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5" r:id="rId2"/>
    <p:sldMasterId id="2147483690" r:id="rId3"/>
  </p:sldMasterIdLst>
  <p:notesMasterIdLst>
    <p:notesMasterId r:id="rId51"/>
  </p:notesMasterIdLst>
  <p:handoutMasterIdLst>
    <p:handoutMasterId r:id="rId52"/>
  </p:handoutMasterIdLst>
  <p:sldIdLst>
    <p:sldId id="257" r:id="rId4"/>
    <p:sldId id="258" r:id="rId5"/>
    <p:sldId id="321" r:id="rId6"/>
    <p:sldId id="373" r:id="rId7"/>
    <p:sldId id="368" r:id="rId8"/>
    <p:sldId id="359" r:id="rId9"/>
    <p:sldId id="266" r:id="rId10"/>
    <p:sldId id="280" r:id="rId11"/>
    <p:sldId id="328" r:id="rId12"/>
    <p:sldId id="281" r:id="rId13"/>
    <p:sldId id="282" r:id="rId14"/>
    <p:sldId id="324" r:id="rId15"/>
    <p:sldId id="360" r:id="rId16"/>
    <p:sldId id="314" r:id="rId17"/>
    <p:sldId id="343" r:id="rId18"/>
    <p:sldId id="357" r:id="rId19"/>
    <p:sldId id="341" r:id="rId20"/>
    <p:sldId id="288" r:id="rId21"/>
    <p:sldId id="361" r:id="rId22"/>
    <p:sldId id="375" r:id="rId23"/>
    <p:sldId id="340" r:id="rId24"/>
    <p:sldId id="292" r:id="rId25"/>
    <p:sldId id="358" r:id="rId26"/>
    <p:sldId id="378" r:id="rId27"/>
    <p:sldId id="331" r:id="rId28"/>
    <p:sldId id="354" r:id="rId29"/>
    <p:sldId id="294" r:id="rId30"/>
    <p:sldId id="346" r:id="rId31"/>
    <p:sldId id="351" r:id="rId32"/>
    <p:sldId id="379" r:id="rId33"/>
    <p:sldId id="364" r:id="rId34"/>
    <p:sldId id="304" r:id="rId35"/>
    <p:sldId id="363" r:id="rId36"/>
    <p:sldId id="367" r:id="rId37"/>
    <p:sldId id="369" r:id="rId38"/>
    <p:sldId id="370" r:id="rId39"/>
    <p:sldId id="326" r:id="rId40"/>
    <p:sldId id="353" r:id="rId41"/>
    <p:sldId id="371" r:id="rId42"/>
    <p:sldId id="372" r:id="rId43"/>
    <p:sldId id="376" r:id="rId44"/>
    <p:sldId id="377" r:id="rId45"/>
    <p:sldId id="276" r:id="rId46"/>
    <p:sldId id="374" r:id="rId47"/>
    <p:sldId id="383" r:id="rId48"/>
    <p:sldId id="382" r:id="rId49"/>
    <p:sldId id="311"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F040EBA-266F-0B06-FF50-5A7BC8AB8077}" name="Anita Glicken" initials="AG" userId="ddY1h9FIki5BebhKp+b9gZneDy3A2zhKSDsRgRIlIXE=" providerId="None"/>
  <p188:author id="{1E7939DD-443F-992D-1ECD-D99622A96A09}" name="Clark, Melinda" initials="MC" userId="S::clarkm@amc.edu::df843147-9116-4773-9c8b-1dde6adc743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Anita Glicken" initials="" lastIdx="7" clrIdx="0"/>
  <p:cmAuthor id="1" name="AMC" initials="A" lastIdx="1" clrIdx="1"/>
  <p:cmAuthor id="2" name="Faaiza Manzoor" initials="FM" lastIdx="219" clrIdx="2"/>
  <p:cmAuthor id="3" name="Clark, Melinda" initials="CM" lastIdx="18" clrIdx="3"/>
  <p:cmAuthor id="4" name="Stanley Zazula" initials="SZ" lastIdx="54" clrIdx="4"/>
  <p:cmAuthor id="5" name="Robert" initials="R" lastIdx="5" clrIdx="5"/>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clrMode="bw"/>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69CFA9-9155-486D-BA23-C79D962E68FE}" v="1" dt="2023-11-28T17:41:54.980"/>
    <p1510:client id="{F638C6EC-187B-4211-A637-87818DB63876}" v="24" dt="2023-09-21T22:36:34.3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17" autoAdjust="0"/>
    <p:restoredTop sz="58031" autoAdjust="0"/>
  </p:normalViewPr>
  <p:slideViewPr>
    <p:cSldViewPr snapToGrid="0" snapToObjects="1">
      <p:cViewPr varScale="1">
        <p:scale>
          <a:sx n="59" d="100"/>
          <a:sy n="59" d="100"/>
        </p:scale>
        <p:origin x="2058"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microsoft.com/office/2015/10/relationships/revisionInfo" Target="revisionInfo.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handoutMaster" Target="handoutMasters/handoutMaster1.xml"/><Relationship Id="rId6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ita Glicken" clId="Web-{F638C6EC-187B-4211-A637-87818DB63876}"/>
    <pc:docChg chg="mod modSld">
      <pc:chgData name="Anita Glicken" userId="" providerId="" clId="Web-{F638C6EC-187B-4211-A637-87818DB63876}" dt="2023-09-21T22:36:34.389" v="28"/>
      <pc:docMkLst>
        <pc:docMk/>
      </pc:docMkLst>
      <pc:sldChg chg="addCm">
        <pc:chgData name="Anita Glicken" userId="" providerId="" clId="Web-{F638C6EC-187B-4211-A637-87818DB63876}" dt="2023-09-21T22:36:34.389" v="28"/>
        <pc:sldMkLst>
          <pc:docMk/>
          <pc:sldMk cId="2736902232" sldId="257"/>
        </pc:sldMkLst>
        <pc:extLst>
          <p:ext xmlns:p="http://schemas.openxmlformats.org/presentationml/2006/main" uri="{D6D511B9-2390-475A-947B-AFAB55BFBCF1}">
            <pc226:cmChg xmlns:pc226="http://schemas.microsoft.com/office/powerpoint/2022/06/main/command" chg="add">
              <pc226:chgData name="Anita Glicken" userId="" providerId="" clId="Web-{F638C6EC-187B-4211-A637-87818DB63876}" dt="2023-09-21T22:36:34.389" v="28"/>
              <pc2:cmMkLst xmlns:pc2="http://schemas.microsoft.com/office/powerpoint/2019/9/main/command">
                <pc:docMk/>
                <pc:sldMk cId="2736902232" sldId="257"/>
                <pc2:cmMk id="{F9E4251A-47CA-4704-A2D1-0B4CA1F23742}"/>
              </pc2:cmMkLst>
            </pc226:cmChg>
          </p:ext>
        </pc:extLst>
      </pc:sldChg>
      <pc:sldChg chg="addCm">
        <pc:chgData name="Anita Glicken" userId="" providerId="" clId="Web-{F638C6EC-187B-4211-A637-87818DB63876}" dt="2023-09-21T21:53:15.647" v="2"/>
        <pc:sldMkLst>
          <pc:docMk/>
          <pc:sldMk cId="3488634898" sldId="258"/>
        </pc:sldMkLst>
        <pc:extLst>
          <p:ext xmlns:p="http://schemas.openxmlformats.org/presentationml/2006/main" uri="{D6D511B9-2390-475A-947B-AFAB55BFBCF1}">
            <pc226:cmChg xmlns:pc226="http://schemas.microsoft.com/office/powerpoint/2022/06/main/command" chg="add">
              <pc226:chgData name="Anita Glicken" userId="" providerId="" clId="Web-{F638C6EC-187B-4211-A637-87818DB63876}" dt="2023-09-21T21:52:55.553" v="1"/>
              <pc2:cmMkLst xmlns:pc2="http://schemas.microsoft.com/office/powerpoint/2019/9/main/command">
                <pc:docMk/>
                <pc:sldMk cId="3488634898" sldId="258"/>
                <pc2:cmMk id="{7D4D1A14-5D6C-4721-85A0-8D735B65C2F1}"/>
              </pc2:cmMkLst>
            </pc226:cmChg>
            <pc226:cmChg xmlns:pc226="http://schemas.microsoft.com/office/powerpoint/2022/06/main/command" chg="add">
              <pc226:chgData name="Anita Glicken" userId="" providerId="" clId="Web-{F638C6EC-187B-4211-A637-87818DB63876}" dt="2023-09-21T21:53:15.647" v="2"/>
              <pc2:cmMkLst xmlns:pc2="http://schemas.microsoft.com/office/powerpoint/2019/9/main/command">
                <pc:docMk/>
                <pc:sldMk cId="3488634898" sldId="258"/>
                <pc2:cmMk id="{378E2379-DD92-4CAC-B3BC-ADC4939D61D0}"/>
              </pc2:cmMkLst>
            </pc226:cmChg>
          </p:ext>
        </pc:extLst>
      </pc:sldChg>
      <pc:sldChg chg="modSp addCm">
        <pc:chgData name="Anita Glicken" userId="" providerId="" clId="Web-{F638C6EC-187B-4211-A637-87818DB63876}" dt="2023-09-21T22:13:37.962" v="14"/>
        <pc:sldMkLst>
          <pc:docMk/>
          <pc:sldMk cId="2339952477" sldId="314"/>
        </pc:sldMkLst>
        <pc:picChg chg="mod">
          <ac:chgData name="Anita Glicken" userId="" providerId="" clId="Web-{F638C6EC-187B-4211-A637-87818DB63876}" dt="2023-09-21T22:08:52.692" v="12" actId="1076"/>
          <ac:picMkLst>
            <pc:docMk/>
            <pc:sldMk cId="2339952477" sldId="314"/>
            <ac:picMk id="10" creationId="{00000000-0000-0000-0000-000000000000}"/>
          </ac:picMkLst>
        </pc:picChg>
        <pc:extLst>
          <p:ext xmlns:p="http://schemas.openxmlformats.org/presentationml/2006/main" uri="{D6D511B9-2390-475A-947B-AFAB55BFBCF1}">
            <pc226:cmChg xmlns:pc226="http://schemas.microsoft.com/office/powerpoint/2022/06/main/command" chg="add">
              <pc226:chgData name="Anita Glicken" userId="" providerId="" clId="Web-{F638C6EC-187B-4211-A637-87818DB63876}" dt="2023-09-21T22:13:37.962" v="14"/>
              <pc2:cmMkLst xmlns:pc2="http://schemas.microsoft.com/office/powerpoint/2019/9/main/command">
                <pc:docMk/>
                <pc:sldMk cId="2339952477" sldId="314"/>
                <pc2:cmMk id="{C4E115F0-F611-4F98-BB46-D34FA2077961}"/>
              </pc2:cmMkLst>
            </pc226:cmChg>
          </p:ext>
        </pc:extLst>
      </pc:sldChg>
      <pc:sldChg chg="addCm">
        <pc:chgData name="Anita Glicken" userId="" providerId="" clId="Web-{F638C6EC-187B-4211-A637-87818DB63876}" dt="2023-09-21T21:58:15.011" v="4"/>
        <pc:sldMkLst>
          <pc:docMk/>
          <pc:sldMk cId="3992027019" sldId="321"/>
        </pc:sldMkLst>
        <pc:extLst>
          <p:ext xmlns:p="http://schemas.openxmlformats.org/presentationml/2006/main" uri="{D6D511B9-2390-475A-947B-AFAB55BFBCF1}">
            <pc226:cmChg xmlns:pc226="http://schemas.microsoft.com/office/powerpoint/2022/06/main/command" chg="add">
              <pc226:chgData name="Anita Glicken" userId="" providerId="" clId="Web-{F638C6EC-187B-4211-A637-87818DB63876}" dt="2023-09-21T21:58:15.011" v="4"/>
              <pc2:cmMkLst xmlns:pc2="http://schemas.microsoft.com/office/powerpoint/2019/9/main/command">
                <pc:docMk/>
                <pc:sldMk cId="3992027019" sldId="321"/>
                <pc2:cmMk id="{7902CB24-1115-4029-AE55-CB5350990839}"/>
              </pc2:cmMkLst>
            </pc226:cmChg>
            <pc226:cmChg xmlns:pc226="http://schemas.microsoft.com/office/powerpoint/2022/06/main/command" chg="add">
              <pc226:chgData name="Anita Glicken" userId="" providerId="" clId="Web-{F638C6EC-187B-4211-A637-87818DB63876}" dt="2023-09-21T21:56:08.868" v="3"/>
              <pc2:cmMkLst xmlns:pc2="http://schemas.microsoft.com/office/powerpoint/2019/9/main/command">
                <pc:docMk/>
                <pc:sldMk cId="3992027019" sldId="321"/>
                <pc2:cmMk id="{41038171-574A-4C98-A9E6-496BB16322C3}"/>
              </pc2:cmMkLst>
            </pc226:cmChg>
          </p:ext>
        </pc:extLst>
      </pc:sldChg>
      <pc:sldChg chg="modNotes">
        <pc:chgData name="Anita Glicken" userId="" providerId="" clId="Web-{F638C6EC-187B-4211-A637-87818DB63876}" dt="2023-09-21T22:08:30.707" v="11"/>
        <pc:sldMkLst>
          <pc:docMk/>
          <pc:sldMk cId="831953730" sldId="324"/>
        </pc:sldMkLst>
      </pc:sldChg>
      <pc:sldChg chg="addCm">
        <pc:chgData name="Anita Glicken" userId="" providerId="" clId="Web-{F638C6EC-187B-4211-A637-87818DB63876}" dt="2023-09-21T22:30:47.509" v="25"/>
        <pc:sldMkLst>
          <pc:docMk/>
          <pc:sldMk cId="1396275045" sldId="326"/>
        </pc:sldMkLst>
        <pc:extLst>
          <p:ext xmlns:p="http://schemas.openxmlformats.org/presentationml/2006/main" uri="{D6D511B9-2390-475A-947B-AFAB55BFBCF1}">
            <pc226:cmChg xmlns:pc226="http://schemas.microsoft.com/office/powerpoint/2022/06/main/command" chg="add">
              <pc226:chgData name="Anita Glicken" userId="" providerId="" clId="Web-{F638C6EC-187B-4211-A637-87818DB63876}" dt="2023-09-21T22:30:47.509" v="25"/>
              <pc2:cmMkLst xmlns:pc2="http://schemas.microsoft.com/office/powerpoint/2019/9/main/command">
                <pc:docMk/>
                <pc:sldMk cId="1396275045" sldId="326"/>
                <pc2:cmMk id="{1C14E134-B21F-4306-8A02-91AE20BDDAB9}"/>
              </pc2:cmMkLst>
            </pc226:cmChg>
          </p:ext>
        </pc:extLst>
      </pc:sldChg>
      <pc:sldChg chg="addCm">
        <pc:chgData name="Anita Glicken" userId="" providerId="" clId="Web-{F638C6EC-187B-4211-A637-87818DB63876}" dt="2023-09-21T22:11:21.147" v="13"/>
        <pc:sldMkLst>
          <pc:docMk/>
          <pc:sldMk cId="1876087053" sldId="357"/>
        </pc:sldMkLst>
        <pc:extLst>
          <p:ext xmlns:p="http://schemas.openxmlformats.org/presentationml/2006/main" uri="{D6D511B9-2390-475A-947B-AFAB55BFBCF1}">
            <pc226:cmChg xmlns:pc226="http://schemas.microsoft.com/office/powerpoint/2022/06/main/command" chg="add">
              <pc226:chgData name="Anita Glicken" userId="" providerId="" clId="Web-{F638C6EC-187B-4211-A637-87818DB63876}" dt="2023-09-21T22:11:21.147" v="13"/>
              <pc2:cmMkLst xmlns:pc2="http://schemas.microsoft.com/office/powerpoint/2019/9/main/command">
                <pc:docMk/>
                <pc:sldMk cId="1876087053" sldId="357"/>
                <pc2:cmMk id="{5547312E-26C3-4327-B8BA-392F3EF7436B}"/>
              </pc2:cmMkLst>
            </pc226:cmChg>
          </p:ext>
        </pc:extLst>
      </pc:sldChg>
      <pc:sldChg chg="addCm">
        <pc:chgData name="Anita Glicken" userId="" providerId="" clId="Web-{F638C6EC-187B-4211-A637-87818DB63876}" dt="2023-09-21T22:25:20.832" v="15"/>
        <pc:sldMkLst>
          <pc:docMk/>
          <pc:sldMk cId="2741680715" sldId="367"/>
        </pc:sldMkLst>
        <pc:extLst>
          <p:ext xmlns:p="http://schemas.openxmlformats.org/presentationml/2006/main" uri="{D6D511B9-2390-475A-947B-AFAB55BFBCF1}">
            <pc226:cmChg xmlns:pc226="http://schemas.microsoft.com/office/powerpoint/2022/06/main/command" chg="add">
              <pc226:chgData name="Anita Glicken" userId="" providerId="" clId="Web-{F638C6EC-187B-4211-A637-87818DB63876}" dt="2023-09-21T22:25:20.832" v="15"/>
              <pc2:cmMkLst xmlns:pc2="http://schemas.microsoft.com/office/powerpoint/2019/9/main/command">
                <pc:docMk/>
                <pc:sldMk cId="2741680715" sldId="367"/>
                <pc2:cmMk id="{E7092A9B-902F-4E24-B4BE-0FE612D264DA}"/>
              </pc2:cmMkLst>
            </pc226:cmChg>
          </p:ext>
        </pc:extLst>
      </pc:sldChg>
      <pc:sldChg chg="modSp addCm">
        <pc:chgData name="Anita Glicken" userId="" providerId="" clId="Web-{F638C6EC-187B-4211-A637-87818DB63876}" dt="2023-09-21T22:27:54.334" v="23" actId="20577"/>
        <pc:sldMkLst>
          <pc:docMk/>
          <pc:sldMk cId="884831101" sldId="369"/>
        </pc:sldMkLst>
        <pc:spChg chg="mod">
          <ac:chgData name="Anita Glicken" userId="" providerId="" clId="Web-{F638C6EC-187B-4211-A637-87818DB63876}" dt="2023-09-21T22:27:54.334" v="23" actId="20577"/>
          <ac:spMkLst>
            <pc:docMk/>
            <pc:sldMk cId="884831101" sldId="369"/>
            <ac:spMk id="86020" creationId="{00000000-0000-0000-0000-000000000000}"/>
          </ac:spMkLst>
        </pc:spChg>
        <pc:extLst>
          <p:ext xmlns:p="http://schemas.openxmlformats.org/presentationml/2006/main" uri="{D6D511B9-2390-475A-947B-AFAB55BFBCF1}">
            <pc226:cmChg xmlns:pc226="http://schemas.microsoft.com/office/powerpoint/2022/06/main/command" chg="add">
              <pc226:chgData name="Anita Glicken" userId="" providerId="" clId="Web-{F638C6EC-187B-4211-A637-87818DB63876}" dt="2023-09-21T22:26:16.098" v="16"/>
              <pc2:cmMkLst xmlns:pc2="http://schemas.microsoft.com/office/powerpoint/2019/9/main/command">
                <pc:docMk/>
                <pc:sldMk cId="884831101" sldId="369"/>
                <pc2:cmMk id="{F9326F2A-6412-4C3E-A7F1-166430EB2D10}"/>
              </pc2:cmMkLst>
            </pc226:cmChg>
            <pc226:cmChg xmlns:pc226="http://schemas.microsoft.com/office/powerpoint/2022/06/main/command" chg="add">
              <pc226:chgData name="Anita Glicken" userId="" providerId="" clId="Web-{F638C6EC-187B-4211-A637-87818DB63876}" dt="2023-09-21T22:27:44.537" v="22"/>
              <pc2:cmMkLst xmlns:pc2="http://schemas.microsoft.com/office/powerpoint/2019/9/main/command">
                <pc:docMk/>
                <pc:sldMk cId="884831101" sldId="369"/>
                <pc2:cmMk id="{6E6A34E1-0E0E-4940-B6E3-D927ABB05CF1}"/>
              </pc2:cmMkLst>
            </pc226:cmChg>
          </p:ext>
        </pc:extLst>
      </pc:sldChg>
      <pc:sldChg chg="addCm">
        <pc:chgData name="Anita Glicken" userId="" providerId="" clId="Web-{F638C6EC-187B-4211-A637-87818DB63876}" dt="2023-09-21T22:29:18.492" v="24"/>
        <pc:sldMkLst>
          <pc:docMk/>
          <pc:sldMk cId="1137475784" sldId="370"/>
        </pc:sldMkLst>
        <pc:extLst>
          <p:ext xmlns:p="http://schemas.openxmlformats.org/presentationml/2006/main" uri="{D6D511B9-2390-475A-947B-AFAB55BFBCF1}">
            <pc226:cmChg xmlns:pc226="http://schemas.microsoft.com/office/powerpoint/2022/06/main/command" chg="add">
              <pc226:chgData name="Anita Glicken" userId="" providerId="" clId="Web-{F638C6EC-187B-4211-A637-87818DB63876}" dt="2023-09-21T22:29:18.492" v="24"/>
              <pc2:cmMkLst xmlns:pc2="http://schemas.microsoft.com/office/powerpoint/2019/9/main/command">
                <pc:docMk/>
                <pc:sldMk cId="1137475784" sldId="370"/>
                <pc2:cmMk id="{45CBF684-60AA-41FB-ADAE-4E8433DA953E}"/>
              </pc2:cmMkLst>
            </pc226:cmChg>
          </p:ext>
        </pc:extLst>
      </pc:sldChg>
      <pc:sldChg chg="addCm">
        <pc:chgData name="Anita Glicken" userId="" providerId="" clId="Web-{F638C6EC-187B-4211-A637-87818DB63876}" dt="2023-09-21T22:33:02.729" v="26"/>
        <pc:sldMkLst>
          <pc:docMk/>
          <pc:sldMk cId="3402045068" sldId="376"/>
        </pc:sldMkLst>
        <pc:extLst>
          <p:ext xmlns:p="http://schemas.openxmlformats.org/presentationml/2006/main" uri="{D6D511B9-2390-475A-947B-AFAB55BFBCF1}">
            <pc226:cmChg xmlns:pc226="http://schemas.microsoft.com/office/powerpoint/2022/06/main/command" chg="add">
              <pc226:chgData name="Anita Glicken" userId="" providerId="" clId="Web-{F638C6EC-187B-4211-A637-87818DB63876}" dt="2023-09-21T22:33:02.729" v="26"/>
              <pc2:cmMkLst xmlns:pc2="http://schemas.microsoft.com/office/powerpoint/2019/9/main/command">
                <pc:docMk/>
                <pc:sldMk cId="3402045068" sldId="376"/>
                <pc2:cmMk id="{5E0E3EFC-7F92-4127-BEFE-270736D97C50}"/>
              </pc2:cmMkLst>
            </pc226:cmChg>
          </p:ext>
        </pc:extLst>
      </pc:sldChg>
      <pc:sldChg chg="addCm">
        <pc:chgData name="Anita Glicken" userId="" providerId="" clId="Web-{F638C6EC-187B-4211-A637-87818DB63876}" dt="2023-09-21T22:03:28.781" v="5"/>
        <pc:sldMkLst>
          <pc:docMk/>
          <pc:sldMk cId="1052735653" sldId="383"/>
        </pc:sldMkLst>
        <pc:extLst>
          <p:ext xmlns:p="http://schemas.openxmlformats.org/presentationml/2006/main" uri="{D6D511B9-2390-475A-947B-AFAB55BFBCF1}">
            <pc226:cmChg xmlns:pc226="http://schemas.microsoft.com/office/powerpoint/2022/06/main/command" chg="add">
              <pc226:chgData name="Anita Glicken" userId="" providerId="" clId="Web-{F638C6EC-187B-4211-A637-87818DB63876}" dt="2023-09-21T22:03:28.781" v="5"/>
              <pc2:cmMkLst xmlns:pc2="http://schemas.microsoft.com/office/powerpoint/2019/9/main/command">
                <pc:docMk/>
                <pc:sldMk cId="1052735653" sldId="383"/>
                <pc2:cmMk id="{1623799C-DADE-454F-B484-9F8CDCF53429}"/>
              </pc2:cmMkLst>
            </pc226:cmChg>
          </p:ext>
        </pc:extLst>
      </pc:sldChg>
      <pc:sldChg chg="addCm">
        <pc:chgData name="Anita Glicken" userId="" providerId="" clId="Web-{F638C6EC-187B-4211-A637-87818DB63876}" dt="2023-09-21T22:35:01.809" v="27"/>
        <pc:sldMkLst>
          <pc:docMk/>
          <pc:sldMk cId="3442916321" sldId="384"/>
        </pc:sldMkLst>
        <pc:extLst>
          <p:ext xmlns:p="http://schemas.openxmlformats.org/presentationml/2006/main" uri="{D6D511B9-2390-475A-947B-AFAB55BFBCF1}">
            <pc226:cmChg xmlns:pc226="http://schemas.microsoft.com/office/powerpoint/2022/06/main/command" chg="add">
              <pc226:chgData name="Anita Glicken" userId="" providerId="" clId="Web-{F638C6EC-187B-4211-A637-87818DB63876}" dt="2023-09-21T22:35:01.809" v="27"/>
              <pc2:cmMkLst xmlns:pc2="http://schemas.microsoft.com/office/powerpoint/2019/9/main/command">
                <pc:docMk/>
                <pc:sldMk cId="3442916321" sldId="384"/>
                <pc2:cmMk id="{AC1E6F46-E627-486A-B988-00BB9CB051BD}"/>
              </pc2:cmMkLst>
            </pc226:cmChg>
          </p:ext>
        </pc:extLst>
      </pc:sldChg>
    </pc:docChg>
  </pc:docChgLst>
  <pc:docChgLst>
    <pc:chgData name="Anita Glicken" clId="Web-{F569CFA9-9155-486D-BA23-C79D962E68FE}"/>
    <pc:docChg chg="modSld">
      <pc:chgData name="Anita Glicken" userId="" providerId="" clId="Web-{F569CFA9-9155-486D-BA23-C79D962E68FE}" dt="2023-11-28T17:41:54.980" v="0" actId="14100"/>
      <pc:docMkLst>
        <pc:docMk/>
      </pc:docMkLst>
      <pc:sldChg chg="modSp">
        <pc:chgData name="Anita Glicken" userId="" providerId="" clId="Web-{F569CFA9-9155-486D-BA23-C79D962E68FE}" dt="2023-11-28T17:41:54.980" v="0" actId="14100"/>
        <pc:sldMkLst>
          <pc:docMk/>
          <pc:sldMk cId="1748885760" sldId="351"/>
        </pc:sldMkLst>
        <pc:spChg chg="mod">
          <ac:chgData name="Anita Glicken" userId="" providerId="" clId="Web-{F569CFA9-9155-486D-BA23-C79D962E68FE}" dt="2023-11-28T17:41:54.980" v="0" actId="14100"/>
          <ac:spMkLst>
            <pc:docMk/>
            <pc:sldMk cId="1748885760" sldId="351"/>
            <ac:spMk id="3" creationId="{00000000-0000-0000-0000-000000000000}"/>
          </ac:spMkLst>
        </pc:spChg>
      </pc:sldChg>
    </pc:docChg>
  </pc:docChgLst>
  <pc:docChgLst>
    <pc:chgData name="Anita Glicken" clId="Web-{1CB5C31F-F1A5-4F64-ADF2-52A40927E433}"/>
    <pc:docChg chg="modSld">
      <pc:chgData name="Anita Glicken" userId="" providerId="" clId="Web-{1CB5C31F-F1A5-4F64-ADF2-52A40927E433}" dt="2023-09-20T02:14:17.231" v="13"/>
      <pc:docMkLst>
        <pc:docMk/>
      </pc:docMkLst>
      <pc:sldChg chg="modNotes">
        <pc:chgData name="Anita Glicken" userId="" providerId="" clId="Web-{1CB5C31F-F1A5-4F64-ADF2-52A40927E433}" dt="2023-09-20T02:14:17.231" v="13"/>
        <pc:sldMkLst>
          <pc:docMk/>
          <pc:sldMk cId="529466003" sldId="373"/>
        </pc:sldMkLst>
      </pc:sldChg>
      <pc:sldChg chg="modNotes">
        <pc:chgData name="Anita Glicken" userId="" providerId="" clId="Web-{1CB5C31F-F1A5-4F64-ADF2-52A40927E433}" dt="2023-09-20T02:11:54.745" v="3"/>
        <pc:sldMkLst>
          <pc:docMk/>
          <pc:sldMk cId="1052735653" sldId="383"/>
        </pc:sldMkLst>
      </pc:sldChg>
    </pc:docChg>
  </pc:docChgLst>
</pc:chgInfo>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Sheet1!$B$1</c:f>
              <c:strCache>
                <c:ptCount val="1"/>
                <c:pt idx="0">
                  <c:v>Column1</c:v>
                </c:pt>
              </c:strCache>
            </c:strRef>
          </c:tx>
          <c:dPt>
            <c:idx val="0"/>
            <c:bubble3D val="0"/>
            <c:extLst>
              <c:ext xmlns:c16="http://schemas.microsoft.com/office/drawing/2014/chart" uri="{C3380CC4-5D6E-409C-BE32-E72D297353CC}">
                <c16:uniqueId val="{00000000-D304-44C1-BC4F-1AE862A56DA6}"/>
              </c:ext>
            </c:extLst>
          </c:dPt>
          <c:dPt>
            <c:idx val="1"/>
            <c:bubble3D val="0"/>
            <c:extLst>
              <c:ext xmlns:c16="http://schemas.microsoft.com/office/drawing/2014/chart" uri="{C3380CC4-5D6E-409C-BE32-E72D297353CC}">
                <c16:uniqueId val="{00000001-D304-44C1-BC4F-1AE862A56DA6}"/>
              </c:ext>
            </c:extLst>
          </c:dPt>
          <c:cat>
            <c:numRef>
              <c:f>Sheet1!$A$2:$A$3</c:f>
              <c:numCache>
                <c:formatCode>General</c:formatCode>
                <c:ptCount val="2"/>
              </c:numCache>
            </c:numRef>
          </c:cat>
          <c:val>
            <c:numRef>
              <c:f>Sheet1!$B$2:$B$3</c:f>
              <c:numCache>
                <c:formatCode>0%</c:formatCode>
                <c:ptCount val="2"/>
                <c:pt idx="0">
                  <c:v>0.23</c:v>
                </c:pt>
                <c:pt idx="1">
                  <c:v>0.77</c:v>
                </c:pt>
              </c:numCache>
            </c:numRef>
          </c:val>
          <c:extLst>
            <c:ext xmlns:c16="http://schemas.microsoft.com/office/drawing/2014/chart" uri="{C3380CC4-5D6E-409C-BE32-E72D297353CC}">
              <c16:uniqueId val="{00000002-D304-44C1-BC4F-1AE862A56DA6}"/>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Sheet1!$B$1</c:f>
              <c:strCache>
                <c:ptCount val="1"/>
                <c:pt idx="0">
                  <c:v>Column1</c:v>
                </c:pt>
              </c:strCache>
            </c:strRef>
          </c:tx>
          <c:dPt>
            <c:idx val="0"/>
            <c:bubble3D val="0"/>
            <c:extLst>
              <c:ext xmlns:c16="http://schemas.microsoft.com/office/drawing/2014/chart" uri="{C3380CC4-5D6E-409C-BE32-E72D297353CC}">
                <c16:uniqueId val="{00000000-87C7-428F-BF8A-618D52F403FC}"/>
              </c:ext>
            </c:extLst>
          </c:dPt>
          <c:dPt>
            <c:idx val="1"/>
            <c:bubble3D val="0"/>
            <c:extLst>
              <c:ext xmlns:c16="http://schemas.microsoft.com/office/drawing/2014/chart" uri="{C3380CC4-5D6E-409C-BE32-E72D297353CC}">
                <c16:uniqueId val="{00000001-87C7-428F-BF8A-618D52F403FC}"/>
              </c:ext>
            </c:extLst>
          </c:dPt>
          <c:cat>
            <c:numRef>
              <c:f>Sheet1!$A$2:$A$3</c:f>
              <c:numCache>
                <c:formatCode>General</c:formatCode>
                <c:ptCount val="2"/>
              </c:numCache>
            </c:numRef>
          </c:cat>
          <c:val>
            <c:numRef>
              <c:f>Sheet1!$B$2:$B$3</c:f>
              <c:numCache>
                <c:formatCode>0%</c:formatCode>
                <c:ptCount val="2"/>
                <c:pt idx="0">
                  <c:v>0.23</c:v>
                </c:pt>
                <c:pt idx="1">
                  <c:v>0.77</c:v>
                </c:pt>
              </c:numCache>
            </c:numRef>
          </c:val>
          <c:extLst>
            <c:ext xmlns:c16="http://schemas.microsoft.com/office/drawing/2014/chart" uri="{C3380CC4-5D6E-409C-BE32-E72D297353CC}">
              <c16:uniqueId val="{00000002-87C7-428F-BF8A-618D52F403FC}"/>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782637-E145-4411-9B46-6A500D8B481C}" type="doc">
      <dgm:prSet loTypeId="urn:microsoft.com/office/officeart/2005/8/layout/venn1" loCatId="relationship" qsTypeId="urn:microsoft.com/office/officeart/2005/8/quickstyle/simple1" qsCatId="simple" csTypeId="urn:microsoft.com/office/officeart/2005/8/colors/accent1_2" csCatId="accent1" phldr="1"/>
      <dgm:spPr/>
    </dgm:pt>
    <dgm:pt modelId="{D0F5C827-00F8-46EE-B2D5-BA8754CCC628}">
      <dgm:prSet custT="1"/>
      <dgm:spPr>
        <a:solidFill>
          <a:schemeClr val="accent1">
            <a:lumMod val="60000"/>
            <a:lumOff val="40000"/>
            <a:alpha val="50000"/>
          </a:scheme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Arial" pitchFamily="34" charset="0"/>
            </a:rPr>
            <a:t>Teeth</a:t>
          </a:r>
        </a:p>
      </dgm:t>
    </dgm:pt>
    <dgm:pt modelId="{774C81BE-72CB-4953-ABB5-D873E27C2362}" type="parTrans" cxnId="{381774D8-EE27-44D4-9F60-100094B3F02F}">
      <dgm:prSet/>
      <dgm:spPr/>
      <dgm:t>
        <a:bodyPr/>
        <a:lstStyle/>
        <a:p>
          <a:endParaRPr lang="en-US"/>
        </a:p>
      </dgm:t>
    </dgm:pt>
    <dgm:pt modelId="{34E0A9E0-441E-4A12-B9C7-455C185BD424}" type="sibTrans" cxnId="{381774D8-EE27-44D4-9F60-100094B3F02F}">
      <dgm:prSet/>
      <dgm:spPr/>
      <dgm:t>
        <a:bodyPr/>
        <a:lstStyle/>
        <a:p>
          <a:endParaRPr lang="en-US"/>
        </a:p>
      </dgm:t>
    </dgm:pt>
    <dgm:pt modelId="{17FE4BE8-C14F-4793-A854-31066C0B2EC3}">
      <dgm:prSet custT="1"/>
      <dgm:spPr>
        <a:solidFill>
          <a:schemeClr val="tx2">
            <a:alpha val="50000"/>
          </a:scheme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Arial" pitchFamily="34" charset="0"/>
            </a:rPr>
            <a:t>Bacteria </a:t>
          </a:r>
        </a:p>
      </dgm:t>
    </dgm:pt>
    <dgm:pt modelId="{5FB20592-1457-4030-A655-23BFE8D04E72}" type="parTrans" cxnId="{0DE0F749-E121-4526-9C18-41379A97368D}">
      <dgm:prSet/>
      <dgm:spPr/>
      <dgm:t>
        <a:bodyPr/>
        <a:lstStyle/>
        <a:p>
          <a:endParaRPr lang="en-US"/>
        </a:p>
      </dgm:t>
    </dgm:pt>
    <dgm:pt modelId="{2F333C35-63DD-4279-B95C-89264EE03179}" type="sibTrans" cxnId="{0DE0F749-E121-4526-9C18-41379A97368D}">
      <dgm:prSet/>
      <dgm:spPr/>
      <dgm:t>
        <a:bodyPr/>
        <a:lstStyle/>
        <a:p>
          <a:endParaRPr lang="en-US"/>
        </a:p>
      </dgm:t>
    </dgm:pt>
    <dgm:pt modelId="{4748BA06-C557-5047-934E-FE69568826AF}">
      <dgm:prSet custT="1"/>
      <dgm:spPr>
        <a:solidFill>
          <a:schemeClr val="accent1">
            <a:lumMod val="60000"/>
            <a:lumOff val="40000"/>
            <a:alpha val="50000"/>
          </a:scheme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pitchFamily="34" charset="0"/>
            </a:rPr>
            <a:t>Carbohydrate</a:t>
          </a:r>
        </a:p>
      </dgm:t>
    </dgm:pt>
    <dgm:pt modelId="{4E68ABC7-F571-F04E-BC68-6353C416AE07}" type="parTrans" cxnId="{ACDD6C31-4AC8-0D4C-8419-F6A198B663A3}">
      <dgm:prSet/>
      <dgm:spPr/>
      <dgm:t>
        <a:bodyPr/>
        <a:lstStyle/>
        <a:p>
          <a:endParaRPr lang="en-US"/>
        </a:p>
      </dgm:t>
    </dgm:pt>
    <dgm:pt modelId="{65061821-611A-8A48-B888-B9C3DABE6FE1}" type="sibTrans" cxnId="{ACDD6C31-4AC8-0D4C-8419-F6A198B663A3}">
      <dgm:prSet/>
      <dgm:spPr/>
      <dgm:t>
        <a:bodyPr/>
        <a:lstStyle/>
        <a:p>
          <a:endParaRPr lang="en-US"/>
        </a:p>
      </dgm:t>
    </dgm:pt>
    <dgm:pt modelId="{FB80FC24-1287-4D8D-A2A2-09E5B4D5CB82}" type="pres">
      <dgm:prSet presAssocID="{94782637-E145-4411-9B46-6A500D8B481C}" presName="compositeShape" presStyleCnt="0">
        <dgm:presLayoutVars>
          <dgm:chMax val="7"/>
          <dgm:dir/>
          <dgm:resizeHandles val="exact"/>
        </dgm:presLayoutVars>
      </dgm:prSet>
      <dgm:spPr/>
    </dgm:pt>
    <dgm:pt modelId="{734A1041-AD17-40B9-AF70-6FB802490AD9}" type="pres">
      <dgm:prSet presAssocID="{D0F5C827-00F8-46EE-B2D5-BA8754CCC628}" presName="circ1" presStyleLbl="vennNode1" presStyleIdx="0" presStyleCnt="3" custLinFactNeighborX="-453" custLinFactNeighborY="-721"/>
      <dgm:spPr/>
    </dgm:pt>
    <dgm:pt modelId="{B60170BE-B241-4A2F-AFE1-A53A0C45E4C8}" type="pres">
      <dgm:prSet presAssocID="{D0F5C827-00F8-46EE-B2D5-BA8754CCC628}" presName="circ1Tx" presStyleLbl="revTx" presStyleIdx="0" presStyleCnt="0">
        <dgm:presLayoutVars>
          <dgm:chMax val="0"/>
          <dgm:chPref val="0"/>
          <dgm:bulletEnabled val="1"/>
        </dgm:presLayoutVars>
      </dgm:prSet>
      <dgm:spPr/>
    </dgm:pt>
    <dgm:pt modelId="{8FC31549-8002-1242-BF8E-3B3D8854CFD4}" type="pres">
      <dgm:prSet presAssocID="{4748BA06-C557-5047-934E-FE69568826AF}" presName="circ2" presStyleLbl="vennNode1" presStyleIdx="1" presStyleCnt="3"/>
      <dgm:spPr/>
    </dgm:pt>
    <dgm:pt modelId="{05BB01C9-B512-414B-8248-0118940D6FD2}" type="pres">
      <dgm:prSet presAssocID="{4748BA06-C557-5047-934E-FE69568826AF}" presName="circ2Tx" presStyleLbl="revTx" presStyleIdx="0" presStyleCnt="0">
        <dgm:presLayoutVars>
          <dgm:chMax val="0"/>
          <dgm:chPref val="0"/>
          <dgm:bulletEnabled val="1"/>
        </dgm:presLayoutVars>
      </dgm:prSet>
      <dgm:spPr/>
    </dgm:pt>
    <dgm:pt modelId="{9A19444E-5195-C54D-9D8E-3455983740B3}" type="pres">
      <dgm:prSet presAssocID="{17FE4BE8-C14F-4793-A854-31066C0B2EC3}" presName="circ3" presStyleLbl="vennNode1" presStyleIdx="2" presStyleCnt="3" custLinFactNeighborX="467" custLinFactNeighborY="767"/>
      <dgm:spPr/>
    </dgm:pt>
    <dgm:pt modelId="{E939B23E-8B43-8640-B932-050C890B553E}" type="pres">
      <dgm:prSet presAssocID="{17FE4BE8-C14F-4793-A854-31066C0B2EC3}" presName="circ3Tx" presStyleLbl="revTx" presStyleIdx="0" presStyleCnt="0">
        <dgm:presLayoutVars>
          <dgm:chMax val="0"/>
          <dgm:chPref val="0"/>
          <dgm:bulletEnabled val="1"/>
        </dgm:presLayoutVars>
      </dgm:prSet>
      <dgm:spPr/>
    </dgm:pt>
  </dgm:ptLst>
  <dgm:cxnLst>
    <dgm:cxn modelId="{A9B69E15-E465-DB44-9B6B-9619B4115921}" type="presOf" srcId="{4748BA06-C557-5047-934E-FE69568826AF}" destId="{05BB01C9-B512-414B-8248-0118940D6FD2}" srcOrd="1" destOrd="0" presId="urn:microsoft.com/office/officeart/2005/8/layout/venn1"/>
    <dgm:cxn modelId="{F1640A1B-D3CC-184D-823C-0E68F142FC9F}" type="presOf" srcId="{D0F5C827-00F8-46EE-B2D5-BA8754CCC628}" destId="{B60170BE-B241-4A2F-AFE1-A53A0C45E4C8}" srcOrd="1" destOrd="0" presId="urn:microsoft.com/office/officeart/2005/8/layout/venn1"/>
    <dgm:cxn modelId="{ACDD6C31-4AC8-0D4C-8419-F6A198B663A3}" srcId="{94782637-E145-4411-9B46-6A500D8B481C}" destId="{4748BA06-C557-5047-934E-FE69568826AF}" srcOrd="1" destOrd="0" parTransId="{4E68ABC7-F571-F04E-BC68-6353C416AE07}" sibTransId="{65061821-611A-8A48-B888-B9C3DABE6FE1}"/>
    <dgm:cxn modelId="{8FA16835-BD02-014C-B07A-280FB5636F4E}" type="presOf" srcId="{94782637-E145-4411-9B46-6A500D8B481C}" destId="{FB80FC24-1287-4D8D-A2A2-09E5B4D5CB82}" srcOrd="0" destOrd="0" presId="urn:microsoft.com/office/officeart/2005/8/layout/venn1"/>
    <dgm:cxn modelId="{2FC42B38-C68A-0E42-8BC4-AA44848C2F8D}" type="presOf" srcId="{D0F5C827-00F8-46EE-B2D5-BA8754CCC628}" destId="{734A1041-AD17-40B9-AF70-6FB802490AD9}" srcOrd="0" destOrd="0" presId="urn:microsoft.com/office/officeart/2005/8/layout/venn1"/>
    <dgm:cxn modelId="{CBFFB741-AEAF-264B-80E6-B96EA4F4D2B4}" type="presOf" srcId="{17FE4BE8-C14F-4793-A854-31066C0B2EC3}" destId="{E939B23E-8B43-8640-B932-050C890B553E}" srcOrd="1" destOrd="0" presId="urn:microsoft.com/office/officeart/2005/8/layout/venn1"/>
    <dgm:cxn modelId="{0DE0F749-E121-4526-9C18-41379A97368D}" srcId="{94782637-E145-4411-9B46-6A500D8B481C}" destId="{17FE4BE8-C14F-4793-A854-31066C0B2EC3}" srcOrd="2" destOrd="0" parTransId="{5FB20592-1457-4030-A655-23BFE8D04E72}" sibTransId="{2F333C35-63DD-4279-B95C-89264EE03179}"/>
    <dgm:cxn modelId="{A8591D58-BD00-5340-BEF2-207A6539E1DD}" type="presOf" srcId="{17FE4BE8-C14F-4793-A854-31066C0B2EC3}" destId="{9A19444E-5195-C54D-9D8E-3455983740B3}" srcOrd="0" destOrd="0" presId="urn:microsoft.com/office/officeart/2005/8/layout/venn1"/>
    <dgm:cxn modelId="{E848A0A6-08EF-9D46-9FDC-F20C68E5AF14}" type="presOf" srcId="{4748BA06-C557-5047-934E-FE69568826AF}" destId="{8FC31549-8002-1242-BF8E-3B3D8854CFD4}" srcOrd="0" destOrd="0" presId="urn:microsoft.com/office/officeart/2005/8/layout/venn1"/>
    <dgm:cxn modelId="{381774D8-EE27-44D4-9F60-100094B3F02F}" srcId="{94782637-E145-4411-9B46-6A500D8B481C}" destId="{D0F5C827-00F8-46EE-B2D5-BA8754CCC628}" srcOrd="0" destOrd="0" parTransId="{774C81BE-72CB-4953-ABB5-D873E27C2362}" sibTransId="{34E0A9E0-441E-4A12-B9C7-455C185BD424}"/>
    <dgm:cxn modelId="{84E97156-714A-2048-8D9C-7EA6B2A00196}" type="presParOf" srcId="{FB80FC24-1287-4D8D-A2A2-09E5B4D5CB82}" destId="{734A1041-AD17-40B9-AF70-6FB802490AD9}" srcOrd="0" destOrd="0" presId="urn:microsoft.com/office/officeart/2005/8/layout/venn1"/>
    <dgm:cxn modelId="{87FF92D7-2E99-094E-9597-D75DF6C148B7}" type="presParOf" srcId="{FB80FC24-1287-4D8D-A2A2-09E5B4D5CB82}" destId="{B60170BE-B241-4A2F-AFE1-A53A0C45E4C8}" srcOrd="1" destOrd="0" presId="urn:microsoft.com/office/officeart/2005/8/layout/venn1"/>
    <dgm:cxn modelId="{57953CD4-D36E-3446-9117-3DC59A1D4183}" type="presParOf" srcId="{FB80FC24-1287-4D8D-A2A2-09E5B4D5CB82}" destId="{8FC31549-8002-1242-BF8E-3B3D8854CFD4}" srcOrd="2" destOrd="0" presId="urn:microsoft.com/office/officeart/2005/8/layout/venn1"/>
    <dgm:cxn modelId="{0DC1DEC9-B429-5645-B18A-2FAA4B6311B3}" type="presParOf" srcId="{FB80FC24-1287-4D8D-A2A2-09E5B4D5CB82}" destId="{05BB01C9-B512-414B-8248-0118940D6FD2}" srcOrd="3" destOrd="0" presId="urn:microsoft.com/office/officeart/2005/8/layout/venn1"/>
    <dgm:cxn modelId="{538B8832-B90E-864A-BF21-261FB0976F6B}" type="presParOf" srcId="{FB80FC24-1287-4D8D-A2A2-09E5B4D5CB82}" destId="{9A19444E-5195-C54D-9D8E-3455983740B3}" srcOrd="4" destOrd="0" presId="urn:microsoft.com/office/officeart/2005/8/layout/venn1"/>
    <dgm:cxn modelId="{7ABF4ED1-74DA-B64C-80A3-40801204B06E}" type="presParOf" srcId="{FB80FC24-1287-4D8D-A2A2-09E5B4D5CB82}" destId="{E939B23E-8B43-8640-B932-050C890B553E}"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4A1041-AD17-40B9-AF70-6FB802490AD9}">
      <dsp:nvSpPr>
        <dsp:cNvPr id="0" name=""/>
        <dsp:cNvSpPr/>
      </dsp:nvSpPr>
      <dsp:spPr>
        <a:xfrm>
          <a:off x="1435484" y="33798"/>
          <a:ext cx="2480911" cy="2480911"/>
        </a:xfrm>
        <a:prstGeom prst="ellipse">
          <a:avLst/>
        </a:prstGeom>
        <a:solidFill>
          <a:schemeClr val="accent1">
            <a:lumMod val="60000"/>
            <a:lumOff val="4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kern="1200" cap="none" normalizeH="0" baseline="0" dirty="0">
              <a:ln>
                <a:noFill/>
              </a:ln>
              <a:solidFill>
                <a:schemeClr val="tx1"/>
              </a:solidFill>
              <a:effectLst/>
              <a:latin typeface="Arial" pitchFamily="34" charset="0"/>
            </a:rPr>
            <a:t>Teeth</a:t>
          </a:r>
        </a:p>
      </dsp:txBody>
      <dsp:txXfrm>
        <a:off x="1766273" y="467957"/>
        <a:ext cx="1819334" cy="1116410"/>
      </dsp:txXfrm>
    </dsp:sp>
    <dsp:sp modelId="{8FC31549-8002-1242-BF8E-3B3D8854CFD4}">
      <dsp:nvSpPr>
        <dsp:cNvPr id="0" name=""/>
        <dsp:cNvSpPr/>
      </dsp:nvSpPr>
      <dsp:spPr>
        <a:xfrm>
          <a:off x="2341918" y="1602255"/>
          <a:ext cx="2480911" cy="2480911"/>
        </a:xfrm>
        <a:prstGeom prst="ellipse">
          <a:avLst/>
        </a:prstGeom>
        <a:solidFill>
          <a:schemeClr val="accent1">
            <a:lumMod val="60000"/>
            <a:lumOff val="4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kern="1200" cap="none" normalizeH="0" baseline="0" dirty="0">
              <a:ln>
                <a:noFill/>
              </a:ln>
              <a:solidFill>
                <a:schemeClr val="tx1"/>
              </a:solidFill>
              <a:effectLst/>
              <a:latin typeface="Arial" pitchFamily="34" charset="0"/>
            </a:rPr>
            <a:t>Carbohydrate</a:t>
          </a:r>
        </a:p>
      </dsp:txBody>
      <dsp:txXfrm>
        <a:off x="3100664" y="2243157"/>
        <a:ext cx="1488546" cy="1364501"/>
      </dsp:txXfrm>
    </dsp:sp>
    <dsp:sp modelId="{9A19444E-5195-C54D-9D8E-3455983740B3}">
      <dsp:nvSpPr>
        <dsp:cNvPr id="0" name=""/>
        <dsp:cNvSpPr/>
      </dsp:nvSpPr>
      <dsp:spPr>
        <a:xfrm>
          <a:off x="563113" y="1621283"/>
          <a:ext cx="2480911" cy="2480911"/>
        </a:xfrm>
        <a:prstGeom prst="ellipse">
          <a:avLst/>
        </a:prstGeom>
        <a:solidFill>
          <a:schemeClr val="tx2">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kern="1200" cap="none" normalizeH="0" baseline="0" dirty="0">
              <a:ln>
                <a:noFill/>
              </a:ln>
              <a:solidFill>
                <a:schemeClr val="tx1"/>
              </a:solidFill>
              <a:effectLst/>
              <a:latin typeface="Arial" pitchFamily="34" charset="0"/>
            </a:rPr>
            <a:t>Bacteria </a:t>
          </a:r>
        </a:p>
      </dsp:txBody>
      <dsp:txXfrm>
        <a:off x="796732" y="2262185"/>
        <a:ext cx="1488546" cy="1364501"/>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0.38596</cdr:x>
      <cdr:y>0.3125</cdr:y>
    </cdr:from>
    <cdr:to>
      <cdr:x>0.7496</cdr:x>
      <cdr:y>0.66544</cdr:y>
    </cdr:to>
    <cdr:sp macro="" textlink="">
      <cdr:nvSpPr>
        <cdr:cNvPr id="2" name="TextBox 1"/>
        <cdr:cNvSpPr txBox="1"/>
      </cdr:nvSpPr>
      <cdr:spPr>
        <a:xfrm xmlns:a="http://schemas.openxmlformats.org/drawingml/2006/main">
          <a:off x="1676400" y="762000"/>
          <a:ext cx="1579434" cy="8606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6000" dirty="0"/>
            <a:t>80%</a:t>
          </a:r>
        </a:p>
      </cdr:txBody>
    </cdr:sp>
  </cdr:relSizeAnchor>
</c:userShapes>
</file>

<file path=ppt/drawings/drawing2.xml><?xml version="1.0" encoding="utf-8"?>
<c:userShapes xmlns:c="http://schemas.openxmlformats.org/drawingml/2006/chart">
  <cdr:relSizeAnchor xmlns:cdr="http://schemas.openxmlformats.org/drawingml/2006/chartDrawing">
    <cdr:from>
      <cdr:x>0.37097</cdr:x>
      <cdr:y>0.30556</cdr:y>
    </cdr:from>
    <cdr:to>
      <cdr:x>0.9697</cdr:x>
      <cdr:y>1</cdr:y>
    </cdr:to>
    <cdr:sp macro="" textlink="">
      <cdr:nvSpPr>
        <cdr:cNvPr id="2" name="TextBox 1"/>
        <cdr:cNvSpPr txBox="1"/>
      </cdr:nvSpPr>
      <cdr:spPr>
        <a:xfrm xmlns:a="http://schemas.openxmlformats.org/drawingml/2006/main">
          <a:off x="1865670" y="1094316"/>
          <a:ext cx="3011129" cy="248708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6000" dirty="0"/>
            <a:t>25%</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9A4972A-FE48-F146-810B-1EA7E7DDC913}" type="datetimeFigureOut">
              <a:rPr lang="en-US" smtClean="0"/>
              <a:t>11/28/2023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F073064-D993-7F41-835D-EBB602C4BCE1}" type="slidenum">
              <a:rPr lang="en-US" smtClean="0"/>
              <a:t>‹#›</a:t>
            </a:fld>
            <a:endParaRPr lang="en-US"/>
          </a:p>
        </p:txBody>
      </p:sp>
    </p:spTree>
    <p:extLst>
      <p:ext uri="{BB962C8B-B14F-4D97-AF65-F5344CB8AC3E}">
        <p14:creationId xmlns:p14="http://schemas.microsoft.com/office/powerpoint/2010/main" val="41608929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2B14B0-0C63-734F-8307-C27723133FC2}" type="datetimeFigureOut">
              <a:rPr lang="en-US" smtClean="0"/>
              <a:t>11/28/2023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863A4A-B5E9-3A42-A929-68C2AD3C873B}" type="slidenum">
              <a:rPr lang="en-US" smtClean="0"/>
              <a:t>‹#›</a:t>
            </a:fld>
            <a:endParaRPr lang="en-US"/>
          </a:p>
        </p:txBody>
      </p:sp>
    </p:spTree>
    <p:extLst>
      <p:ext uri="{BB962C8B-B14F-4D97-AF65-F5344CB8AC3E}">
        <p14:creationId xmlns:p14="http://schemas.microsoft.com/office/powerpoint/2010/main" val="1759857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pediatrics.aappublications.org/content/139/6/e20170967"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pediatrics.aappublications.org/content/139/6/e20170967"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Image Placeholder 5"/>
          <p:cNvSpPr>
            <a:spLocks noGrp="1" noRot="1" noChangeAspect="1" noTextEdit="1"/>
          </p:cNvSpPr>
          <p:nvPr>
            <p:ph type="sldImg"/>
          </p:nvPr>
        </p:nvSpPr>
        <p:spPr>
          <a:ln/>
        </p:spPr>
      </p:sp>
      <p:sp>
        <p:nvSpPr>
          <p:cNvPr id="21508"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This</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child oral health module is intended to</a:t>
            </a:r>
            <a:r>
              <a:rPr lang="en-US" baseline="0" dirty="0">
                <a:latin typeface="Arial" panose="020B0604020202020204" pitchFamily="34" charset="0"/>
                <a:cs typeface="Arial" panose="020B0604020202020204" pitchFamily="34" charset="0"/>
              </a:rPr>
              <a:t> educate </a:t>
            </a:r>
            <a:r>
              <a:rPr lang="en-US" i="0" baseline="0" dirty="0">
                <a:latin typeface="Arial" panose="020B0604020202020204" pitchFamily="34" charset="0"/>
                <a:cs typeface="Arial" panose="020B0604020202020204" pitchFamily="34" charset="0"/>
              </a:rPr>
              <a:t>all types of </a:t>
            </a:r>
            <a:r>
              <a:rPr lang="en-US" baseline="0" dirty="0">
                <a:latin typeface="Arial" panose="020B0604020202020204" pitchFamily="34" charset="0"/>
                <a:cs typeface="Arial" panose="020B0604020202020204" pitchFamily="34" charset="0"/>
              </a:rPr>
              <a:t>front line health workers who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rPr>
              <a:t>work under different titles &amp; in many settings who:</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Have shared culture and are trusted members of the communities they serve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Provide outreach, advocacy, patient education, care coordination, health care navigation, and social support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panose="020B0604020202020204" pitchFamily="34" charset="0"/>
                <a:cs typeface="Arial" panose="020B0604020202020204" pitchFamily="34" charset="0"/>
              </a:rPr>
              <a:t>This workforce includes those with the following titles: community health workers</a:t>
            </a:r>
            <a:r>
              <a:rPr lang="en-US" sz="1200" baseline="0" dirty="0">
                <a:latin typeface="Arial" panose="020B0604020202020204" pitchFamily="34" charset="0"/>
                <a:cs typeface="Arial" panose="020B0604020202020204" pitchFamily="34" charset="0"/>
              </a:rPr>
              <a:t> and r</a:t>
            </a:r>
            <a:r>
              <a:rPr lang="en-US" sz="1200" dirty="0">
                <a:latin typeface="Arial" panose="020B0604020202020204" pitchFamily="34" charset="0"/>
                <a:cs typeface="Arial" panose="020B0604020202020204" pitchFamily="34" charset="0"/>
              </a:rPr>
              <a:t>epresentatives</a:t>
            </a:r>
            <a:r>
              <a:rPr lang="en-US" baseline="0" dirty="0">
                <a:latin typeface="Arial" panose="020B0604020202020204" pitchFamily="34" charset="0"/>
                <a:cs typeface="Arial" panose="020B0604020202020204" pitchFamily="34" charset="0"/>
              </a:rPr>
              <a:t>, promotores de salud, health educators</a:t>
            </a:r>
            <a:r>
              <a:rPr lang="en-US" sz="1200" kern="1200" dirty="0">
                <a:solidFill>
                  <a:schemeClr val="tx1"/>
                </a:solidFill>
                <a:effectLst/>
                <a:latin typeface="Arial" panose="020B0604020202020204" pitchFamily="34" charset="0"/>
                <a:cs typeface="Arial" panose="020B0604020202020204" pitchFamily="34" charset="0"/>
              </a:rPr>
              <a:t>, case managers, care coordinators, public health</a:t>
            </a:r>
            <a:r>
              <a:rPr lang="en-US" sz="1200" kern="1200" baseline="0" dirty="0">
                <a:solidFill>
                  <a:schemeClr val="tx1"/>
                </a:solidFill>
                <a:effectLst/>
                <a:latin typeface="Arial" panose="020B0604020202020204" pitchFamily="34" charset="0"/>
                <a:cs typeface="Arial" panose="020B0604020202020204" pitchFamily="34" charset="0"/>
              </a:rPr>
              <a:t> or </a:t>
            </a:r>
            <a:r>
              <a:rPr lang="en-US" sz="1200" kern="1200" dirty="0">
                <a:solidFill>
                  <a:schemeClr val="tx1"/>
                </a:solidFill>
                <a:effectLst/>
                <a:latin typeface="Arial" panose="020B0604020202020204" pitchFamily="34" charset="0"/>
                <a:cs typeface="Arial" panose="020B0604020202020204" pitchFamily="34" charset="0"/>
              </a:rPr>
              <a:t>community health workers or</a:t>
            </a:r>
            <a:r>
              <a:rPr lang="en-US" sz="1200" kern="1200" baseline="0" dirty="0">
                <a:solidFill>
                  <a:schemeClr val="tx1"/>
                </a:solidFill>
                <a:effectLst/>
                <a:latin typeface="Arial" panose="020B0604020202020204" pitchFamily="34" charset="0"/>
                <a:cs typeface="Arial" panose="020B0604020202020204" pitchFamily="34" charset="0"/>
              </a:rPr>
              <a:t> </a:t>
            </a:r>
            <a:r>
              <a:rPr lang="en-US" sz="1200" kern="1200" dirty="0">
                <a:solidFill>
                  <a:schemeClr val="tx1"/>
                </a:solidFill>
                <a:effectLst/>
                <a:latin typeface="Arial" panose="020B0604020202020204" pitchFamily="34" charset="0"/>
                <a:cs typeface="Arial" panose="020B0604020202020204" pitchFamily="34" charset="0"/>
              </a:rPr>
              <a:t>community health advocates,</a:t>
            </a:r>
            <a:r>
              <a:rPr lang="en-US" sz="1200" kern="1200" baseline="0" dirty="0">
                <a:solidFill>
                  <a:schemeClr val="tx1"/>
                </a:solidFill>
                <a:effectLst/>
                <a:latin typeface="Arial" panose="020B0604020202020204" pitchFamily="34" charset="0"/>
                <a:cs typeface="Arial" panose="020B0604020202020204" pitchFamily="34" charset="0"/>
              </a:rPr>
              <a:t> </a:t>
            </a:r>
            <a:r>
              <a:rPr lang="en-US" sz="1200" kern="1200" dirty="0">
                <a:solidFill>
                  <a:schemeClr val="tx1"/>
                </a:solidFill>
                <a:effectLst/>
                <a:latin typeface="Arial" panose="020B0604020202020204" pitchFamily="34" charset="0"/>
                <a:cs typeface="Arial" panose="020B0604020202020204" pitchFamily="34" charset="0"/>
              </a:rPr>
              <a:t>health advisors or advocates, patient navigators</a:t>
            </a:r>
            <a:r>
              <a:rPr lang="en-US" sz="1200" kern="1200" baseline="0" dirty="0">
                <a:solidFill>
                  <a:schemeClr val="tx1"/>
                </a:solidFill>
                <a:effectLst/>
                <a:latin typeface="Arial" panose="020B0604020202020204" pitchFamily="34" charset="0"/>
                <a:cs typeface="Arial" panose="020B0604020202020204" pitchFamily="34" charset="0"/>
              </a:rPr>
              <a:t>, o</a:t>
            </a:r>
            <a:r>
              <a:rPr lang="en-US" sz="1200" dirty="0">
                <a:latin typeface="Arial" panose="020B0604020202020204" pitchFamily="34" charset="0"/>
                <a:cs typeface="Arial" panose="020B0604020202020204" pitchFamily="34" charset="0"/>
              </a:rPr>
              <a:t>utreach workers,</a:t>
            </a:r>
            <a:r>
              <a:rPr lang="en-US" sz="1200" baseline="0" dirty="0">
                <a:latin typeface="Arial" panose="020B0604020202020204" pitchFamily="34" charset="0"/>
                <a:cs typeface="Arial" panose="020B0604020202020204" pitchFamily="34" charset="0"/>
              </a:rPr>
              <a:t> f</a:t>
            </a:r>
            <a:r>
              <a:rPr lang="en-US" sz="1200" dirty="0">
                <a:latin typeface="Arial" panose="020B0604020202020204" pitchFamily="34" charset="0"/>
                <a:cs typeface="Arial" panose="020B0604020202020204" pitchFamily="34" charset="0"/>
              </a:rPr>
              <a:t>amily resource workers,</a:t>
            </a:r>
            <a:r>
              <a:rPr lang="en-US" sz="1200" baseline="0" dirty="0">
                <a:latin typeface="Arial" panose="020B0604020202020204" pitchFamily="34" charset="0"/>
                <a:cs typeface="Arial" panose="020B0604020202020204" pitchFamily="34" charset="0"/>
              </a:rPr>
              <a:t> and p</a:t>
            </a:r>
            <a:r>
              <a:rPr lang="en-US" sz="1200" dirty="0">
                <a:latin typeface="Arial" panose="020B0604020202020204" pitchFamily="34" charset="0"/>
                <a:cs typeface="Arial" panose="020B0604020202020204" pitchFamily="34" charset="0"/>
              </a:rPr>
              <a:t>eer health promoters.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sz="1200"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sz="1200" i="0" dirty="0">
                <a:latin typeface="Arial" panose="020B0604020202020204" pitchFamily="34" charset="0"/>
                <a:cs typeface="Arial" panose="020B0604020202020204" pitchFamily="34" charset="0"/>
              </a:rPr>
              <a:t>This slide deck may be used as a basic introduction to</a:t>
            </a:r>
            <a:r>
              <a:rPr lang="en-US" altLang="en-US" sz="1200" i="0" baseline="0" dirty="0">
                <a:latin typeface="Arial" panose="020B0604020202020204" pitchFamily="34" charset="0"/>
                <a:cs typeface="Arial" panose="020B0604020202020204" pitchFamily="34" charset="0"/>
              </a:rPr>
              <a:t> Child </a:t>
            </a:r>
            <a:r>
              <a:rPr lang="en-US" altLang="en-US" sz="1200" i="0" dirty="0">
                <a:latin typeface="Arial" panose="020B0604020202020204" pitchFamily="34" charset="0"/>
                <a:cs typeface="Arial" panose="020B0604020202020204" pitchFamily="34" charset="0"/>
              </a:rPr>
              <a:t>Oral Heath</a:t>
            </a:r>
            <a:r>
              <a:rPr lang="en-US" altLang="en-US" sz="1200" i="0" baseline="0" dirty="0">
                <a:latin typeface="Arial" panose="020B0604020202020204" pitchFamily="34" charset="0"/>
                <a:cs typeface="Arial" panose="020B0604020202020204" pitchFamily="34" charset="0"/>
              </a:rPr>
              <a:t>. </a:t>
            </a:r>
            <a:r>
              <a:rPr lang="en-US" altLang="en-US" sz="1200" baseline="0" dirty="0">
                <a:latin typeface="Arial" panose="020B0604020202020204" pitchFamily="34" charset="0"/>
                <a:cs typeface="Arial" panose="020B0604020202020204" pitchFamily="34" charset="0"/>
              </a:rPr>
              <a:t>The complete FLHW resource curriculum, as well as the </a:t>
            </a:r>
            <a:r>
              <a:rPr lang="en-US" altLang="en-US" sz="1200" dirty="0">
                <a:latin typeface="Arial" panose="020B0604020202020204" pitchFamily="34" charset="0"/>
                <a:cs typeface="Arial" panose="020B0604020202020204" pitchFamily="34" charset="0"/>
              </a:rPr>
              <a:t>Smiles for Life curriculum, can be found at: </a:t>
            </a:r>
            <a:r>
              <a:rPr lang="en-US" altLang="en-US" sz="1200" u="sng" dirty="0" err="1">
                <a:latin typeface="Arial" panose="020B0604020202020204" pitchFamily="34" charset="0"/>
                <a:cs typeface="Arial" panose="020B0604020202020204" pitchFamily="34" charset="0"/>
              </a:rPr>
              <a:t>www.smilesforlifeoralhealth.org</a:t>
            </a:r>
            <a:r>
              <a:rPr lang="en-US" altLang="en-US" sz="1200" u="sng" dirty="0">
                <a:latin typeface="Arial" panose="020B0604020202020204" pitchFamily="34" charset="0"/>
                <a:cs typeface="Arial" panose="020B0604020202020204" pitchFamily="34" charset="0"/>
              </a:rPr>
              <a:t>.</a:t>
            </a:r>
            <a:r>
              <a:rPr lang="en-US" altLang="en-US" sz="1200" dirty="0">
                <a:latin typeface="Arial" panose="020B0604020202020204" pitchFamily="34" charset="0"/>
                <a:cs typeface="Arial" panose="020B0604020202020204" pitchFamily="34" charset="0"/>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If this child oral health module is used independent of other FLHW resource modules, the</a:t>
            </a:r>
            <a:r>
              <a:rPr lang="en-US" altLang="en-US" baseline="0" dirty="0">
                <a:latin typeface="Arial" panose="020B0604020202020204" pitchFamily="34" charset="0"/>
                <a:cs typeface="Arial" panose="020B0604020202020204" pitchFamily="34" charset="0"/>
              </a:rPr>
              <a:t> presentation may </a:t>
            </a:r>
            <a:r>
              <a:rPr lang="en-US" altLang="en-US" dirty="0">
                <a:latin typeface="Arial" panose="020B0604020202020204" pitchFamily="34" charset="0"/>
                <a:cs typeface="Arial" panose="020B0604020202020204" pitchFamily="34" charset="0"/>
              </a:rPr>
              <a:t>benefit</a:t>
            </a:r>
            <a:r>
              <a:rPr lang="en-US" altLang="en-US" baseline="0" dirty="0">
                <a:latin typeface="Arial" panose="020B0604020202020204" pitchFamily="34" charset="0"/>
                <a:cs typeface="Arial" panose="020B0604020202020204" pitchFamily="34" charset="0"/>
              </a:rPr>
              <a:t> from the use of interactive activities described in the first FLHW module (introductory module) or in the FLHW Handbook. The activities can be used individually or collectively to support deeper personal engagement and reflection. </a:t>
            </a:r>
          </a:p>
          <a:p>
            <a:endParaRPr lang="en-US" altLang="en-US" baseline="0" dirty="0">
              <a:latin typeface="Arial" panose="020B0604020202020204" pitchFamily="34" charset="0"/>
              <a:cs typeface="Arial" panose="020B0604020202020204" pitchFamily="34" charset="0"/>
            </a:endParaRPr>
          </a:p>
          <a:p>
            <a:pPr defTabSz="483306">
              <a:defRPr/>
            </a:pPr>
            <a:r>
              <a:rPr lang="en-US" dirty="0">
                <a:latin typeface="Arial" panose="020B0604020202020204" pitchFamily="34" charset="0"/>
                <a:cs typeface="Arial" panose="020B0604020202020204" pitchFamily="34" charset="0"/>
              </a:rPr>
              <a:t>You may elect</a:t>
            </a:r>
            <a:r>
              <a:rPr lang="en-US" baseline="0" dirty="0">
                <a:latin typeface="Arial" panose="020B0604020202020204" pitchFamily="34" charset="0"/>
                <a:cs typeface="Arial" panose="020B0604020202020204" pitchFamily="34" charset="0"/>
              </a:rPr>
              <a:t> to hide slides if you have time constraints or feel they do not add value to your presentation. </a:t>
            </a:r>
            <a:r>
              <a:rPr lang="en-US" dirty="0">
                <a:latin typeface="Arial" panose="020B0604020202020204" pitchFamily="34" charset="0"/>
                <a:cs typeface="Arial" panose="020B0604020202020204" pitchFamily="34" charset="0"/>
              </a:rPr>
              <a:t>Simply</a:t>
            </a:r>
            <a:r>
              <a:rPr lang="en-US" baseline="0" dirty="0">
                <a:latin typeface="Arial" panose="020B0604020202020204" pitchFamily="34" charset="0"/>
                <a:cs typeface="Arial" panose="020B0604020202020204" pitchFamily="34" charset="0"/>
              </a:rPr>
              <a:t> right-click and select the “Hide Slide” feature at the bottom or click the Slide Show tab and select “Hide Slide”. </a:t>
            </a:r>
            <a:endParaRPr lang="en-US" altLang="en-US" baseline="0" dirty="0">
              <a:latin typeface="Arial" panose="020B0604020202020204" pitchFamily="34" charset="0"/>
              <a:cs typeface="Arial" panose="020B0604020202020204" pitchFamily="34" charset="0"/>
            </a:endParaRPr>
          </a:p>
          <a:p>
            <a:endParaRPr lang="en-US" altLang="en-US" baseline="0"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Smiles for Life, 4th Edition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Copyright STFM 2005-2023</a:t>
            </a:r>
          </a:p>
          <a:p>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8663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Arial" pitchFamily="34" charset="0"/>
              </a:defRPr>
            </a:lvl1pPr>
            <a:lvl2pPr marL="702756" indent="-270291">
              <a:spcBef>
                <a:spcPct val="30000"/>
              </a:spcBef>
              <a:buFont typeface="Arial" pitchFamily="34" charset="0"/>
              <a:buChar char="•"/>
              <a:defRPr sz="1100">
                <a:solidFill>
                  <a:schemeClr val="tx1"/>
                </a:solidFill>
                <a:latin typeface="Arial" pitchFamily="34" charset="0"/>
              </a:defRPr>
            </a:lvl2pPr>
            <a:lvl3pPr marL="1081164" indent="-216233">
              <a:spcBef>
                <a:spcPct val="30000"/>
              </a:spcBef>
              <a:buFont typeface="Courier New" pitchFamily="49" charset="0"/>
              <a:buChar char="o"/>
              <a:defRPr sz="1100">
                <a:solidFill>
                  <a:schemeClr val="tx1"/>
                </a:solidFill>
                <a:latin typeface="Arial" pitchFamily="34" charset="0"/>
              </a:defRPr>
            </a:lvl3pPr>
            <a:lvl4pPr marL="1513629" indent="-216233">
              <a:spcBef>
                <a:spcPct val="30000"/>
              </a:spcBef>
              <a:buFont typeface="Arial" pitchFamily="34" charset="0"/>
              <a:buChar char="-"/>
              <a:defRPr sz="1100">
                <a:solidFill>
                  <a:schemeClr val="tx1"/>
                </a:solidFill>
                <a:latin typeface="Arial" pitchFamily="34" charset="0"/>
              </a:defRPr>
            </a:lvl4pPr>
            <a:lvl5pPr marL="1946095" indent="-216233">
              <a:spcBef>
                <a:spcPct val="30000"/>
              </a:spcBef>
              <a:defRPr sz="1100">
                <a:solidFill>
                  <a:schemeClr val="tx1"/>
                </a:solidFill>
                <a:latin typeface="Arial" pitchFamily="34" charset="0"/>
              </a:defRPr>
            </a:lvl5pPr>
            <a:lvl6pPr marL="2378560" indent="-216233" eaLnBrk="0" fontAlgn="base" hangingPunct="0">
              <a:spcBef>
                <a:spcPct val="30000"/>
              </a:spcBef>
              <a:spcAft>
                <a:spcPct val="0"/>
              </a:spcAft>
              <a:defRPr sz="1100">
                <a:solidFill>
                  <a:schemeClr val="tx1"/>
                </a:solidFill>
                <a:latin typeface="Arial" pitchFamily="34" charset="0"/>
              </a:defRPr>
            </a:lvl6pPr>
            <a:lvl7pPr marL="2811026" indent="-216233" eaLnBrk="0" fontAlgn="base" hangingPunct="0">
              <a:spcBef>
                <a:spcPct val="30000"/>
              </a:spcBef>
              <a:spcAft>
                <a:spcPct val="0"/>
              </a:spcAft>
              <a:defRPr sz="1100">
                <a:solidFill>
                  <a:schemeClr val="tx1"/>
                </a:solidFill>
                <a:latin typeface="Arial" pitchFamily="34" charset="0"/>
              </a:defRPr>
            </a:lvl7pPr>
            <a:lvl8pPr marL="3243491" indent="-216233" eaLnBrk="0" fontAlgn="base" hangingPunct="0">
              <a:spcBef>
                <a:spcPct val="30000"/>
              </a:spcBef>
              <a:spcAft>
                <a:spcPct val="0"/>
              </a:spcAft>
              <a:defRPr sz="1100">
                <a:solidFill>
                  <a:schemeClr val="tx1"/>
                </a:solidFill>
                <a:latin typeface="Arial" pitchFamily="34" charset="0"/>
              </a:defRPr>
            </a:lvl8pPr>
            <a:lvl9pPr marL="3675957" indent="-216233" eaLnBrk="0" fontAlgn="base" hangingPunct="0">
              <a:spcBef>
                <a:spcPct val="30000"/>
              </a:spcBef>
              <a:spcAft>
                <a:spcPct val="0"/>
              </a:spcAft>
              <a:defRPr sz="1100">
                <a:solidFill>
                  <a:schemeClr val="tx1"/>
                </a:solidFill>
                <a:latin typeface="Arial" pitchFamily="34" charset="0"/>
              </a:defRPr>
            </a:lvl9pPr>
          </a:lstStyle>
          <a:p>
            <a:pPr>
              <a:spcBef>
                <a:spcPct val="0"/>
              </a:spcBef>
            </a:pPr>
            <a:fld id="{D9092C7A-8789-4AC9-8294-CD8023CE06F2}" type="slidenum">
              <a:rPr lang="en-US" altLang="en-US" sz="1300">
                <a:solidFill>
                  <a:prstClr val="black"/>
                </a:solidFill>
              </a:rPr>
              <a:pPr>
                <a:spcBef>
                  <a:spcPct val="0"/>
                </a:spcBef>
              </a:pPr>
              <a:t>10</a:t>
            </a:fld>
            <a:endParaRPr lang="en-US" altLang="en-US" sz="1300">
              <a:solidFill>
                <a:prstClr val="black"/>
              </a:solidFill>
            </a:endParaRPr>
          </a:p>
        </p:txBody>
      </p:sp>
      <p:sp>
        <p:nvSpPr>
          <p:cNvPr id="17411" name="Slide Image Placeholder 5"/>
          <p:cNvSpPr>
            <a:spLocks noGrp="1" noRot="1" noChangeAspect="1" noTextEdit="1"/>
          </p:cNvSpPr>
          <p:nvPr>
            <p:ph type="sldImg"/>
          </p:nvPr>
        </p:nvSpPr>
        <p:spPr>
          <a:ln/>
        </p:spPr>
      </p:sp>
      <p:sp>
        <p:nvSpPr>
          <p:cNvPr id="17412" name="Notes Placeholder 6"/>
          <p:cNvSpPr>
            <a:spLocks noGrp="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en-US" b="1" dirty="0"/>
              <a:t>What is Tooth Decay? </a:t>
            </a:r>
            <a:endParaRPr lang="en-US" dirty="0"/>
          </a:p>
          <a:p>
            <a:pPr>
              <a:defRPr/>
            </a:pPr>
            <a:r>
              <a:rPr lang="en-US" dirty="0"/>
              <a:t>Tooth</a:t>
            </a:r>
            <a:r>
              <a:rPr lang="en-US" baseline="0" dirty="0"/>
              <a:t> Decay is a disease called </a:t>
            </a:r>
            <a:r>
              <a:rPr lang="en-US" dirty="0"/>
              <a:t>Early Childhood Caries.  It is chronic, infectious process that destroys tooth structure leading to loss of chewing function, pain, and infection in children up to five years of age. </a:t>
            </a:r>
          </a:p>
          <a:p>
            <a:pPr>
              <a:defRPr/>
            </a:pPr>
            <a:endParaRPr lang="en-US" dirty="0"/>
          </a:p>
          <a:p>
            <a:pPr>
              <a:defRPr/>
            </a:pPr>
            <a:r>
              <a:rPr lang="en-US" b="1" dirty="0"/>
              <a:t>Etiology </a:t>
            </a:r>
            <a:endParaRPr lang="en-US" dirty="0"/>
          </a:p>
          <a:p>
            <a:pPr marL="162175" indent="-162175">
              <a:buFont typeface="Arial" panose="020B0604020202020204" pitchFamily="34" charset="0"/>
              <a:buChar char="•"/>
              <a:defRPr/>
            </a:pPr>
            <a:r>
              <a:rPr lang="en-US" dirty="0"/>
              <a:t>ECC was once called "nursing caries" or "baby bottle tooth decay." </a:t>
            </a:r>
          </a:p>
          <a:p>
            <a:pPr marL="162175" indent="-162175">
              <a:buFont typeface="Arial" panose="020B0604020202020204" pitchFamily="34" charset="0"/>
              <a:buChar char="•"/>
              <a:defRPr/>
            </a:pPr>
            <a:r>
              <a:rPr lang="en-US" dirty="0"/>
              <a:t>Now the disease is called ECC as a variety of feeding habits are implicated. </a:t>
            </a:r>
          </a:p>
          <a:p>
            <a:pPr marL="162175" indent="-162175">
              <a:buFont typeface="Arial" panose="020B0604020202020204" pitchFamily="34" charset="0"/>
              <a:buChar char="•"/>
              <a:defRPr/>
            </a:pPr>
            <a:r>
              <a:rPr lang="en-US" dirty="0"/>
              <a:t>Other known variables include socioeconomic status, access to dental care, fluoride exposure, and family caries experience. </a:t>
            </a:r>
          </a:p>
          <a:p>
            <a:pPr>
              <a:defRPr/>
            </a:pPr>
            <a:endParaRPr lang="en-US" dirty="0"/>
          </a:p>
          <a:p>
            <a:pPr>
              <a:defRPr/>
            </a:pPr>
            <a:r>
              <a:rPr lang="en-US" b="1" dirty="0"/>
              <a:t>Progression </a:t>
            </a:r>
            <a:endParaRPr lang="en-US" dirty="0"/>
          </a:p>
          <a:p>
            <a:pPr marL="162175" indent="-162175">
              <a:buFont typeface="Arial" panose="020B0604020202020204" pitchFamily="34" charset="0"/>
              <a:buChar char="•"/>
              <a:defRPr/>
            </a:pPr>
            <a:r>
              <a:rPr lang="en-US" dirty="0"/>
              <a:t>Upper front teeth that are least protected by saliva are affected first. </a:t>
            </a:r>
          </a:p>
          <a:p>
            <a:pPr marL="162175" indent="-162175">
              <a:buFont typeface="Arial" panose="020B0604020202020204" pitchFamily="34" charset="0"/>
              <a:buChar char="•"/>
              <a:defRPr/>
            </a:pPr>
            <a:r>
              <a:rPr lang="en-US" dirty="0"/>
              <a:t>Disease moves posteriorly as teeth emerge. </a:t>
            </a:r>
          </a:p>
          <a:p>
            <a:pPr>
              <a:defRPr/>
            </a:pPr>
            <a:endParaRPr lang="en-US" dirty="0"/>
          </a:p>
          <a:p>
            <a:pPr>
              <a:defRPr/>
            </a:pPr>
            <a:r>
              <a:rPr lang="en-US" b="0" u="sng" dirty="0"/>
              <a:t>Reference</a:t>
            </a:r>
          </a:p>
          <a:p>
            <a:pPr marL="171450" indent="-171450">
              <a:buFont typeface="Arial" panose="020B0604020202020204" pitchFamily="34" charset="0"/>
              <a:buChar char="•"/>
              <a:defRPr/>
            </a:pPr>
            <a:r>
              <a:rPr lang="en-US" i="0" dirty="0" err="1"/>
              <a:t>Tinanoff</a:t>
            </a:r>
            <a:r>
              <a:rPr lang="en-US" i="0" dirty="0"/>
              <a:t> N, </a:t>
            </a:r>
            <a:r>
              <a:rPr lang="en-US" i="0" dirty="0" err="1"/>
              <a:t>Kanellis</a:t>
            </a:r>
            <a:r>
              <a:rPr lang="en-US" i="0" dirty="0"/>
              <a:t> MJ, Vargas CM. Current understanding of the epidemiology, mechanisms, and prevention of dental caries in preschool children. </a:t>
            </a:r>
            <a:r>
              <a:rPr lang="en-US" i="0" dirty="0" err="1"/>
              <a:t>Pediatr</a:t>
            </a:r>
            <a:r>
              <a:rPr lang="en-US" i="0" dirty="0"/>
              <a:t> Dent. 2002;24(6):543-51. </a:t>
            </a:r>
            <a:endParaRPr lang="en-US" altLang="en-US" i="0" dirty="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Arial" pitchFamily="34" charset="0"/>
              </a:defRPr>
            </a:lvl1pPr>
            <a:lvl2pPr marL="702756" indent="-270291">
              <a:spcBef>
                <a:spcPct val="30000"/>
              </a:spcBef>
              <a:buFont typeface="Arial" pitchFamily="34" charset="0"/>
              <a:buChar char="•"/>
              <a:defRPr sz="1100">
                <a:solidFill>
                  <a:schemeClr val="tx1"/>
                </a:solidFill>
                <a:latin typeface="Arial" pitchFamily="34" charset="0"/>
              </a:defRPr>
            </a:lvl2pPr>
            <a:lvl3pPr marL="1081164" indent="-216233">
              <a:spcBef>
                <a:spcPct val="30000"/>
              </a:spcBef>
              <a:buFont typeface="Courier New" pitchFamily="49" charset="0"/>
              <a:buChar char="o"/>
              <a:defRPr sz="1100">
                <a:solidFill>
                  <a:schemeClr val="tx1"/>
                </a:solidFill>
                <a:latin typeface="Arial" pitchFamily="34" charset="0"/>
              </a:defRPr>
            </a:lvl3pPr>
            <a:lvl4pPr marL="1513629" indent="-216233">
              <a:spcBef>
                <a:spcPct val="30000"/>
              </a:spcBef>
              <a:buFont typeface="Arial" pitchFamily="34" charset="0"/>
              <a:buChar char="-"/>
              <a:defRPr sz="1100">
                <a:solidFill>
                  <a:schemeClr val="tx1"/>
                </a:solidFill>
                <a:latin typeface="Arial" pitchFamily="34" charset="0"/>
              </a:defRPr>
            </a:lvl4pPr>
            <a:lvl5pPr marL="1946095" indent="-216233">
              <a:spcBef>
                <a:spcPct val="30000"/>
              </a:spcBef>
              <a:defRPr sz="1100">
                <a:solidFill>
                  <a:schemeClr val="tx1"/>
                </a:solidFill>
                <a:latin typeface="Arial" pitchFamily="34" charset="0"/>
              </a:defRPr>
            </a:lvl5pPr>
            <a:lvl6pPr marL="2378560" indent="-216233" eaLnBrk="0" fontAlgn="base" hangingPunct="0">
              <a:spcBef>
                <a:spcPct val="30000"/>
              </a:spcBef>
              <a:spcAft>
                <a:spcPct val="0"/>
              </a:spcAft>
              <a:defRPr sz="1100">
                <a:solidFill>
                  <a:schemeClr val="tx1"/>
                </a:solidFill>
                <a:latin typeface="Arial" pitchFamily="34" charset="0"/>
              </a:defRPr>
            </a:lvl6pPr>
            <a:lvl7pPr marL="2811026" indent="-216233" eaLnBrk="0" fontAlgn="base" hangingPunct="0">
              <a:spcBef>
                <a:spcPct val="30000"/>
              </a:spcBef>
              <a:spcAft>
                <a:spcPct val="0"/>
              </a:spcAft>
              <a:defRPr sz="1100">
                <a:solidFill>
                  <a:schemeClr val="tx1"/>
                </a:solidFill>
                <a:latin typeface="Arial" pitchFamily="34" charset="0"/>
              </a:defRPr>
            </a:lvl7pPr>
            <a:lvl8pPr marL="3243491" indent="-216233" eaLnBrk="0" fontAlgn="base" hangingPunct="0">
              <a:spcBef>
                <a:spcPct val="30000"/>
              </a:spcBef>
              <a:spcAft>
                <a:spcPct val="0"/>
              </a:spcAft>
              <a:defRPr sz="1100">
                <a:solidFill>
                  <a:schemeClr val="tx1"/>
                </a:solidFill>
                <a:latin typeface="Arial" pitchFamily="34" charset="0"/>
              </a:defRPr>
            </a:lvl8pPr>
            <a:lvl9pPr marL="3675957" indent="-216233" eaLnBrk="0" fontAlgn="base" hangingPunct="0">
              <a:spcBef>
                <a:spcPct val="30000"/>
              </a:spcBef>
              <a:spcAft>
                <a:spcPct val="0"/>
              </a:spcAft>
              <a:defRPr sz="1100">
                <a:solidFill>
                  <a:schemeClr val="tx1"/>
                </a:solidFill>
                <a:latin typeface="Arial" pitchFamily="34" charset="0"/>
              </a:defRPr>
            </a:lvl9pPr>
          </a:lstStyle>
          <a:p>
            <a:pPr>
              <a:spcBef>
                <a:spcPct val="0"/>
              </a:spcBef>
            </a:pPr>
            <a:fld id="{D0847375-0B5B-464C-99BD-69AFE80580B3}" type="slidenum">
              <a:rPr lang="en-US" altLang="en-US" sz="1300">
                <a:solidFill>
                  <a:prstClr val="black"/>
                </a:solidFill>
              </a:rPr>
              <a:pPr>
                <a:spcBef>
                  <a:spcPct val="0"/>
                </a:spcBef>
              </a:pPr>
              <a:t>11</a:t>
            </a:fld>
            <a:endParaRPr lang="en-US" altLang="en-US" sz="1300">
              <a:solidFill>
                <a:prstClr val="black"/>
              </a:solidFill>
            </a:endParaRPr>
          </a:p>
        </p:txBody>
      </p:sp>
      <p:sp>
        <p:nvSpPr>
          <p:cNvPr id="19459" name="Slide Image Placeholder 5"/>
          <p:cNvSpPr>
            <a:spLocks noGrp="1" noRot="1" noChangeAspect="1" noTextEdit="1"/>
          </p:cNvSpPr>
          <p:nvPr>
            <p:ph type="sldImg"/>
          </p:nvPr>
        </p:nvSpPr>
        <p:spPr>
          <a:ln/>
        </p:spPr>
      </p:sp>
      <p:sp>
        <p:nvSpPr>
          <p:cNvPr id="19460" name="Notes Placeholder 6"/>
          <p:cNvSpPr>
            <a:spLocks noGrp="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en-US" b="1" dirty="0"/>
              <a:t>Prevalence </a:t>
            </a:r>
            <a:endParaRPr lang="en-US" dirty="0"/>
          </a:p>
          <a:p>
            <a:pPr>
              <a:defRPr/>
            </a:pPr>
            <a:r>
              <a:rPr lang="en-US" dirty="0"/>
              <a:t>How common</a:t>
            </a:r>
            <a:r>
              <a:rPr lang="en-US" baseline="0" dirty="0"/>
              <a:t> is tooth decay?</a:t>
            </a:r>
          </a:p>
          <a:p>
            <a:pPr>
              <a:defRPr/>
            </a:pPr>
            <a:r>
              <a:rPr lang="en-US" dirty="0"/>
              <a:t>Tooth decay in children ages 5 and under (Early Childhood Caries = ECC) is a public health crisis and the most common chronic disease in children. </a:t>
            </a:r>
          </a:p>
          <a:p>
            <a:pPr>
              <a:defRPr/>
            </a:pPr>
            <a:endParaRPr lang="en-US" dirty="0"/>
          </a:p>
          <a:p>
            <a:pPr>
              <a:defRPr/>
            </a:pPr>
            <a:r>
              <a:rPr lang="en-US" b="1" dirty="0"/>
              <a:t>Consider the following statistics: </a:t>
            </a:r>
            <a:endParaRPr lang="en-US" dirty="0"/>
          </a:p>
          <a:p>
            <a:pPr marL="162175" indent="-162175">
              <a:buFont typeface="Arial" panose="020B0604020202020204" pitchFamily="34" charset="0"/>
              <a:buChar char="•"/>
              <a:defRPr/>
            </a:pPr>
            <a:r>
              <a:rPr lang="en-US" dirty="0"/>
              <a:t>ECC is five times more common than asthma. </a:t>
            </a:r>
          </a:p>
          <a:p>
            <a:pPr marL="162175" indent="-162175">
              <a:buFont typeface="Arial" panose="020B0604020202020204" pitchFamily="34" charset="0"/>
              <a:buChar char="•"/>
              <a:defRPr/>
            </a:pPr>
            <a:r>
              <a:rPr lang="en-US" dirty="0"/>
              <a:t>30% to 50% of low income children have ECC. </a:t>
            </a:r>
          </a:p>
          <a:p>
            <a:pPr marL="162175" indent="-162175">
              <a:buFont typeface="Arial" panose="020B0604020202020204" pitchFamily="34" charset="0"/>
              <a:buChar char="•"/>
              <a:defRPr/>
            </a:pPr>
            <a:r>
              <a:rPr lang="en-US" dirty="0"/>
              <a:t>The overall prevalence of ECC in children two to five years old is 18 to 20%. </a:t>
            </a:r>
          </a:p>
          <a:p>
            <a:pPr marL="162175" indent="-162175">
              <a:buFont typeface="Arial" panose="020B0604020202020204" pitchFamily="34" charset="0"/>
              <a:buChar char="•"/>
              <a:defRPr/>
            </a:pPr>
            <a:r>
              <a:rPr lang="en-US" dirty="0"/>
              <a:t>80% of dental caries occurs in 20 to 25% of children. </a:t>
            </a:r>
          </a:p>
          <a:p>
            <a:pPr marL="162175" indent="-162175">
              <a:buFont typeface="Arial" panose="020B0604020202020204" pitchFamily="34" charset="0"/>
              <a:buChar char="•"/>
              <a:defRPr/>
            </a:pPr>
            <a:r>
              <a:rPr lang="en-US" dirty="0"/>
              <a:t>Up to 70% of Native American children may have ECC.</a:t>
            </a:r>
          </a:p>
          <a:p>
            <a:pPr>
              <a:defRPr/>
            </a:pPr>
            <a:endParaRPr lang="en-US" dirty="0"/>
          </a:p>
          <a:p>
            <a:pPr>
              <a:defRPr/>
            </a:pPr>
            <a:r>
              <a:rPr lang="en-US" dirty="0"/>
              <a:t>Many cases of ECC are undiagnosed, usually because parents or caregivers do not seek dental care at an early age for their children. Clinicians can play a major role in preventing ECC and initiating early treatment. </a:t>
            </a:r>
          </a:p>
          <a:p>
            <a:pPr>
              <a:defRPr/>
            </a:pPr>
            <a:endParaRPr lang="en-US" dirty="0"/>
          </a:p>
          <a:p>
            <a:pPr>
              <a:defRPr/>
            </a:pPr>
            <a:r>
              <a:rPr lang="en-US" b="0" u="sng" dirty="0"/>
              <a:t>References</a:t>
            </a:r>
          </a:p>
          <a:p>
            <a:pPr marL="171450" indent="-171450">
              <a:buFont typeface="Arial" panose="020B0604020202020204" pitchFamily="34" charset="0"/>
              <a:buChar char="•"/>
              <a:defRPr/>
            </a:pPr>
            <a:r>
              <a:rPr lang="en-US" i="0" dirty="0"/>
              <a:t>US Department of Health and Human Services. Oral health in America. A Report of the Surgeon General. Rockville, MD: US Department of Health and Human Services, National Institute of Dental and Craniofacial Research, National Institutes of Health; 2000. http://www.nidcr.nih.gov/AboutNIDCR/SurgeonGeneral. </a:t>
            </a:r>
          </a:p>
          <a:p>
            <a:pPr marL="171450" indent="-171450">
              <a:buFont typeface="Arial" panose="020B0604020202020204" pitchFamily="34" charset="0"/>
              <a:buChar char="•"/>
              <a:defRPr/>
            </a:pPr>
            <a:r>
              <a:rPr lang="en-US" b="0" i="0" dirty="0">
                <a:solidFill>
                  <a:srgbClr val="000000"/>
                </a:solidFill>
                <a:effectLst/>
                <a:latin typeface="Open Sans" panose="020B0606030504020204" pitchFamily="34" charset="0"/>
              </a:rPr>
              <a:t>Fleming E, </a:t>
            </a:r>
            <a:r>
              <a:rPr lang="en-US" b="0" i="0" dirty="0" err="1">
                <a:solidFill>
                  <a:srgbClr val="000000"/>
                </a:solidFill>
                <a:effectLst/>
                <a:latin typeface="Open Sans" panose="020B0606030504020204" pitchFamily="34" charset="0"/>
              </a:rPr>
              <a:t>Afful</a:t>
            </a:r>
            <a:r>
              <a:rPr lang="en-US" b="0" i="0" dirty="0">
                <a:solidFill>
                  <a:srgbClr val="000000"/>
                </a:solidFill>
                <a:effectLst/>
                <a:latin typeface="Open Sans" panose="020B0606030504020204" pitchFamily="34" charset="0"/>
              </a:rPr>
              <a:t> J. Prevalence of total and untreated dental caries among youth: United States, 2015–2016. NCHS Data Brief, no 307. Hyattsville, MD: National Center for Health Statistics. 2018.</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a:ln/>
        </p:spPr>
      </p:sp>
      <p:sp>
        <p:nvSpPr>
          <p:cNvPr id="31746"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a:cs typeface="Arial"/>
              </a:rPr>
              <a:t>It should be noted that, although dental disease affects people of all socioeconomic groups, ethnicity, culture, and education level, a small percentage of children actually bear the majority of the burden of the disease. Of the approximately 25% of all children with tooth decay, a quarter (¼) of those children have 80% of the total tooth decay, a very disproportionate amount of the disease. We need to reach that 25% of the population!</a:t>
            </a:r>
          </a:p>
          <a:p>
            <a:endParaRPr lang="en-US" altLang="en-US" b="1" dirty="0">
              <a:latin typeface="Arial" pitchFamily="34" charset="0"/>
            </a:endParaRPr>
          </a:p>
          <a:p>
            <a:pPr marL="0" indent="0">
              <a:buFont typeface="Arial"/>
              <a:buNone/>
            </a:pPr>
            <a:r>
              <a:rPr lang="en-US" altLang="en-US" b="0" u="sng" dirty="0">
                <a:latin typeface="Arial" pitchFamily="34" charset="0"/>
              </a:rPr>
              <a:t>Reference</a:t>
            </a:r>
            <a:endParaRPr lang="en-US" altLang="en-US" u="sng" dirty="0">
              <a:latin typeface="Arial" pitchFamily="34" charset="0"/>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Oral Health in America: A Report of the Surgeon General. Rockville, MD: U.S. Department of Health and Human Services, National Institute of Dental and Craniofacial Research, National Institutes of Health, 2000. www.surgeongeneral.gov.</a:t>
            </a:r>
            <a:endParaRPr lang="en-US" altLang="en-US" i="0" dirty="0">
              <a:latin typeface="Arial" pitchFamily="34" charset="0"/>
            </a:endParaRPr>
          </a:p>
        </p:txBody>
      </p:sp>
      <p:sp>
        <p:nvSpPr>
          <p:cNvPr id="31747"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027750DC-0396-4546-96B5-45F5C47DF284}" type="slidenum">
              <a:rPr lang="en-US" altLang="en-US" sz="1200">
                <a:latin typeface="Arial" pitchFamily="34" charset="0"/>
              </a:rPr>
              <a:pPr/>
              <a:t>12</a:t>
            </a:fld>
            <a:endParaRPr lang="en-US" altLang="en-US" sz="120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dirty="0"/>
              <a:t>White spots can be an early sign of tooth decay.</a:t>
            </a:r>
          </a:p>
          <a:p>
            <a:endParaRPr lang="en-US" dirty="0"/>
          </a:p>
          <a:p>
            <a:r>
              <a:rPr lang="en-US" dirty="0"/>
              <a:t>White</a:t>
            </a:r>
            <a:r>
              <a:rPr lang="en-US" baseline="0" dirty="0"/>
              <a:t> spots should be </a:t>
            </a:r>
            <a:r>
              <a:rPr lang="en-US" baseline="0" dirty="0" err="1"/>
              <a:t>evaluted</a:t>
            </a:r>
            <a:r>
              <a:rPr lang="en-US" baseline="0" dirty="0"/>
              <a:t> by a dentist.</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34878561-0A9E-465C-98FB-04972E495DF0}" type="slidenum">
              <a:rPr lang="en-US" altLang="en-US" smtClean="0">
                <a:solidFill>
                  <a:prstClr val="black"/>
                </a:solidFill>
              </a:rPr>
              <a:pPr/>
              <a:t>14</a:t>
            </a:fld>
            <a:endParaRPr lang="en-US" altLang="en-US">
              <a:solidFill>
                <a:prstClr val="black"/>
              </a:solidFill>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itchFamily="34" charset="0"/>
              </a:rPr>
              <a:t>Let’s take a step back and talk about</a:t>
            </a:r>
            <a:r>
              <a:rPr lang="en-US" altLang="en-US" baseline="0" dirty="0">
                <a:latin typeface="Arial" pitchFamily="34" charset="0"/>
              </a:rPr>
              <a:t> what causes</a:t>
            </a:r>
            <a:r>
              <a:rPr lang="en-US" altLang="en-US" dirty="0">
                <a:latin typeface="Arial" pitchFamily="34" charset="0"/>
              </a:rPr>
              <a:t> tooth decay, so that we can consider</a:t>
            </a:r>
            <a:r>
              <a:rPr lang="en-US" altLang="en-US" baseline="0" dirty="0">
                <a:latin typeface="Arial" pitchFamily="34" charset="0"/>
              </a:rPr>
              <a:t> </a:t>
            </a:r>
            <a:r>
              <a:rPr lang="en-US" altLang="en-US" dirty="0">
                <a:latin typeface="Arial" pitchFamily="34" charset="0"/>
              </a:rPr>
              <a:t>ways to prevent it.</a:t>
            </a:r>
          </a:p>
          <a:p>
            <a:endParaRPr lang="en-US" altLang="en-US" dirty="0">
              <a:latin typeface="Arial" pitchFamily="34" charset="0"/>
            </a:endParaRPr>
          </a:p>
          <a:p>
            <a:pPr>
              <a:defRPr/>
            </a:pPr>
            <a:r>
              <a:rPr lang="en-US" b="1" dirty="0"/>
              <a:t>What Causes Dental Decay? </a:t>
            </a:r>
            <a:endParaRPr lang="en-US" dirty="0"/>
          </a:p>
          <a:p>
            <a:pPr marL="162175" indent="-162175">
              <a:buFont typeface="Arial" panose="020B0604020202020204" pitchFamily="34" charset="0"/>
              <a:buChar char="•"/>
              <a:defRPr/>
            </a:pPr>
            <a:r>
              <a:rPr lang="en-US" dirty="0"/>
              <a:t>Tooth decay is a multi-step process that results in destruction of the tooth structure. </a:t>
            </a:r>
          </a:p>
          <a:p>
            <a:pPr marL="162175" marR="0" lvl="1" indent="-1621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a:t>
            </a:r>
            <a:r>
              <a:rPr lang="en-US" baseline="0" dirty="0"/>
              <a:t> </a:t>
            </a:r>
            <a:r>
              <a:rPr lang="en-US" dirty="0"/>
              <a:t>bacteria in the mouth (</a:t>
            </a:r>
            <a:r>
              <a:rPr lang="en-US" dirty="0" err="1"/>
              <a:t>mutans</a:t>
            </a:r>
            <a:r>
              <a:rPr lang="en-US" dirty="0"/>
              <a:t> streptococci) convert the sugar from carbohydrates in our diet to acid. The acid takes away</a:t>
            </a:r>
            <a:r>
              <a:rPr lang="en-US" baseline="0" dirty="0"/>
              <a:t> the minerals in </a:t>
            </a:r>
            <a:r>
              <a:rPr lang="en-US" dirty="0"/>
              <a:t>the tooth enamel. </a:t>
            </a:r>
          </a:p>
          <a:p>
            <a:pPr marL="628650" lvl="1" indent="-171450">
              <a:buFont typeface="Arial"/>
              <a:buChar char="•"/>
              <a:defRPr/>
            </a:pPr>
            <a:r>
              <a:rPr lang="en-US" dirty="0"/>
              <a:t>Not all carbohydrates ar</a:t>
            </a:r>
            <a:r>
              <a:rPr lang="en-US" baseline="0" dirty="0"/>
              <a:t>e bad, but things to avoid or limit are </a:t>
            </a:r>
            <a:r>
              <a:rPr lang="en-US" dirty="0"/>
              <a:t>sugary cereals, stick foods, cakes, jams, jellies, sugary drinks. </a:t>
            </a:r>
          </a:p>
          <a:p>
            <a:pPr marL="162175" indent="-162175">
              <a:buFont typeface="Arial" panose="020B0604020202020204" pitchFamily="34" charset="0"/>
              <a:buChar char="•"/>
              <a:defRPr/>
            </a:pPr>
            <a:r>
              <a:rPr lang="en-US" dirty="0"/>
              <a:t>If the cycle of acid production and demineralization continues, the enamel will weaken and break down into a cavity (the actual hole in the tooth). </a:t>
            </a:r>
          </a:p>
          <a:p>
            <a:pPr>
              <a:defRPr/>
            </a:pPr>
            <a:endParaRPr lang="en-US" dirty="0"/>
          </a:p>
          <a:p>
            <a:pPr>
              <a:defRPr/>
            </a:pPr>
            <a:r>
              <a:rPr lang="en-US" b="0" u="sng" dirty="0"/>
              <a:t>References</a:t>
            </a:r>
          </a:p>
          <a:p>
            <a:pPr marL="171450" indent="-171450">
              <a:buFont typeface="Arial" panose="020B0604020202020204" pitchFamily="34" charset="0"/>
              <a:buChar char="•"/>
              <a:defRPr/>
            </a:pPr>
            <a:r>
              <a:rPr lang="en-US" i="0" dirty="0"/>
              <a:t>Fisher-Owens SA, </a:t>
            </a:r>
            <a:r>
              <a:rPr lang="en-US" i="0" dirty="0" err="1"/>
              <a:t>Gansky</a:t>
            </a:r>
            <a:r>
              <a:rPr lang="en-US" i="0" dirty="0"/>
              <a:t> SA , Platt LJ et al. Influences on Children's Oral Health: A Conceptual Model. Pediatrics. 2007. Vol. 120(3): pp. e510 -e520. </a:t>
            </a:r>
          </a:p>
          <a:p>
            <a:pPr marL="171450" indent="-171450">
              <a:buFont typeface="Arial" panose="020B0604020202020204" pitchFamily="34" charset="0"/>
              <a:buChar char="•"/>
              <a:defRPr/>
            </a:pPr>
            <a:r>
              <a:rPr lang="en-US" i="0" dirty="0" err="1"/>
              <a:t>Colak</a:t>
            </a:r>
            <a:r>
              <a:rPr lang="en-US" i="0" dirty="0"/>
              <a:t> H, </a:t>
            </a:r>
            <a:r>
              <a:rPr lang="en-US" i="0" dirty="0" err="1"/>
              <a:t>Dülgergil</a:t>
            </a:r>
            <a:r>
              <a:rPr lang="en-US" i="0" dirty="0"/>
              <a:t> CT, </a:t>
            </a:r>
            <a:r>
              <a:rPr lang="en-US" i="0" dirty="0" err="1"/>
              <a:t>Dalli</a:t>
            </a:r>
            <a:r>
              <a:rPr lang="en-US" i="0" dirty="0"/>
              <a:t> M, </a:t>
            </a:r>
            <a:r>
              <a:rPr lang="en-US" i="0" dirty="0" err="1"/>
              <a:t>Hamidi</a:t>
            </a:r>
            <a:r>
              <a:rPr lang="en-US" i="0" dirty="0"/>
              <a:t> MM. Early childhood caries update: A review of causes, diagnoses, and treatments. J Nat </a:t>
            </a:r>
            <a:r>
              <a:rPr lang="en-US" i="0" dirty="0" err="1"/>
              <a:t>Sci</a:t>
            </a:r>
            <a:r>
              <a:rPr lang="en-US" i="0" dirty="0"/>
              <a:t> </a:t>
            </a:r>
            <a:r>
              <a:rPr lang="en-US" i="0" dirty="0" err="1"/>
              <a:t>Biol</a:t>
            </a:r>
            <a:r>
              <a:rPr lang="en-US" i="0" dirty="0"/>
              <a:t> Med. 2013;4(1):29-38. </a:t>
            </a:r>
            <a:endParaRPr lang="en-US" altLang="en-US" i="0" dirty="0">
              <a:latin typeface="Arial" pitchFamily="34" charset="0"/>
            </a:endParaRPr>
          </a:p>
          <a:p>
            <a:pPr marL="171450" indent="-171450">
              <a:buFont typeface="Arial"/>
              <a:buChar char="•"/>
            </a:pPr>
            <a:endParaRPr lang="en-US" altLang="en-US" i="0" dirty="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900">
                <a:solidFill>
                  <a:srgbClr val="FFFFFF"/>
                </a:solidFill>
                <a:latin typeface="Calibri" pitchFamily="34" charset="0"/>
                <a:cs typeface="Arial" pitchFamily="34" charset="0"/>
              </a:defRPr>
            </a:lvl1pPr>
            <a:lvl2pPr marL="702756" indent="-270291">
              <a:defRPr sz="900">
                <a:solidFill>
                  <a:srgbClr val="FFFFFF"/>
                </a:solidFill>
                <a:latin typeface="Calibri" pitchFamily="34" charset="0"/>
                <a:cs typeface="Arial" pitchFamily="34" charset="0"/>
              </a:defRPr>
            </a:lvl2pPr>
            <a:lvl3pPr marL="1081164" indent="-216233">
              <a:defRPr sz="900">
                <a:solidFill>
                  <a:srgbClr val="FFFFFF"/>
                </a:solidFill>
                <a:latin typeface="Calibri" pitchFamily="34" charset="0"/>
                <a:cs typeface="Arial" pitchFamily="34" charset="0"/>
              </a:defRPr>
            </a:lvl3pPr>
            <a:lvl4pPr marL="1513629" indent="-216233">
              <a:defRPr sz="900">
                <a:solidFill>
                  <a:srgbClr val="FFFFFF"/>
                </a:solidFill>
                <a:latin typeface="Calibri" pitchFamily="34" charset="0"/>
                <a:cs typeface="Arial" pitchFamily="34" charset="0"/>
              </a:defRPr>
            </a:lvl4pPr>
            <a:lvl5pPr marL="1946095" indent="-216233">
              <a:defRPr sz="900">
                <a:solidFill>
                  <a:srgbClr val="FFFFFF"/>
                </a:solidFill>
                <a:latin typeface="Calibri" pitchFamily="34" charset="0"/>
                <a:cs typeface="Arial" pitchFamily="34" charset="0"/>
              </a:defRPr>
            </a:lvl5pPr>
            <a:lvl6pPr marL="2378560" indent="-216233" eaLnBrk="0" fontAlgn="base" hangingPunct="0">
              <a:spcBef>
                <a:spcPct val="0"/>
              </a:spcBef>
              <a:spcAft>
                <a:spcPct val="0"/>
              </a:spcAft>
              <a:defRPr sz="900">
                <a:solidFill>
                  <a:srgbClr val="FFFFFF"/>
                </a:solidFill>
                <a:latin typeface="Calibri" pitchFamily="34" charset="0"/>
                <a:cs typeface="Arial" pitchFamily="34" charset="0"/>
              </a:defRPr>
            </a:lvl6pPr>
            <a:lvl7pPr marL="2811026" indent="-216233" eaLnBrk="0" fontAlgn="base" hangingPunct="0">
              <a:spcBef>
                <a:spcPct val="0"/>
              </a:spcBef>
              <a:spcAft>
                <a:spcPct val="0"/>
              </a:spcAft>
              <a:defRPr sz="900">
                <a:solidFill>
                  <a:srgbClr val="FFFFFF"/>
                </a:solidFill>
                <a:latin typeface="Calibri" pitchFamily="34" charset="0"/>
                <a:cs typeface="Arial" pitchFamily="34" charset="0"/>
              </a:defRPr>
            </a:lvl7pPr>
            <a:lvl8pPr marL="3243491" indent="-216233" eaLnBrk="0" fontAlgn="base" hangingPunct="0">
              <a:spcBef>
                <a:spcPct val="0"/>
              </a:spcBef>
              <a:spcAft>
                <a:spcPct val="0"/>
              </a:spcAft>
              <a:defRPr sz="900">
                <a:solidFill>
                  <a:srgbClr val="FFFFFF"/>
                </a:solidFill>
                <a:latin typeface="Calibri" pitchFamily="34" charset="0"/>
                <a:cs typeface="Arial" pitchFamily="34" charset="0"/>
              </a:defRPr>
            </a:lvl8pPr>
            <a:lvl9pPr marL="3675957" indent="-216233" eaLnBrk="0" fontAlgn="base" hangingPunct="0">
              <a:spcBef>
                <a:spcPct val="0"/>
              </a:spcBef>
              <a:spcAft>
                <a:spcPct val="0"/>
              </a:spcAft>
              <a:defRPr sz="900">
                <a:solidFill>
                  <a:srgbClr val="FFFFFF"/>
                </a:solidFill>
                <a:latin typeface="Calibri" pitchFamily="34" charset="0"/>
                <a:cs typeface="Arial"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2D766C3-0AEA-42DE-8509-717340B45510}" type="slidenum">
              <a:rPr kumimoji="0" lang="en-US" altLang="en-US" sz="13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altLang="en-US" sz="13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65539" name="Slide Image Placeholder 5"/>
          <p:cNvSpPr>
            <a:spLocks noGrp="1" noRot="1" noChangeAspect="1" noTextEdit="1"/>
          </p:cNvSpPr>
          <p:nvPr>
            <p:ph type="sldImg"/>
          </p:nvPr>
        </p:nvSpPr>
        <p:spPr>
          <a:ln/>
        </p:spPr>
      </p:sp>
      <p:sp>
        <p:nvSpPr>
          <p:cNvPr id="23556" name="Notes Placeholder 6"/>
          <p:cNvSpPr>
            <a:spLocks noGrp="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en-US" dirty="0"/>
              <a:t>Unhealthy</a:t>
            </a:r>
            <a:r>
              <a:rPr lang="en-US" baseline="0" dirty="0"/>
              <a:t> b</a:t>
            </a:r>
            <a:r>
              <a:rPr lang="en-US" dirty="0"/>
              <a:t>acteria are transferred from the child’s primary caregiver, typically the mother. The higher the bacteria level in the caregiver's mouth, the more likely the child will be exposed to and retain the bacteria (become colonized with </a:t>
            </a:r>
            <a:r>
              <a:rPr lang="en-US" dirty="0" err="1"/>
              <a:t>mutans</a:t>
            </a:r>
            <a:r>
              <a:rPr lang="en-US" dirty="0"/>
              <a:t> streptococci). </a:t>
            </a:r>
          </a:p>
          <a:p>
            <a:pPr>
              <a:defRPr/>
            </a:pPr>
            <a:endParaRPr lang="en-US" b="1" dirty="0"/>
          </a:p>
          <a:p>
            <a:pPr>
              <a:defRPr/>
            </a:pPr>
            <a:r>
              <a:rPr lang="en-US" b="0" dirty="0"/>
              <a:t>Caregivers with high bacteria levels usually have: </a:t>
            </a:r>
          </a:p>
          <a:p>
            <a:pPr marL="162175" indent="-162175">
              <a:buFont typeface="Arial" panose="020B0604020202020204" pitchFamily="34" charset="0"/>
              <a:buChar char="•"/>
              <a:defRPr/>
            </a:pPr>
            <a:r>
              <a:rPr lang="en-US" dirty="0"/>
              <a:t>A high frequency of sugar intake </a:t>
            </a:r>
          </a:p>
          <a:p>
            <a:pPr marL="162175" indent="-162175">
              <a:buFont typeface="Arial" panose="020B0604020202020204" pitchFamily="34" charset="0"/>
              <a:buChar char="•"/>
              <a:defRPr/>
            </a:pPr>
            <a:r>
              <a:rPr lang="en-US" dirty="0"/>
              <a:t>Poor oral hygiene </a:t>
            </a:r>
          </a:p>
          <a:p>
            <a:pPr marL="162175" indent="-162175">
              <a:buFont typeface="Arial" panose="020B0604020202020204" pitchFamily="34" charset="0"/>
              <a:buChar char="•"/>
              <a:defRPr/>
            </a:pPr>
            <a:r>
              <a:rPr lang="en-US" dirty="0"/>
              <a:t>Many cavities (High levels of dental caries) </a:t>
            </a:r>
          </a:p>
          <a:p>
            <a:pPr>
              <a:defRPr/>
            </a:pPr>
            <a:endParaRPr lang="en-US" dirty="0"/>
          </a:p>
          <a:p>
            <a:pPr>
              <a:defRPr/>
            </a:pPr>
            <a:r>
              <a:rPr lang="en-US" dirty="0"/>
              <a:t>There is promising evidence showing that caregivers can decrease their risk of passing on the bacteria (</a:t>
            </a:r>
            <a:r>
              <a:rPr lang="en-US" dirty="0" err="1"/>
              <a:t>mutans</a:t>
            </a:r>
            <a:r>
              <a:rPr lang="en-US" dirty="0"/>
              <a:t> streptococci) to their children by decreasing their own caries levels. Strategies include: </a:t>
            </a:r>
          </a:p>
          <a:p>
            <a:pPr marL="162175" indent="-162175">
              <a:buFont typeface="Arial" panose="020B0604020202020204" pitchFamily="34" charset="0"/>
              <a:buChar char="•"/>
              <a:defRPr/>
            </a:pPr>
            <a:r>
              <a:rPr lang="en-US" dirty="0"/>
              <a:t>Receiving regular comprehensive dental care </a:t>
            </a:r>
          </a:p>
          <a:p>
            <a:pPr marL="162175" indent="-162175">
              <a:buFont typeface="Arial" panose="020B0604020202020204" pitchFamily="34" charset="0"/>
              <a:buChar char="•"/>
              <a:defRPr/>
            </a:pPr>
            <a:r>
              <a:rPr lang="en-US" dirty="0"/>
              <a:t>Limiting the frequency of sugar in the diet </a:t>
            </a:r>
          </a:p>
          <a:p>
            <a:pPr marL="162175" indent="-162175">
              <a:buFont typeface="Arial" panose="020B0604020202020204" pitchFamily="34" charset="0"/>
              <a:buChar char="•"/>
              <a:defRPr/>
            </a:pPr>
            <a:r>
              <a:rPr lang="en-US" dirty="0"/>
              <a:t>Maintaining excellent oral hygiene and using a fluoride containing toothpaste </a:t>
            </a:r>
          </a:p>
          <a:p>
            <a:pPr marL="162175" indent="-162175">
              <a:buFont typeface="Arial" panose="020B0604020202020204" pitchFamily="34" charset="0"/>
              <a:buChar char="•"/>
              <a:defRPr/>
            </a:pPr>
            <a:r>
              <a:rPr lang="en-US" dirty="0"/>
              <a:t>Using preventive agents, in appropriate age groups, such as : </a:t>
            </a:r>
          </a:p>
          <a:p>
            <a:pPr marL="594640" lvl="1" indent="-162175">
              <a:defRPr/>
            </a:pPr>
            <a:r>
              <a:rPr lang="en-US" dirty="0"/>
              <a:t>Topical fluorides </a:t>
            </a:r>
          </a:p>
          <a:p>
            <a:pPr marL="594640" lvl="1" indent="-162175">
              <a:defRPr/>
            </a:pPr>
            <a:r>
              <a:rPr lang="en-US" dirty="0"/>
              <a:t>Anti-bacterial </a:t>
            </a:r>
            <a:r>
              <a:rPr lang="en-US" dirty="0" err="1"/>
              <a:t>mouthrinses</a:t>
            </a:r>
            <a:r>
              <a:rPr lang="en-US" dirty="0"/>
              <a:t> such as chlorhexidine </a:t>
            </a:r>
          </a:p>
          <a:p>
            <a:pPr marL="594640" lvl="1" indent="-162175">
              <a:defRPr/>
            </a:pPr>
            <a:r>
              <a:rPr lang="en-US" dirty="0"/>
              <a:t>Xylitol containing gums </a:t>
            </a:r>
          </a:p>
          <a:p>
            <a:pPr>
              <a:defRPr/>
            </a:pPr>
            <a:endParaRPr lang="en-US" dirty="0"/>
          </a:p>
          <a:p>
            <a:pPr>
              <a:defRPr/>
            </a:pPr>
            <a:r>
              <a:rPr lang="en-US" b="0" u="sng" dirty="0"/>
              <a:t>Reference</a:t>
            </a:r>
            <a:endParaRPr lang="en-US" dirty="0"/>
          </a:p>
          <a:p>
            <a:pPr marL="171450" indent="-171450">
              <a:buFont typeface="Arial" panose="020B0604020202020204" pitchFamily="34" charset="0"/>
              <a:buChar char="•"/>
              <a:defRPr/>
            </a:pPr>
            <a:r>
              <a:rPr lang="en-US" dirty="0"/>
              <a:t>Weintraub JA et al. Mothers' caries increases odds of children's caries. J Dent Res. 2010; 89(9):954-8. </a:t>
            </a:r>
            <a:endParaRPr lang="en-US" altLang="en-US" b="1" dirty="0">
              <a:latin typeface="Arial" panose="020B0604020202020204" pitchFamily="34" charset="0"/>
            </a:endParaRPr>
          </a:p>
        </p:txBody>
      </p:sp>
    </p:spTree>
    <p:extLst>
      <p:ext uri="{BB962C8B-B14F-4D97-AF65-F5344CB8AC3E}">
        <p14:creationId xmlns:p14="http://schemas.microsoft.com/office/powerpoint/2010/main" val="3132792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900">
                <a:solidFill>
                  <a:srgbClr val="FFFFFF"/>
                </a:solidFill>
                <a:latin typeface="Calibri" pitchFamily="34" charset="0"/>
                <a:cs typeface="Arial" pitchFamily="34" charset="0"/>
              </a:defRPr>
            </a:lvl1pPr>
            <a:lvl2pPr marL="702756" indent="-270291">
              <a:defRPr sz="900">
                <a:solidFill>
                  <a:srgbClr val="FFFFFF"/>
                </a:solidFill>
                <a:latin typeface="Calibri" pitchFamily="34" charset="0"/>
                <a:cs typeface="Arial" pitchFamily="34" charset="0"/>
              </a:defRPr>
            </a:lvl2pPr>
            <a:lvl3pPr marL="1081164" indent="-216233">
              <a:defRPr sz="900">
                <a:solidFill>
                  <a:srgbClr val="FFFFFF"/>
                </a:solidFill>
                <a:latin typeface="Calibri" pitchFamily="34" charset="0"/>
                <a:cs typeface="Arial" pitchFamily="34" charset="0"/>
              </a:defRPr>
            </a:lvl3pPr>
            <a:lvl4pPr marL="1513629" indent="-216233">
              <a:defRPr sz="900">
                <a:solidFill>
                  <a:srgbClr val="FFFFFF"/>
                </a:solidFill>
                <a:latin typeface="Calibri" pitchFamily="34" charset="0"/>
                <a:cs typeface="Arial" pitchFamily="34" charset="0"/>
              </a:defRPr>
            </a:lvl4pPr>
            <a:lvl5pPr marL="1946095" indent="-216233">
              <a:defRPr sz="900">
                <a:solidFill>
                  <a:srgbClr val="FFFFFF"/>
                </a:solidFill>
                <a:latin typeface="Calibri" pitchFamily="34" charset="0"/>
                <a:cs typeface="Arial" pitchFamily="34" charset="0"/>
              </a:defRPr>
            </a:lvl5pPr>
            <a:lvl6pPr marL="2378560" indent="-216233" eaLnBrk="0" fontAlgn="base" hangingPunct="0">
              <a:spcBef>
                <a:spcPct val="0"/>
              </a:spcBef>
              <a:spcAft>
                <a:spcPct val="0"/>
              </a:spcAft>
              <a:defRPr sz="900">
                <a:solidFill>
                  <a:srgbClr val="FFFFFF"/>
                </a:solidFill>
                <a:latin typeface="Calibri" pitchFamily="34" charset="0"/>
                <a:cs typeface="Arial" pitchFamily="34" charset="0"/>
              </a:defRPr>
            </a:lvl6pPr>
            <a:lvl7pPr marL="2811026" indent="-216233" eaLnBrk="0" fontAlgn="base" hangingPunct="0">
              <a:spcBef>
                <a:spcPct val="0"/>
              </a:spcBef>
              <a:spcAft>
                <a:spcPct val="0"/>
              </a:spcAft>
              <a:defRPr sz="900">
                <a:solidFill>
                  <a:srgbClr val="FFFFFF"/>
                </a:solidFill>
                <a:latin typeface="Calibri" pitchFamily="34" charset="0"/>
                <a:cs typeface="Arial" pitchFamily="34" charset="0"/>
              </a:defRPr>
            </a:lvl7pPr>
            <a:lvl8pPr marL="3243491" indent="-216233" eaLnBrk="0" fontAlgn="base" hangingPunct="0">
              <a:spcBef>
                <a:spcPct val="0"/>
              </a:spcBef>
              <a:spcAft>
                <a:spcPct val="0"/>
              </a:spcAft>
              <a:defRPr sz="900">
                <a:solidFill>
                  <a:srgbClr val="FFFFFF"/>
                </a:solidFill>
                <a:latin typeface="Calibri" pitchFamily="34" charset="0"/>
                <a:cs typeface="Arial" pitchFamily="34" charset="0"/>
              </a:defRPr>
            </a:lvl8pPr>
            <a:lvl9pPr marL="3675957" indent="-216233" eaLnBrk="0" fontAlgn="base" hangingPunct="0">
              <a:spcBef>
                <a:spcPct val="0"/>
              </a:spcBef>
              <a:spcAft>
                <a:spcPct val="0"/>
              </a:spcAft>
              <a:defRPr sz="900">
                <a:solidFill>
                  <a:srgbClr val="FFFFFF"/>
                </a:solidFill>
                <a:latin typeface="Calibri" pitchFamily="34" charset="0"/>
                <a:cs typeface="Arial"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AD5682B-7D6F-42E0-8733-A2F67B114806}" type="slidenum">
              <a:rPr kumimoji="0" lang="en-US" altLang="en-US" sz="13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altLang="en-US" sz="13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66563" name="Slide Image Placeholder 5"/>
          <p:cNvSpPr>
            <a:spLocks noGrp="1" noRot="1" noChangeAspect="1" noTextEdit="1"/>
          </p:cNvSpPr>
          <p:nvPr>
            <p:ph type="sldImg"/>
          </p:nvPr>
        </p:nvSpPr>
        <p:spPr>
          <a:ln/>
        </p:spPr>
      </p:sp>
      <p:sp>
        <p:nvSpPr>
          <p:cNvPr id="25604" name="Notes Placeholder 6"/>
          <p:cNvSpPr>
            <a:spLocks noGrp="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en-US" b="1" dirty="0"/>
              <a:t>It's not just WHAT, but HOW, children eat: </a:t>
            </a:r>
          </a:p>
          <a:p>
            <a:pPr marL="162175" indent="-162175">
              <a:buFont typeface="Arial" panose="020B0604020202020204" pitchFamily="34" charset="0"/>
              <a:buChar char="•"/>
              <a:defRPr/>
            </a:pPr>
            <a:r>
              <a:rPr lang="en-US" dirty="0"/>
              <a:t>Oral bacteria produce acids that persist for 20–40 minutes after sugar ingestion. </a:t>
            </a:r>
          </a:p>
          <a:p>
            <a:pPr marL="162175" indent="-162175">
              <a:buFont typeface="Arial" panose="020B0604020202020204" pitchFamily="34" charset="0"/>
              <a:buChar char="•"/>
              <a:defRPr/>
            </a:pPr>
            <a:r>
              <a:rPr lang="en-US" dirty="0"/>
              <a:t>Oral acids weaken the enamel surface. Acid is finally neutralized by saliva. </a:t>
            </a:r>
          </a:p>
          <a:p>
            <a:pPr marL="162175" indent="-162175">
              <a:buFont typeface="Arial" panose="020B0604020202020204" pitchFamily="34" charset="0"/>
              <a:buChar char="•"/>
              <a:defRPr/>
            </a:pPr>
            <a:r>
              <a:rPr lang="en-US" dirty="0"/>
              <a:t>If sugars are consumed frequently, there is insufficient time for the remineralization process to occur. The tooth is subjected to continued weakening and eventually breaks down into a cavity (cavity = hole in the tooth). </a:t>
            </a:r>
          </a:p>
          <a:p>
            <a:pPr marL="162175" indent="-162175">
              <a:buFont typeface="Arial" panose="020B0604020202020204" pitchFamily="34" charset="0"/>
              <a:buChar char="•"/>
              <a:defRPr/>
            </a:pPr>
            <a:r>
              <a:rPr lang="en-US" dirty="0"/>
              <a:t>If sugar is consumed infrequently, teeth are able to fully remineralize and the process halts. </a:t>
            </a:r>
          </a:p>
          <a:p>
            <a:pPr marL="162175" indent="-162175">
              <a:buFont typeface="Arial" panose="020B0604020202020204" pitchFamily="34" charset="0"/>
              <a:buChar char="•"/>
              <a:defRPr/>
            </a:pPr>
            <a:endParaRPr lang="en-US" dirty="0"/>
          </a:p>
          <a:p>
            <a:pPr marL="162175" indent="-162175">
              <a:buFont typeface="Arial" panose="020B0604020202020204" pitchFamily="34" charset="0"/>
              <a:buChar char="•"/>
              <a:defRPr/>
            </a:pPr>
            <a:endParaRPr lang="en-US" dirty="0"/>
          </a:p>
        </p:txBody>
      </p:sp>
    </p:spTree>
    <p:extLst>
      <p:ext uri="{BB962C8B-B14F-4D97-AF65-F5344CB8AC3E}">
        <p14:creationId xmlns:p14="http://schemas.microsoft.com/office/powerpoint/2010/main" val="922238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Tooth Decay Risk Factors include:</a:t>
            </a:r>
          </a:p>
          <a:p>
            <a:pPr marL="171450" indent="-171450">
              <a:buFont typeface="Arial" panose="020B0604020202020204" pitchFamily="34" charset="0"/>
              <a:buChar char="•"/>
              <a:defRPr/>
            </a:pPr>
            <a:r>
              <a:rPr lang="en-US" dirty="0"/>
              <a:t>Lower SES–families statistically have higher rates of tooth decay – note that this is a population-based, not individual, risk factor </a:t>
            </a:r>
          </a:p>
          <a:p>
            <a:pPr marL="171450" indent="-171450">
              <a:buFont typeface="Arial" panose="020B0604020202020204" pitchFamily="34" charset="0"/>
              <a:buChar char="•"/>
              <a:defRPr/>
            </a:pPr>
            <a:r>
              <a:rPr lang="en-US" dirty="0"/>
              <a:t>Cultural factors – eating habits, lack of trust in public water supply, etc.</a:t>
            </a:r>
          </a:p>
          <a:p>
            <a:pPr marL="171450" indent="-171450">
              <a:buFont typeface="Arial" panose="020B0604020202020204" pitchFamily="34" charset="0"/>
              <a:buChar char="•"/>
              <a:defRPr/>
            </a:pPr>
            <a:r>
              <a:rPr lang="en-US" dirty="0"/>
              <a:t>Poor access to health care </a:t>
            </a:r>
          </a:p>
          <a:p>
            <a:pPr marL="171450" indent="-171450">
              <a:buFont typeface="Arial" panose="020B0604020202020204" pitchFamily="34" charset="0"/>
              <a:buChar char="•"/>
              <a:defRPr/>
            </a:pPr>
            <a:r>
              <a:rPr lang="en-US" dirty="0"/>
              <a:t>Family members have cavities – maternal tooth decay within the last 2 years is the greatest risk factor</a:t>
            </a:r>
          </a:p>
          <a:p>
            <a:pPr marL="171450" indent="-171450">
              <a:buFont typeface="Arial" panose="020B0604020202020204" pitchFamily="34" charset="0"/>
              <a:buChar char="•"/>
              <a:defRPr/>
            </a:pPr>
            <a:r>
              <a:rPr lang="en-US" dirty="0"/>
              <a:t>Feeding</a:t>
            </a:r>
          </a:p>
          <a:p>
            <a:pPr marL="628650" lvl="1" indent="-171450">
              <a:buFont typeface="Arial" panose="020B0604020202020204" pitchFamily="34" charset="0"/>
              <a:buChar char="•"/>
              <a:defRPr/>
            </a:pPr>
            <a:r>
              <a:rPr lang="en-US" dirty="0"/>
              <a:t>Drinks or eats sugar containing foods two or more times between meals</a:t>
            </a:r>
          </a:p>
          <a:p>
            <a:pPr marL="628650" lvl="1" indent="-171450">
              <a:buFont typeface="Arial" panose="020B0604020202020204" pitchFamily="34" charset="0"/>
              <a:buChar char="•"/>
              <a:defRPr/>
            </a:pPr>
            <a:r>
              <a:rPr lang="en-US" dirty="0"/>
              <a:t>Prolonged exposure to sugar (e.g. bottle or cup in bed) and coating pacifiers in honey or sugar </a:t>
            </a:r>
          </a:p>
          <a:p>
            <a:pPr marL="171450" indent="-171450">
              <a:buFont typeface="Arial" panose="020B0604020202020204" pitchFamily="34" charset="0"/>
              <a:buChar char="•"/>
              <a:defRPr/>
            </a:pPr>
            <a:r>
              <a:rPr lang="en-US" dirty="0"/>
              <a:t>Poor oral hygiene (not brushing twice daily with fluoride toothpaste)</a:t>
            </a:r>
          </a:p>
          <a:p>
            <a:pPr marL="171450" indent="-171450">
              <a:buFont typeface="Arial" panose="020B0604020202020204" pitchFamily="34" charset="0"/>
              <a:buChar char="•"/>
              <a:defRPr/>
            </a:pPr>
            <a:r>
              <a:rPr lang="en-US" dirty="0"/>
              <a:t>Inadequate exposure to fluoride (toothpaste, community water)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Special health care needs - </a:t>
            </a:r>
            <a:r>
              <a:rPr lang="en-US" sz="1200" dirty="0"/>
              <a:t>chronic medical or psychological conditions, especially those that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Interfere with oral hygiene (e.g. tactilely defensive or oral aversion)</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Require frequent oral feedings or medications that contain sugar</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Require medications that decrease saliva production</a:t>
            </a:r>
          </a:p>
          <a:p>
            <a:pPr>
              <a:defRPr/>
            </a:pPr>
            <a:endParaRPr lang="en-US" b="1" dirty="0"/>
          </a:p>
          <a:p>
            <a:pPr>
              <a:defRPr/>
            </a:pPr>
            <a:r>
              <a:rPr lang="en-US" b="1" dirty="0"/>
              <a:t>Also if the teeth themselves form abnormally, there is a higher risk of tooth decay occurring:</a:t>
            </a:r>
            <a:endParaRPr lang="en-US" dirty="0"/>
          </a:p>
          <a:p>
            <a:pPr marL="171450" indent="-171450">
              <a:buFont typeface="Arial" panose="020B0604020202020204" pitchFamily="34" charset="0"/>
              <a:buChar char="•"/>
              <a:defRPr/>
            </a:pPr>
            <a:r>
              <a:rPr lang="en-US" dirty="0"/>
              <a:t>Plaque</a:t>
            </a:r>
          </a:p>
          <a:p>
            <a:pPr marL="171450" indent="-171450">
              <a:buFont typeface="Arial" panose="020B0604020202020204" pitchFamily="34" charset="0"/>
              <a:buChar char="•"/>
              <a:defRPr/>
            </a:pPr>
            <a:r>
              <a:rPr lang="en-US" dirty="0"/>
              <a:t>Presence of white spots or cavities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Developmental defects </a:t>
            </a:r>
            <a:r>
              <a:rPr lang="en-US" b="0" i="0" dirty="0">
                <a:solidFill>
                  <a:srgbClr val="3A3A3A"/>
                </a:solidFill>
                <a:effectLst/>
                <a:latin typeface="Lato" panose="020F0502020204030203" pitchFamily="34" charset="0"/>
              </a:rPr>
              <a:t>are seen in 20-40% of children </a:t>
            </a:r>
            <a:r>
              <a:rPr lang="en-US" b="1" dirty="0"/>
              <a:t>(such as babies born prematurely)</a:t>
            </a:r>
            <a:endParaRPr lang="en-US" b="0" i="0" dirty="0">
              <a:solidFill>
                <a:srgbClr val="3A3A3A"/>
              </a:solidFill>
              <a:effectLst/>
              <a:latin typeface="Lato" panose="020F0502020204030203" pitchFamily="34" charset="0"/>
            </a:endParaRPr>
          </a:p>
          <a:p>
            <a:pPr marL="171450" indent="-171450">
              <a:buFont typeface="Arial" panose="020B0604020202020204" pitchFamily="34" charset="0"/>
              <a:buChar char="•"/>
              <a:defRPr/>
            </a:pPr>
            <a:endParaRPr lang="en-US" dirty="0"/>
          </a:p>
          <a:p>
            <a:endParaRPr lang="en-US" sz="1200" b="1" dirty="0"/>
          </a:p>
          <a:p>
            <a:r>
              <a:rPr lang="en-US" b="0" i="0" u="sng" dirty="0">
                <a:solidFill>
                  <a:srgbClr val="3A3A3A"/>
                </a:solidFill>
                <a:effectLst/>
                <a:latin typeface="Lato" panose="020F0502020204030203" pitchFamily="34" charset="0"/>
              </a:rPr>
              <a:t>Reference: </a:t>
            </a:r>
          </a:p>
          <a:p>
            <a:pPr marL="171450" indent="-171450">
              <a:buFont typeface="Arial" panose="020B0604020202020204" pitchFamily="34" charset="0"/>
              <a:buChar char="•"/>
            </a:pPr>
            <a:r>
              <a:rPr lang="en-US" b="0" i="0" dirty="0">
                <a:solidFill>
                  <a:srgbClr val="3A3A3A"/>
                </a:solidFill>
                <a:effectLst/>
                <a:latin typeface="Lato" panose="020F0502020204030203" pitchFamily="34" charset="0"/>
              </a:rPr>
              <a:t>Jacobsen PE, </a:t>
            </a:r>
            <a:r>
              <a:rPr lang="en-US" b="0" i="0" dirty="0" err="1">
                <a:solidFill>
                  <a:srgbClr val="3A3A3A"/>
                </a:solidFill>
                <a:effectLst/>
                <a:latin typeface="Lato" panose="020F0502020204030203" pitchFamily="34" charset="0"/>
              </a:rPr>
              <a:t>Haubek</a:t>
            </a:r>
            <a:r>
              <a:rPr lang="en-US" b="0" i="0" dirty="0">
                <a:solidFill>
                  <a:srgbClr val="3A3A3A"/>
                </a:solidFill>
                <a:effectLst/>
                <a:latin typeface="Lato" panose="020F0502020204030203" pitchFamily="34" charset="0"/>
              </a:rPr>
              <a:t> D, Henriksen TB, et al. Developmental enamel defects in children born preterm: a systematic review.  </a:t>
            </a:r>
            <a:r>
              <a:rPr lang="en-US" b="0" i="0" dirty="0" err="1">
                <a:solidFill>
                  <a:srgbClr val="3A3A3A"/>
                </a:solidFill>
                <a:effectLst/>
                <a:latin typeface="Lato" panose="020F0502020204030203" pitchFamily="34" charset="0"/>
              </a:rPr>
              <a:t>Eur</a:t>
            </a:r>
            <a:r>
              <a:rPr lang="en-US" b="0" i="0" dirty="0">
                <a:solidFill>
                  <a:srgbClr val="3A3A3A"/>
                </a:solidFill>
                <a:effectLst/>
                <a:latin typeface="Lato" panose="020F0502020204030203" pitchFamily="34" charset="0"/>
              </a:rPr>
              <a:t> J Oral Sci. 2014; 122(1):7-14</a:t>
            </a:r>
          </a:p>
          <a:p>
            <a:pPr marL="171450" indent="-171450">
              <a:buFont typeface="Arial" panose="020B0604020202020204" pitchFamily="34" charset="0"/>
              <a:buChar char="•"/>
            </a:pPr>
            <a:r>
              <a:rPr lang="en-US" dirty="0"/>
              <a:t>National Institutes of Health. Oral Health in America: Advances and Challenges. Bethesda, MD: US Department of Health and Human Services, National Institutes of Health, National Institute of Dental and Craniofacial Research, 2021.</a:t>
            </a:r>
            <a:endParaRPr lang="en-US" sz="1200" i="0" dirty="0"/>
          </a:p>
          <a:p>
            <a:endParaRPr lang="en-US" dirty="0"/>
          </a:p>
        </p:txBody>
      </p:sp>
      <p:sp>
        <p:nvSpPr>
          <p:cNvPr id="4" name="Slide Number Placeholder 3"/>
          <p:cNvSpPr>
            <a:spLocks noGrp="1"/>
          </p:cNvSpPr>
          <p:nvPr>
            <p:ph type="sldNum" sz="quarter" idx="10"/>
          </p:nvPr>
        </p:nvSpPr>
        <p:spPr/>
        <p:txBody>
          <a:bodyPr/>
          <a:lstStyle/>
          <a:p>
            <a:fld id="{34863A4A-B5E9-3A42-A929-68C2AD3C873B}" type="slidenum">
              <a:rPr lang="en-US" smtClean="0"/>
              <a:t>17</a:t>
            </a:fld>
            <a:endParaRPr lang="en-US"/>
          </a:p>
        </p:txBody>
      </p:sp>
    </p:spTree>
    <p:extLst>
      <p:ext uri="{BB962C8B-B14F-4D97-AF65-F5344CB8AC3E}">
        <p14:creationId xmlns:p14="http://schemas.microsoft.com/office/powerpoint/2010/main" val="2315525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Arial" pitchFamily="34" charset="0"/>
              </a:defRPr>
            </a:lvl1pPr>
            <a:lvl2pPr marL="702756" indent="-270291">
              <a:spcBef>
                <a:spcPct val="30000"/>
              </a:spcBef>
              <a:buFont typeface="Arial" pitchFamily="34" charset="0"/>
              <a:buChar char="•"/>
              <a:defRPr sz="1100">
                <a:solidFill>
                  <a:schemeClr val="tx1"/>
                </a:solidFill>
                <a:latin typeface="Arial" pitchFamily="34" charset="0"/>
              </a:defRPr>
            </a:lvl2pPr>
            <a:lvl3pPr marL="1081164" indent="-216233">
              <a:spcBef>
                <a:spcPct val="30000"/>
              </a:spcBef>
              <a:buFont typeface="Courier New" pitchFamily="49" charset="0"/>
              <a:buChar char="o"/>
              <a:defRPr sz="1100">
                <a:solidFill>
                  <a:schemeClr val="tx1"/>
                </a:solidFill>
                <a:latin typeface="Arial" pitchFamily="34" charset="0"/>
              </a:defRPr>
            </a:lvl3pPr>
            <a:lvl4pPr marL="1513629" indent="-216233">
              <a:spcBef>
                <a:spcPct val="30000"/>
              </a:spcBef>
              <a:buFont typeface="Arial" pitchFamily="34" charset="0"/>
              <a:buChar char="-"/>
              <a:defRPr sz="1100">
                <a:solidFill>
                  <a:schemeClr val="tx1"/>
                </a:solidFill>
                <a:latin typeface="Arial" pitchFamily="34" charset="0"/>
              </a:defRPr>
            </a:lvl4pPr>
            <a:lvl5pPr marL="1946095" indent="-216233">
              <a:spcBef>
                <a:spcPct val="30000"/>
              </a:spcBef>
              <a:defRPr sz="1100">
                <a:solidFill>
                  <a:schemeClr val="tx1"/>
                </a:solidFill>
                <a:latin typeface="Arial" pitchFamily="34" charset="0"/>
              </a:defRPr>
            </a:lvl5pPr>
            <a:lvl6pPr marL="2378560" indent="-216233" eaLnBrk="0" fontAlgn="base" hangingPunct="0">
              <a:spcBef>
                <a:spcPct val="30000"/>
              </a:spcBef>
              <a:spcAft>
                <a:spcPct val="0"/>
              </a:spcAft>
              <a:defRPr sz="1100">
                <a:solidFill>
                  <a:schemeClr val="tx1"/>
                </a:solidFill>
                <a:latin typeface="Arial" pitchFamily="34" charset="0"/>
              </a:defRPr>
            </a:lvl6pPr>
            <a:lvl7pPr marL="2811026" indent="-216233" eaLnBrk="0" fontAlgn="base" hangingPunct="0">
              <a:spcBef>
                <a:spcPct val="30000"/>
              </a:spcBef>
              <a:spcAft>
                <a:spcPct val="0"/>
              </a:spcAft>
              <a:defRPr sz="1100">
                <a:solidFill>
                  <a:schemeClr val="tx1"/>
                </a:solidFill>
                <a:latin typeface="Arial" pitchFamily="34" charset="0"/>
              </a:defRPr>
            </a:lvl7pPr>
            <a:lvl8pPr marL="3243491" indent="-216233" eaLnBrk="0" fontAlgn="base" hangingPunct="0">
              <a:spcBef>
                <a:spcPct val="30000"/>
              </a:spcBef>
              <a:spcAft>
                <a:spcPct val="0"/>
              </a:spcAft>
              <a:defRPr sz="1100">
                <a:solidFill>
                  <a:schemeClr val="tx1"/>
                </a:solidFill>
                <a:latin typeface="Arial" pitchFamily="34" charset="0"/>
              </a:defRPr>
            </a:lvl8pPr>
            <a:lvl9pPr marL="3675957" indent="-216233" eaLnBrk="0" fontAlgn="base" hangingPunct="0">
              <a:spcBef>
                <a:spcPct val="30000"/>
              </a:spcBef>
              <a:spcAft>
                <a:spcPct val="0"/>
              </a:spcAft>
              <a:defRPr sz="1100">
                <a:solidFill>
                  <a:schemeClr val="tx1"/>
                </a:solidFill>
                <a:latin typeface="Arial" pitchFamily="34" charset="0"/>
              </a:defRPr>
            </a:lvl9pPr>
          </a:lstStyle>
          <a:p>
            <a:pPr>
              <a:spcBef>
                <a:spcPct val="0"/>
              </a:spcBef>
            </a:pPr>
            <a:fld id="{533E8E42-77F7-4D6E-AB8E-2A09C8DB1CD9}" type="slidenum">
              <a:rPr lang="en-US" altLang="en-US" sz="1300">
                <a:solidFill>
                  <a:prstClr val="black"/>
                </a:solidFill>
              </a:rPr>
              <a:pPr>
                <a:spcBef>
                  <a:spcPct val="0"/>
                </a:spcBef>
              </a:pPr>
              <a:t>18</a:t>
            </a:fld>
            <a:endParaRPr lang="en-US" altLang="en-US" sz="1300">
              <a:solidFill>
                <a:prstClr val="black"/>
              </a:solidFill>
            </a:endParaRPr>
          </a:p>
        </p:txBody>
      </p:sp>
      <p:sp>
        <p:nvSpPr>
          <p:cNvPr id="41987" name="Slide Image Placeholder 5"/>
          <p:cNvSpPr>
            <a:spLocks noGrp="1" noRot="1" noChangeAspect="1" noTextEdit="1"/>
          </p:cNvSpPr>
          <p:nvPr>
            <p:ph type="sldImg"/>
          </p:nvPr>
        </p:nvSpPr>
        <p:spPr>
          <a:ln/>
        </p:spPr>
      </p:sp>
      <p:sp>
        <p:nvSpPr>
          <p:cNvPr id="41988" name="Notes Placeholder 6"/>
          <p:cNvSpPr>
            <a:spLocks noGrp="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en-US" dirty="0"/>
              <a:t>Early tooth decay (ECC= early childhood caries) is the most common chronic childhood disease and has many potentially severe consequences, including: </a:t>
            </a:r>
          </a:p>
          <a:p>
            <a:pPr marL="162175" indent="-162175">
              <a:buFont typeface="Arial" panose="020B0604020202020204" pitchFamily="34" charset="0"/>
              <a:buChar char="•"/>
              <a:defRPr/>
            </a:pPr>
            <a:r>
              <a:rPr lang="en-US" dirty="0"/>
              <a:t>Pain </a:t>
            </a:r>
          </a:p>
          <a:p>
            <a:pPr marL="162175" indent="-162175">
              <a:buFont typeface="Arial" panose="020B0604020202020204" pitchFamily="34" charset="0"/>
              <a:buChar char="•"/>
              <a:defRPr/>
            </a:pPr>
            <a:r>
              <a:rPr lang="en-US" dirty="0"/>
              <a:t>Impaired chewing and nutrition </a:t>
            </a:r>
          </a:p>
          <a:p>
            <a:pPr marL="162175" indent="-162175">
              <a:buFont typeface="Arial" panose="020B0604020202020204" pitchFamily="34" charset="0"/>
              <a:buChar char="•"/>
              <a:defRPr/>
            </a:pPr>
            <a:r>
              <a:rPr lang="en-US" dirty="0"/>
              <a:t>Infection </a:t>
            </a:r>
          </a:p>
          <a:p>
            <a:pPr marL="162175" indent="-162175">
              <a:buFont typeface="Arial" panose="020B0604020202020204" pitchFamily="34" charset="0"/>
              <a:buChar char="•"/>
              <a:defRPr/>
            </a:pPr>
            <a:r>
              <a:rPr lang="en-US" dirty="0"/>
              <a:t>Increased cavities in permanent teeth</a:t>
            </a:r>
          </a:p>
          <a:p>
            <a:pPr marL="162175" indent="-162175">
              <a:buFont typeface="Arial" panose="020B0604020202020204" pitchFamily="34" charset="0"/>
              <a:buChar char="•"/>
              <a:defRPr/>
            </a:pPr>
            <a:r>
              <a:rPr lang="en-US" dirty="0"/>
              <a:t>School/work absences </a:t>
            </a:r>
          </a:p>
          <a:p>
            <a:pPr marL="162175" indent="-162175">
              <a:buFont typeface="Arial" panose="020B0604020202020204" pitchFamily="34" charset="0"/>
              <a:buChar char="•"/>
              <a:defRPr/>
            </a:pPr>
            <a:r>
              <a:rPr lang="en-US" dirty="0"/>
              <a:t>Students with dental pain are over 3 times more likely to have a lower grade point average </a:t>
            </a:r>
          </a:p>
          <a:p>
            <a:pPr marL="162175" indent="-162175">
              <a:buFont typeface="Arial" panose="020B0604020202020204" pitchFamily="34" charset="0"/>
              <a:buChar char="•"/>
              <a:defRPr/>
            </a:pPr>
            <a:r>
              <a:rPr lang="en-US" dirty="0"/>
              <a:t>Difficulty sleeping </a:t>
            </a:r>
          </a:p>
          <a:p>
            <a:pPr marL="162175" indent="-162175">
              <a:buFont typeface="Arial" panose="020B0604020202020204" pitchFamily="34" charset="0"/>
              <a:buChar char="•"/>
              <a:defRPr/>
            </a:pPr>
            <a:r>
              <a:rPr lang="en-US" dirty="0"/>
              <a:t>Poor self-esteem </a:t>
            </a:r>
          </a:p>
          <a:p>
            <a:pPr marL="162175" indent="-162175">
              <a:buFont typeface="Arial" panose="020B0604020202020204" pitchFamily="34" charset="0"/>
              <a:buChar char="•"/>
              <a:defRPr/>
            </a:pPr>
            <a:r>
              <a:rPr lang="en-US" dirty="0"/>
              <a:t>Extensive and expensive dental work which often must be completed under general anesthesia </a:t>
            </a:r>
          </a:p>
          <a:p>
            <a:pPr>
              <a:defRPr/>
            </a:pPr>
            <a:endParaRPr lang="en-US" b="0" u="sng" dirty="0"/>
          </a:p>
          <a:p>
            <a:pPr>
              <a:defRPr/>
            </a:pPr>
            <a:r>
              <a:rPr lang="en-US" b="0" u="sng" dirty="0"/>
              <a:t>References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err="1">
                <a:solidFill>
                  <a:srgbClr val="1A1A1A"/>
                </a:solidFill>
                <a:effectLst/>
                <a:latin typeface="Open Sans" panose="020B0606030504020204" pitchFamily="34" charset="0"/>
              </a:rPr>
              <a:t>Krol</a:t>
            </a:r>
            <a:r>
              <a:rPr lang="en-US" b="0" i="0" dirty="0">
                <a:solidFill>
                  <a:srgbClr val="1A1A1A"/>
                </a:solidFill>
                <a:effectLst/>
                <a:latin typeface="Open Sans" panose="020B0606030504020204" pitchFamily="34" charset="0"/>
              </a:rPr>
              <a:t> DM, Whelan K. AAP SECTION ON ORAL HEALTH; Maintaining and Improving the Oral Health of Young Children. </a:t>
            </a:r>
            <a:r>
              <a:rPr lang="en-US" b="0" i="1" dirty="0">
                <a:solidFill>
                  <a:srgbClr val="1A1A1A"/>
                </a:solidFill>
                <a:effectLst/>
                <a:latin typeface="Open Sans" panose="020B0606030504020204" pitchFamily="34" charset="0"/>
              </a:rPr>
              <a:t>Pediatrics</a:t>
            </a:r>
            <a:r>
              <a:rPr lang="en-US" b="0" i="0" dirty="0">
                <a:solidFill>
                  <a:srgbClr val="1A1A1A"/>
                </a:solidFill>
                <a:effectLst/>
                <a:latin typeface="Open Sans" panose="020B0606030504020204" pitchFamily="34" charset="0"/>
              </a:rPr>
              <a:t> January 2023; 151 (1): e2022060417. 10.1542/peds.2022-060417</a:t>
            </a:r>
            <a:endParaRPr lang="en-US" altLang="en-US" dirty="0">
              <a:latin typeface="Arial" panose="020B0604020202020204" pitchFamily="34" charset="0"/>
            </a:endParaRPr>
          </a:p>
          <a:p>
            <a:pPr marL="171450" indent="-171450">
              <a:buFont typeface="Arial" panose="020B0604020202020204" pitchFamily="34" charset="0"/>
              <a:buChar char="•"/>
              <a:defRPr/>
            </a:pPr>
            <a:r>
              <a:rPr lang="en-US" i="0" dirty="0"/>
              <a:t>Jackson SL et al. Impact of Poor Oral Health on Children's School Attendance and Performance. Am J Public Health. 2011; 101(10):1900-6. </a:t>
            </a:r>
          </a:p>
          <a:p>
            <a:pPr marL="171450" indent="-171450">
              <a:buFont typeface="Arial" panose="020B0604020202020204" pitchFamily="34" charset="0"/>
              <a:buChar char="•"/>
              <a:defRPr/>
            </a:pPr>
            <a:r>
              <a:rPr lang="en-US" i="0" dirty="0" err="1"/>
              <a:t>Seirawan</a:t>
            </a:r>
            <a:r>
              <a:rPr lang="en-US" i="0" dirty="0"/>
              <a:t> H, Faust S, Mulligan R. The impact of oral health on the academic performance of disadvantaged children. Am J Public Health. 2012 102(9):1729-34. </a:t>
            </a:r>
          </a:p>
          <a:p>
            <a:pPr marL="171450" indent="-171450">
              <a:buFont typeface="Arial" panose="020B0604020202020204" pitchFamily="34" charset="0"/>
              <a:buChar char="•"/>
              <a:defRPr/>
            </a:pPr>
            <a:r>
              <a:rPr lang="en-US" i="0" dirty="0"/>
              <a:t>Martins-Júnior PA, Vieira-Andrade RG, </a:t>
            </a:r>
            <a:r>
              <a:rPr lang="en-US" i="0" dirty="0" err="1"/>
              <a:t>Corrêa-Faria</a:t>
            </a:r>
            <a:r>
              <a:rPr lang="en-US" i="0" dirty="0"/>
              <a:t> P et al. Impact of early childhood caries on the oral health-related quality of life of preschool children and their parents. Caries Res. 2013</a:t>
            </a:r>
          </a:p>
          <a:p>
            <a:pPr marL="171450" indent="-171450">
              <a:buFont typeface="Arial" panose="020B0604020202020204" pitchFamily="34" charset="0"/>
              <a:buChar char="•"/>
              <a:defRPr/>
            </a:pPr>
            <a:r>
              <a:rPr lang="en-US" b="0" i="0" dirty="0">
                <a:solidFill>
                  <a:srgbClr val="3A3A3A"/>
                </a:solidFill>
                <a:effectLst/>
                <a:latin typeface="Lato" panose="020F0502020204030203" pitchFamily="34" charset="0"/>
              </a:rPr>
              <a:t>Pitts NB, Zero DT, Marsh PD, et al. Dental caries. Nat Rev Dis Primers. 2017; 3:17030.</a:t>
            </a:r>
            <a:r>
              <a:rPr lang="en-US" i="0" dirty="0"/>
              <a:t>; 47(3): 211-8. </a:t>
            </a:r>
          </a:p>
          <a:p>
            <a:pPr marL="171450" indent="-171450">
              <a:buFont typeface="Arial" panose="020B0604020202020204" pitchFamily="34" charset="0"/>
              <a:buChar char="•"/>
              <a:defRPr/>
            </a:pPr>
            <a:endParaRPr lang="en-US" altLang="en-US" i="0" dirty="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EFD1D01-B9CF-40AE-A578-3E6A1E524D59}"/>
              </a:ext>
            </a:extLst>
          </p:cNvPr>
          <p:cNvSpPr>
            <a:spLocks noGrp="1"/>
          </p:cNvSpPr>
          <p:nvPr>
            <p:ph type="body" idx="1"/>
          </p:nvPr>
        </p:nvSpPr>
        <p:spPr/>
        <p:txBody>
          <a:bodyPr/>
          <a:lstStyle/>
          <a:p>
            <a:r>
              <a:rPr lang="en-US" dirty="0"/>
              <a:t>Infections of the tooth often do not remain in the tooth and spread to cause infections in the jaw, face (as shown in the picture above), brain, and even to distant sites through the bloodstream. </a:t>
            </a:r>
          </a:p>
          <a:p>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0" u="sng" dirty="0"/>
              <a:t>References </a:t>
            </a:r>
          </a:p>
          <a:p>
            <a:pPr marL="171450" indent="-171450">
              <a:buFont typeface="Arial" panose="020B0604020202020204" pitchFamily="34" charset="0"/>
              <a:buChar char="•"/>
            </a:pPr>
            <a:r>
              <a:rPr lang="en-US" b="0" i="0" dirty="0">
                <a:solidFill>
                  <a:srgbClr val="3A3A3A"/>
                </a:solidFill>
                <a:effectLst/>
                <a:latin typeface="Lato" panose="020F0502020204030203" pitchFamily="34" charset="0"/>
              </a:rPr>
              <a:t>Manchanda S, Sardana D, Liu P, et al. Horizontal Transmission of Streptococcus mutans in Children and its Association with Dental Caries: A Systematic Review and Meta-Analysis. </a:t>
            </a:r>
            <a:r>
              <a:rPr lang="en-US" b="0" i="0" dirty="0" err="1">
                <a:solidFill>
                  <a:srgbClr val="3A3A3A"/>
                </a:solidFill>
                <a:effectLst/>
                <a:latin typeface="Lato" panose="020F0502020204030203" pitchFamily="34" charset="0"/>
              </a:rPr>
              <a:t>Pediatr</a:t>
            </a:r>
            <a:r>
              <a:rPr lang="en-US" b="0" i="0" dirty="0">
                <a:solidFill>
                  <a:srgbClr val="3A3A3A"/>
                </a:solidFill>
                <a:effectLst/>
                <a:latin typeface="Lato" panose="020F0502020204030203" pitchFamily="34" charset="0"/>
              </a:rPr>
              <a:t> Dent 2021; 43(1):E1-E12.</a:t>
            </a:r>
          </a:p>
          <a:p>
            <a:pPr marL="171450" indent="-171450">
              <a:buFont typeface="Arial" panose="020B0604020202020204" pitchFamily="34" charset="0"/>
              <a:buChar char="•"/>
            </a:pPr>
            <a:r>
              <a:rPr lang="en-US" b="0" i="0" dirty="0">
                <a:solidFill>
                  <a:srgbClr val="3A3A3A"/>
                </a:solidFill>
                <a:effectLst/>
                <a:latin typeface="Lato" panose="020F0502020204030203" pitchFamily="34" charset="0"/>
              </a:rPr>
              <a:t>Weintraub JA et al. Mothers' caries increases odds of children's caries. J Dent Res. 2010; 89(9):954-8.</a:t>
            </a:r>
          </a:p>
          <a:p>
            <a:pPr marL="171450" indent="-171450">
              <a:buFont typeface="Arial" panose="020B0604020202020204" pitchFamily="34" charset="0"/>
              <a:buChar char="•"/>
            </a:pPr>
            <a:r>
              <a:rPr lang="en-US" b="0" i="0" dirty="0">
                <a:solidFill>
                  <a:srgbClr val="3A3A3A"/>
                </a:solidFill>
                <a:effectLst/>
                <a:latin typeface="Lato" panose="020F0502020204030203" pitchFamily="34" charset="0"/>
              </a:rPr>
              <a:t>Zhan L, Tan S, Den </a:t>
            </a:r>
            <a:r>
              <a:rPr lang="en-US" b="0" i="0" dirty="0" err="1">
                <a:solidFill>
                  <a:srgbClr val="3A3A3A"/>
                </a:solidFill>
                <a:effectLst/>
                <a:latin typeface="Lato" panose="020F0502020204030203" pitchFamily="34" charset="0"/>
              </a:rPr>
              <a:t>Besten</a:t>
            </a:r>
            <a:r>
              <a:rPr lang="en-US" b="0" i="0" dirty="0">
                <a:solidFill>
                  <a:srgbClr val="3A3A3A"/>
                </a:solidFill>
                <a:effectLst/>
                <a:latin typeface="Lato" panose="020F0502020204030203" pitchFamily="34" charset="0"/>
              </a:rPr>
              <a:t> P, Featherstone JD, Hoover CI. Factors related to maternal transmission of mutans streptococci in high-risk children-pilot study. </a:t>
            </a:r>
            <a:r>
              <a:rPr lang="en-US" b="0" i="0" dirty="0" err="1">
                <a:solidFill>
                  <a:srgbClr val="3A3A3A"/>
                </a:solidFill>
                <a:effectLst/>
                <a:latin typeface="Lato" panose="020F0502020204030203" pitchFamily="34" charset="0"/>
              </a:rPr>
              <a:t>Pediatr</a:t>
            </a:r>
            <a:r>
              <a:rPr lang="en-US" b="0" i="0" dirty="0">
                <a:solidFill>
                  <a:srgbClr val="3A3A3A"/>
                </a:solidFill>
                <a:effectLst/>
                <a:latin typeface="Lato" panose="020F0502020204030203" pitchFamily="34" charset="0"/>
              </a:rPr>
              <a:t> Dent. 2012; 34(4): e86-91.</a:t>
            </a:r>
          </a:p>
          <a:p>
            <a:endParaRPr lang="en-US" i="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Slide Image Placeholder 5"/>
          <p:cNvSpPr>
            <a:spLocks noGrp="1" noRot="1" noChangeAspect="1" noTextEdit="1"/>
          </p:cNvSpPr>
          <p:nvPr>
            <p:ph type="sldImg"/>
          </p:nvPr>
        </p:nvSpPr>
        <p:spPr>
          <a:ln/>
        </p:spPr>
      </p:sp>
      <p:sp>
        <p:nvSpPr>
          <p:cNvPr id="22532" name="Notes Placeholder 6"/>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sz="2400" b="1" dirty="0"/>
              <a:t>Welcome to the Front</a:t>
            </a:r>
            <a:r>
              <a:rPr lang="en-US" altLang="en-US" sz="2400" b="1" baseline="0" dirty="0"/>
              <a:t> Line</a:t>
            </a:r>
            <a:r>
              <a:rPr lang="en-US" altLang="en-US" sz="2400" b="1" dirty="0"/>
              <a:t> Health Worker Child Oral Health Course </a:t>
            </a:r>
            <a:endParaRPr lang="en-US" altLang="en-US" sz="2400" dirty="0"/>
          </a:p>
          <a:p>
            <a:endParaRPr lang="en-US" altLang="en-US" sz="2400" b="1" dirty="0"/>
          </a:p>
          <a:p>
            <a:r>
              <a:rPr lang="en-US" altLang="en-US" sz="2400" b="1" dirty="0"/>
              <a:t>Acknowledgements: </a:t>
            </a:r>
          </a:p>
          <a:p>
            <a:r>
              <a:rPr lang="en-US" altLang="en-US" sz="2400" dirty="0"/>
              <a:t>Course Authors</a:t>
            </a:r>
            <a:r>
              <a:rPr lang="en-US" altLang="en-US" sz="2400" baseline="0" dirty="0"/>
              <a:t> </a:t>
            </a:r>
            <a:endParaRPr lang="en-US" altLang="en-US" sz="2400" dirty="0"/>
          </a:p>
          <a:p>
            <a:pPr marL="171450" indent="-171450">
              <a:buFont typeface="Arial" panose="020B0604020202020204" pitchFamily="34" charset="0"/>
              <a:buChar char="•"/>
            </a:pPr>
            <a:r>
              <a:rPr lang="en-US" altLang="en-US" sz="2400" dirty="0"/>
              <a:t>Smiles for Life Steering Committee created the original content, from which these slides were adapted. </a:t>
            </a:r>
          </a:p>
          <a:p>
            <a:pPr marL="171450" indent="-171450">
              <a:buFont typeface="Arial" panose="020B0604020202020204" pitchFamily="34" charset="0"/>
              <a:buChar char="•"/>
            </a:pPr>
            <a:r>
              <a:rPr lang="en-US" altLang="en-US" sz="2400" dirty="0"/>
              <a:t>Anita</a:t>
            </a:r>
            <a:r>
              <a:rPr lang="en-US" altLang="en-US" sz="2400" baseline="0" dirty="0"/>
              <a:t> Glicken, MSW</a:t>
            </a:r>
          </a:p>
          <a:p>
            <a:pPr marL="171450" indent="-171450">
              <a:buFont typeface="Arial" panose="020B0604020202020204" pitchFamily="34" charset="0"/>
              <a:buChar char="•"/>
            </a:pPr>
            <a:r>
              <a:rPr lang="en-US" altLang="en-US" sz="2400" baseline="0" dirty="0"/>
              <a:t>Melinda Clark, MD, MJ</a:t>
            </a:r>
          </a:p>
          <a:p>
            <a:pPr marL="171450" indent="-171450">
              <a:buFont typeface="Arial" panose="020B0604020202020204" pitchFamily="34" charset="0"/>
              <a:buChar char="•"/>
            </a:pPr>
            <a:endParaRPr lang="en-US" altLang="en-US" sz="2400" baseline="0"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Portions of this project were created in collaboration with Southwestern Connecticut AHEC, with funding support from the Connecticut Department of Public Health (CT DPH). Smiles for Life is grateful for these partners in this work.</a:t>
            </a:r>
          </a:p>
          <a:p>
            <a:pPr marL="0" indent="0">
              <a:buFont typeface="Arial" panose="020B0604020202020204" pitchFamily="34" charset="0"/>
              <a:buNone/>
            </a:pPr>
            <a:endParaRPr lang="en-US" altLang="en-US" sz="2400" dirty="0"/>
          </a:p>
          <a:p>
            <a:pPr marL="0" indent="0">
              <a:buFont typeface="Arial" panose="020B0604020202020204" pitchFamily="34" charset="0"/>
              <a:buNone/>
            </a:pPr>
            <a:r>
              <a:rPr lang="en-US" altLang="en-US" sz="2400" dirty="0"/>
              <a:t>Smiles for Life Editor </a:t>
            </a:r>
          </a:p>
          <a:p>
            <a:pPr marL="171450" indent="-171450">
              <a:buFont typeface="Arial" panose="020B0604020202020204" pitchFamily="34" charset="0"/>
              <a:buChar char="•"/>
            </a:pPr>
            <a:r>
              <a:rPr lang="en-US" altLang="en-US" sz="2400" dirty="0"/>
              <a:t>Karlynn Sievers, MD</a:t>
            </a:r>
          </a:p>
          <a:p>
            <a:endParaRPr lang="en-US" altLang="en-US" sz="2400" dirty="0"/>
          </a:p>
          <a:p>
            <a:r>
              <a:rPr lang="en-US" altLang="en-US" b="1" dirty="0"/>
              <a:t>Funding Note: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Smiles for Life is </a:t>
            </a:r>
            <a:r>
              <a:rPr lang="en-US" dirty="0">
                <a:effectLst/>
              </a:rPr>
              <a:t>made possible through the generous support of National </a:t>
            </a:r>
            <a:r>
              <a:rPr lang="en-US" dirty="0" err="1">
                <a:effectLst/>
              </a:rPr>
              <a:t>Interprofessional</a:t>
            </a:r>
            <a:r>
              <a:rPr lang="en-US" dirty="0">
                <a:effectLst/>
              </a:rPr>
              <a:t> Initiative on Oral Health (NIIOH) - a collaborative network of funders who share a common commitment to promoting oral health.</a:t>
            </a:r>
          </a:p>
          <a:p>
            <a:pPr marL="171450" indent="-171450">
              <a:buFontTx/>
              <a:buChar char="-"/>
            </a:pPr>
            <a:endParaRPr lang="en-US" sz="1200" b="1" i="1" dirty="0">
              <a:effectLst/>
            </a:endParaRPr>
          </a:p>
          <a:p>
            <a:pPr marL="0" indent="0">
              <a:buFontTx/>
              <a:buNone/>
            </a:pPr>
            <a:r>
              <a:rPr lang="en-US" sz="1200" b="0" i="0" dirty="0"/>
              <a:t>Portions of this project were supported by the Connecticut Department of Public Health (CT DPH) with funding through the Health Resources and Services Administration (HRSA) of the U.S. Department of Health and Human Services (HHS) under T12HP28885 Oral Health Workforce Grant for $1,200,000. This information or content and conclusions are those of the author and should not be construed as the official position or policy of, nor should any endorsements be inferred by CT DPH, HRSA, HHS or the U.S. Government.</a:t>
            </a:r>
          </a:p>
          <a:p>
            <a:endParaRPr lang="en-US" altLang="en-US" dirty="0"/>
          </a:p>
          <a:p>
            <a:endParaRPr lang="en-US" altLang="en-US" dirty="0"/>
          </a:p>
        </p:txBody>
      </p:sp>
    </p:spTree>
    <p:extLst>
      <p:ext uri="{BB962C8B-B14F-4D97-AF65-F5344CB8AC3E}">
        <p14:creationId xmlns:p14="http://schemas.microsoft.com/office/powerpoint/2010/main" val="10737177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1139" name="Notes Placeholder 2"/>
          <p:cNvSpPr>
            <a:spLocks noGrp="1"/>
          </p:cNvSpPr>
          <p:nvPr>
            <p:ph type="body" idx="1"/>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b="0" dirty="0"/>
              <a:t>Communicating pain is often difficult for children and patients with disabilities. Oral pain may be vague and hard to localize. </a:t>
            </a:r>
          </a:p>
          <a:p>
            <a:pPr>
              <a:defRPr/>
            </a:pPr>
            <a:endParaRPr lang="en-US" altLang="en-US" b="1" dirty="0"/>
          </a:p>
          <a:p>
            <a:pPr>
              <a:defRPr/>
            </a:pPr>
            <a:r>
              <a:rPr lang="en-US" altLang="en-US" b="0" dirty="0"/>
              <a:t>Behavioral signs of pain include:</a:t>
            </a:r>
          </a:p>
          <a:p>
            <a:pPr marL="174708" indent="-174708">
              <a:buFont typeface="Arial" panose="020B0604020202020204" pitchFamily="34" charset="0"/>
              <a:buChar char="•"/>
              <a:defRPr/>
            </a:pPr>
            <a:r>
              <a:rPr lang="en-US" altLang="en-US" dirty="0"/>
              <a:t>Pulling at face </a:t>
            </a:r>
          </a:p>
          <a:p>
            <a:pPr marL="174708" indent="-174708">
              <a:buFont typeface="Arial" panose="020B0604020202020204" pitchFamily="34" charset="0"/>
              <a:buChar char="•"/>
              <a:defRPr/>
            </a:pPr>
            <a:r>
              <a:rPr lang="en-US" altLang="en-US" dirty="0"/>
              <a:t>Not eating, sleeping poorly  </a:t>
            </a:r>
          </a:p>
          <a:p>
            <a:pPr marL="174708" indent="-174708">
              <a:buFont typeface="Arial" panose="020B0604020202020204" pitchFamily="34" charset="0"/>
              <a:buChar char="•"/>
              <a:defRPr/>
            </a:pPr>
            <a:r>
              <a:rPr lang="en-US" altLang="en-US" dirty="0"/>
              <a:t>Crying, whining</a:t>
            </a:r>
          </a:p>
          <a:p>
            <a:pPr>
              <a:defRPr/>
            </a:pPr>
            <a:endParaRPr lang="en-US" altLang="en-US" b="0" dirty="0"/>
          </a:p>
          <a:p>
            <a:pPr>
              <a:defRPr/>
            </a:pPr>
            <a:r>
              <a:rPr lang="en-US" altLang="en-US" b="0" dirty="0"/>
              <a:t>Signs that may indicate pain include: </a:t>
            </a:r>
          </a:p>
          <a:p>
            <a:pPr marL="174708" indent="-174708">
              <a:buFont typeface="Arial" panose="020B0604020202020204" pitchFamily="34" charset="0"/>
              <a:buChar char="•"/>
              <a:defRPr/>
            </a:pPr>
            <a:r>
              <a:rPr lang="en-US" altLang="en-US" dirty="0"/>
              <a:t>Cheek or gum swelling </a:t>
            </a:r>
          </a:p>
          <a:p>
            <a:pPr marL="174708" indent="-174708">
              <a:buFont typeface="Arial" panose="020B0604020202020204" pitchFamily="34" charset="0"/>
              <a:buChar char="•"/>
              <a:defRPr/>
            </a:pPr>
            <a:r>
              <a:rPr lang="en-US" altLang="en-US" dirty="0"/>
              <a:t>Broken, decayed, or loose teeth </a:t>
            </a:r>
          </a:p>
          <a:p>
            <a:pPr marL="174708" indent="-174708">
              <a:buFont typeface="Arial" panose="020B0604020202020204" pitchFamily="34" charset="0"/>
              <a:buChar char="•"/>
              <a:defRPr/>
            </a:pPr>
            <a:r>
              <a:rPr lang="en-US" altLang="en-US" dirty="0"/>
              <a:t>Ulcerations </a:t>
            </a:r>
          </a:p>
        </p:txBody>
      </p:sp>
      <p:sp>
        <p:nvSpPr>
          <p:cNvPr id="91140"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57066" indent="-291179" eaLnBrk="0" hangingPunct="0">
              <a:defRPr>
                <a:solidFill>
                  <a:schemeClr val="tx1"/>
                </a:solidFill>
                <a:latin typeface="Arial" pitchFamily="34" charset="0"/>
                <a:ea typeface="MS PGothic" pitchFamily="34" charset="-128"/>
              </a:defRPr>
            </a:lvl2pPr>
            <a:lvl3pPr marL="1164717" indent="-232943" eaLnBrk="0" hangingPunct="0">
              <a:defRPr>
                <a:solidFill>
                  <a:schemeClr val="tx1"/>
                </a:solidFill>
                <a:latin typeface="Arial" pitchFamily="34" charset="0"/>
                <a:ea typeface="MS PGothic" pitchFamily="34" charset="-128"/>
              </a:defRPr>
            </a:lvl3pPr>
            <a:lvl4pPr marL="1630604" indent="-232943" eaLnBrk="0" hangingPunct="0">
              <a:defRPr>
                <a:solidFill>
                  <a:schemeClr val="tx1"/>
                </a:solidFill>
                <a:latin typeface="Arial" pitchFamily="34" charset="0"/>
                <a:ea typeface="MS PGothic" pitchFamily="34" charset="-128"/>
              </a:defRPr>
            </a:lvl4pPr>
            <a:lvl5pPr marL="2096491" indent="-232943" eaLnBrk="0" hangingPunct="0">
              <a:defRPr>
                <a:solidFill>
                  <a:schemeClr val="tx1"/>
                </a:solidFill>
                <a:latin typeface="Arial" pitchFamily="34" charset="0"/>
                <a:ea typeface="MS PGothic" pitchFamily="34" charset="-128"/>
              </a:defRPr>
            </a:lvl5pPr>
            <a:lvl6pPr marL="2562377" indent="-232943" eaLnBrk="0" fontAlgn="base" hangingPunct="0">
              <a:spcBef>
                <a:spcPct val="0"/>
              </a:spcBef>
              <a:spcAft>
                <a:spcPct val="0"/>
              </a:spcAft>
              <a:defRPr>
                <a:solidFill>
                  <a:schemeClr val="tx1"/>
                </a:solidFill>
                <a:latin typeface="Arial" pitchFamily="34" charset="0"/>
                <a:ea typeface="MS PGothic" pitchFamily="34" charset="-128"/>
              </a:defRPr>
            </a:lvl6pPr>
            <a:lvl7pPr marL="3028264" indent="-232943" eaLnBrk="0" fontAlgn="base" hangingPunct="0">
              <a:spcBef>
                <a:spcPct val="0"/>
              </a:spcBef>
              <a:spcAft>
                <a:spcPct val="0"/>
              </a:spcAft>
              <a:defRPr>
                <a:solidFill>
                  <a:schemeClr val="tx1"/>
                </a:solidFill>
                <a:latin typeface="Arial" pitchFamily="34" charset="0"/>
                <a:ea typeface="MS PGothic" pitchFamily="34" charset="-128"/>
              </a:defRPr>
            </a:lvl7pPr>
            <a:lvl8pPr marL="3494151" indent="-232943" eaLnBrk="0" fontAlgn="base" hangingPunct="0">
              <a:spcBef>
                <a:spcPct val="0"/>
              </a:spcBef>
              <a:spcAft>
                <a:spcPct val="0"/>
              </a:spcAft>
              <a:defRPr>
                <a:solidFill>
                  <a:schemeClr val="tx1"/>
                </a:solidFill>
                <a:latin typeface="Arial" pitchFamily="34" charset="0"/>
                <a:ea typeface="MS PGothic" pitchFamily="34" charset="-128"/>
              </a:defRPr>
            </a:lvl8pPr>
            <a:lvl9pPr marL="3960038" indent="-232943"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defRPr/>
            </a:pPr>
            <a:fld id="{3ADFFC5C-4992-407B-9F05-15809C448336}" type="slidenum">
              <a:rPr lang="en-US" altLang="en-US" smtClean="0"/>
              <a:pPr eaLnBrk="1" hangingPunct="1">
                <a:defRPr/>
              </a:pPr>
              <a:t>20</a:t>
            </a:fld>
            <a:endParaRPr lang="en-US" altLang="en-US"/>
          </a:p>
        </p:txBody>
      </p:sp>
    </p:spTree>
    <p:extLst>
      <p:ext uri="{BB962C8B-B14F-4D97-AF65-F5344CB8AC3E}">
        <p14:creationId xmlns:p14="http://schemas.microsoft.com/office/powerpoint/2010/main" val="4028507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Prevention</a:t>
            </a:r>
            <a:r>
              <a:rPr lang="en-US" baseline="0" dirty="0"/>
              <a:t> matters!  Tooth decay is a preventable disease and the support you provide your clients can help keep them healthy.</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You can help your</a:t>
            </a:r>
            <a:r>
              <a:rPr lang="en-US" baseline="0" dirty="0"/>
              <a:t> community understand how these prevention strategies can help protect their teeth from harmful bacteria that cause decay.</a:t>
            </a:r>
          </a:p>
          <a:p>
            <a:endParaRPr lang="en-US" dirty="0"/>
          </a:p>
        </p:txBody>
      </p:sp>
      <p:sp>
        <p:nvSpPr>
          <p:cNvPr id="4" name="Slide Number Placeholder 3"/>
          <p:cNvSpPr>
            <a:spLocks noGrp="1"/>
          </p:cNvSpPr>
          <p:nvPr>
            <p:ph type="sldNum" sz="quarter" idx="10"/>
          </p:nvPr>
        </p:nvSpPr>
        <p:spPr/>
        <p:txBody>
          <a:bodyPr/>
          <a:lstStyle/>
          <a:p>
            <a:fld id="{34863A4A-B5E9-3A42-A929-68C2AD3C873B}" type="slidenum">
              <a:rPr lang="en-US" smtClean="0"/>
              <a:t>21</a:t>
            </a:fld>
            <a:endParaRPr lang="en-US"/>
          </a:p>
        </p:txBody>
      </p:sp>
    </p:spTree>
    <p:extLst>
      <p:ext uri="{BB962C8B-B14F-4D97-AF65-F5344CB8AC3E}">
        <p14:creationId xmlns:p14="http://schemas.microsoft.com/office/powerpoint/2010/main" val="2535656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Arial" charset="0"/>
              </a:defRPr>
            </a:lvl1pPr>
            <a:lvl2pPr marL="702756" indent="-270291">
              <a:spcBef>
                <a:spcPct val="30000"/>
              </a:spcBef>
              <a:buFont typeface="Arial" charset="0"/>
              <a:buChar char="•"/>
              <a:defRPr sz="1100">
                <a:solidFill>
                  <a:schemeClr val="tx1"/>
                </a:solidFill>
                <a:latin typeface="Arial" charset="0"/>
              </a:defRPr>
            </a:lvl2pPr>
            <a:lvl3pPr marL="1081164" indent="-216233">
              <a:spcBef>
                <a:spcPct val="30000"/>
              </a:spcBef>
              <a:buFont typeface="Courier New" pitchFamily="49" charset="0"/>
              <a:buChar char="o"/>
              <a:defRPr sz="1100">
                <a:solidFill>
                  <a:schemeClr val="tx1"/>
                </a:solidFill>
                <a:latin typeface="Arial" charset="0"/>
              </a:defRPr>
            </a:lvl3pPr>
            <a:lvl4pPr marL="1513629" indent="-216233">
              <a:spcBef>
                <a:spcPct val="30000"/>
              </a:spcBef>
              <a:buFont typeface="Arial" charset="0"/>
              <a:buChar char="-"/>
              <a:defRPr sz="1100">
                <a:solidFill>
                  <a:schemeClr val="tx1"/>
                </a:solidFill>
                <a:latin typeface="Arial" charset="0"/>
              </a:defRPr>
            </a:lvl4pPr>
            <a:lvl5pPr marL="1946095" indent="-216233">
              <a:spcBef>
                <a:spcPct val="30000"/>
              </a:spcBef>
              <a:defRPr sz="1100">
                <a:solidFill>
                  <a:schemeClr val="tx1"/>
                </a:solidFill>
                <a:latin typeface="Arial" charset="0"/>
              </a:defRPr>
            </a:lvl5pPr>
            <a:lvl6pPr marL="2378560" indent="-216233" eaLnBrk="0" fontAlgn="base" hangingPunct="0">
              <a:spcBef>
                <a:spcPct val="30000"/>
              </a:spcBef>
              <a:spcAft>
                <a:spcPct val="0"/>
              </a:spcAft>
              <a:defRPr sz="1100">
                <a:solidFill>
                  <a:schemeClr val="tx1"/>
                </a:solidFill>
                <a:latin typeface="Arial" charset="0"/>
              </a:defRPr>
            </a:lvl6pPr>
            <a:lvl7pPr marL="2811026" indent="-216233" eaLnBrk="0" fontAlgn="base" hangingPunct="0">
              <a:spcBef>
                <a:spcPct val="30000"/>
              </a:spcBef>
              <a:spcAft>
                <a:spcPct val="0"/>
              </a:spcAft>
              <a:defRPr sz="1100">
                <a:solidFill>
                  <a:schemeClr val="tx1"/>
                </a:solidFill>
                <a:latin typeface="Arial" charset="0"/>
              </a:defRPr>
            </a:lvl7pPr>
            <a:lvl8pPr marL="3243491" indent="-216233" eaLnBrk="0" fontAlgn="base" hangingPunct="0">
              <a:spcBef>
                <a:spcPct val="30000"/>
              </a:spcBef>
              <a:spcAft>
                <a:spcPct val="0"/>
              </a:spcAft>
              <a:defRPr sz="1100">
                <a:solidFill>
                  <a:schemeClr val="tx1"/>
                </a:solidFill>
                <a:latin typeface="Arial" charset="0"/>
              </a:defRPr>
            </a:lvl8pPr>
            <a:lvl9pPr marL="3675957" indent="-216233" eaLnBrk="0" fontAlgn="base" hangingPunct="0">
              <a:spcBef>
                <a:spcPct val="30000"/>
              </a:spcBef>
              <a:spcAft>
                <a:spcPct val="0"/>
              </a:spcAft>
              <a:defRPr sz="1100">
                <a:solidFill>
                  <a:schemeClr val="tx1"/>
                </a:solidFill>
                <a:latin typeface="Arial" charset="0"/>
              </a:defRPr>
            </a:lvl9pPr>
          </a:lstStyle>
          <a:p>
            <a:pPr>
              <a:spcBef>
                <a:spcPct val="0"/>
              </a:spcBef>
            </a:pPr>
            <a:fld id="{37DBA258-E070-4AED-89B0-8630E6369E8A}" type="slidenum">
              <a:rPr lang="en-US" altLang="en-US" sz="1300">
                <a:solidFill>
                  <a:prstClr val="black"/>
                </a:solidFill>
              </a:rPr>
              <a:pPr>
                <a:spcBef>
                  <a:spcPct val="0"/>
                </a:spcBef>
              </a:pPr>
              <a:t>22</a:t>
            </a:fld>
            <a:endParaRPr lang="en-US" altLang="en-US" sz="1300">
              <a:solidFill>
                <a:prstClr val="black"/>
              </a:solidFill>
            </a:endParaRPr>
          </a:p>
        </p:txBody>
      </p:sp>
      <p:sp>
        <p:nvSpPr>
          <p:cNvPr id="44035" name="Slide Image Placeholder 5"/>
          <p:cNvSpPr>
            <a:spLocks noGrp="1" noRot="1" noChangeAspect="1" noTextEdit="1"/>
          </p:cNvSpPr>
          <p:nvPr>
            <p:ph type="sldImg"/>
          </p:nvPr>
        </p:nvSpPr>
        <p:spPr>
          <a:ln/>
        </p:spPr>
      </p:sp>
      <p:sp>
        <p:nvSpPr>
          <p:cNvPr id="44036" name="Notes Placeholder 6"/>
          <p:cNvSpPr>
            <a:spLocks noGrp="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en-US" b="1" dirty="0"/>
              <a:t>Developing</a:t>
            </a:r>
            <a:r>
              <a:rPr lang="en-US" b="1" baseline="0" dirty="0"/>
              <a:t> Cavities is a Process</a:t>
            </a:r>
            <a:endParaRPr lang="en-US" b="1" dirty="0"/>
          </a:p>
          <a:p>
            <a:pPr marL="171450" indent="-171450">
              <a:buFont typeface="Arial"/>
              <a:buChar char="•"/>
              <a:defRPr/>
            </a:pPr>
            <a:r>
              <a:rPr lang="en-US" b="0" dirty="0"/>
              <a:t>We</a:t>
            </a:r>
            <a:r>
              <a:rPr lang="en-US" b="0" baseline="0" dirty="0"/>
              <a:t> are trying to tip the scale toward prevention and protection, fighting off tooth decay</a:t>
            </a:r>
            <a:r>
              <a:rPr lang="en-US" b="1" dirty="0"/>
              <a:t> </a:t>
            </a:r>
          </a:p>
          <a:p>
            <a:pPr marL="171450" indent="-171450">
              <a:buFont typeface="Arial"/>
              <a:buChar char="•"/>
              <a:defRPr/>
            </a:pPr>
            <a:r>
              <a:rPr lang="en-US" b="0" dirty="0"/>
              <a:t>We</a:t>
            </a:r>
            <a:r>
              <a:rPr lang="en-US" b="0" baseline="0" dirty="0"/>
              <a:t> want to limit the number of times teeth are exposed to acid and by decreasing the frequency of eating sugary foods</a:t>
            </a:r>
          </a:p>
          <a:p>
            <a:pPr marL="171450" indent="-171450">
              <a:buFont typeface="Arial"/>
              <a:buChar char="•"/>
              <a:defRPr/>
            </a:pPr>
            <a:r>
              <a:rPr lang="en-US" b="0" baseline="0" dirty="0"/>
              <a:t>We can also make teeth more resistant to acid through the use of fluoride</a:t>
            </a:r>
          </a:p>
          <a:p>
            <a:pPr marL="162175" indent="-162175">
              <a:buFont typeface="Arial" panose="020B0604020202020204" pitchFamily="34" charset="0"/>
              <a:buChar char="•"/>
              <a:defRPr/>
            </a:pPr>
            <a:endParaRPr lang="en-US" b="0" u="sng" dirty="0"/>
          </a:p>
          <a:p>
            <a:pPr>
              <a:defRPr/>
            </a:pPr>
            <a:r>
              <a:rPr lang="en-US" b="0" u="sng" dirty="0"/>
              <a:t>Reference </a:t>
            </a:r>
          </a:p>
          <a:p>
            <a:pPr marL="171450" indent="-171450">
              <a:buFont typeface="Arial" panose="020B0604020202020204" pitchFamily="34" charset="0"/>
              <a:buChar char="•"/>
              <a:defRPr/>
            </a:pPr>
            <a:r>
              <a:rPr lang="en-US" i="0" dirty="0"/>
              <a:t>Featherstone JD, Adair SM, Anderson MH et al., Caries management by risk assessment: Consensus statement, April 2002. J </a:t>
            </a:r>
            <a:r>
              <a:rPr lang="en-US" i="0" dirty="0" err="1"/>
              <a:t>Calif</a:t>
            </a:r>
            <a:r>
              <a:rPr lang="en-US" i="0" dirty="0"/>
              <a:t> Dent Assoc. 2003;31(3);257-69. </a:t>
            </a:r>
            <a:endParaRPr lang="en-US" altLang="en-US" b="1" i="0" dirty="0">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ct val="20000"/>
              </a:spcBef>
              <a:buFont typeface="Arial" pitchFamily="34" charset="0"/>
              <a:buNone/>
            </a:pPr>
            <a:r>
              <a:rPr lang="en-US" altLang="en-US" sz="2400" dirty="0">
                <a:solidFill>
                  <a:prstClr val="black"/>
                </a:solidFill>
                <a:latin typeface="Arial" pitchFamily="34" charset="0"/>
              </a:rPr>
              <a:t>***************************************</a:t>
            </a:r>
          </a:p>
          <a:p>
            <a:pPr lvl="0">
              <a:spcBef>
                <a:spcPct val="20000"/>
              </a:spcBef>
              <a:buFont typeface="Arial" pitchFamily="34" charset="0"/>
              <a:buNone/>
            </a:pPr>
            <a:r>
              <a:rPr lang="en-US" altLang="en-US" sz="2400" b="1" dirty="0">
                <a:solidFill>
                  <a:prstClr val="black"/>
                </a:solidFill>
                <a:latin typeface="Arial" pitchFamily="34" charset="0"/>
              </a:rPr>
              <a:t>Speaker:</a:t>
            </a:r>
            <a:r>
              <a:rPr lang="en-US" altLang="en-US" sz="2400" b="1" baseline="0" dirty="0">
                <a:solidFill>
                  <a:prstClr val="black"/>
                </a:solidFill>
                <a:latin typeface="Arial" pitchFamily="34" charset="0"/>
              </a:rPr>
              <a:t>   </a:t>
            </a:r>
            <a:r>
              <a:rPr lang="en-US" altLang="en-US" sz="2400" dirty="0">
                <a:solidFill>
                  <a:prstClr val="black"/>
                </a:solidFill>
                <a:latin typeface="Arial" pitchFamily="34" charset="0"/>
              </a:rPr>
              <a:t>Subsequent slide has much of this information in bullet point form, important information for FLHW to transmit to families. </a:t>
            </a:r>
          </a:p>
          <a:p>
            <a:pPr lvl="0">
              <a:spcBef>
                <a:spcPct val="20000"/>
              </a:spcBef>
              <a:buFont typeface="Arial" pitchFamily="34" charset="0"/>
              <a:buNone/>
            </a:pPr>
            <a:endParaRPr lang="en-US" altLang="en-US" sz="2400" dirty="0">
              <a:solidFill>
                <a:prstClr val="black"/>
              </a:solidFill>
              <a:latin typeface="Arial" pitchFamily="34" charset="0"/>
            </a:endParaRPr>
          </a:p>
          <a:p>
            <a:pPr lvl="0">
              <a:spcBef>
                <a:spcPct val="20000"/>
              </a:spcBef>
              <a:buFont typeface="Arial" pitchFamily="34" charset="0"/>
              <a:buChar char="•"/>
            </a:pPr>
            <a:r>
              <a:rPr lang="en-US" altLang="en-US" sz="2400" dirty="0">
                <a:solidFill>
                  <a:prstClr val="black"/>
                </a:solidFill>
                <a:latin typeface="Arial" pitchFamily="34" charset="0"/>
              </a:rPr>
              <a:t> Lift the lip and brush all tooth surfaces, especially along the gum line </a:t>
            </a:r>
          </a:p>
          <a:p>
            <a:pPr lvl="0">
              <a:spcBef>
                <a:spcPct val="20000"/>
              </a:spcBef>
              <a:buFont typeface="Arial" pitchFamily="34" charset="0"/>
              <a:buChar char="•"/>
            </a:pPr>
            <a:r>
              <a:rPr lang="en-US" altLang="en-US" sz="2400" dirty="0">
                <a:solidFill>
                  <a:prstClr val="black"/>
                </a:solidFill>
                <a:latin typeface="Arial" pitchFamily="34" charset="0"/>
              </a:rPr>
              <a:t> Use small backwards and forwards brushing movements or small circles</a:t>
            </a:r>
          </a:p>
          <a:p>
            <a:pPr lvl="0">
              <a:spcBef>
                <a:spcPct val="20000"/>
              </a:spcBef>
              <a:buFont typeface="Arial" pitchFamily="34" charset="0"/>
              <a:buChar char="•"/>
            </a:pPr>
            <a:r>
              <a:rPr lang="en-US" altLang="en-US" sz="2400" dirty="0">
                <a:solidFill>
                  <a:prstClr val="black"/>
                </a:solidFill>
                <a:latin typeface="Arial" pitchFamily="34" charset="0"/>
              </a:rPr>
              <a:t> Instruct child to spit out toothpaste and do not rinse mouth after brushing</a:t>
            </a:r>
          </a:p>
          <a:p>
            <a:pPr lvl="0">
              <a:spcBef>
                <a:spcPct val="20000"/>
              </a:spcBef>
              <a:buFont typeface="Arial" pitchFamily="34" charset="0"/>
              <a:buChar char="•"/>
            </a:pPr>
            <a:r>
              <a:rPr lang="en-US" altLang="en-US" sz="2400" dirty="0">
                <a:solidFill>
                  <a:prstClr val="black"/>
                </a:solidFill>
                <a:latin typeface="Arial" pitchFamily="34" charset="0"/>
              </a:rPr>
              <a:t> No food or drink after brushing</a:t>
            </a:r>
          </a:p>
          <a:p>
            <a:pPr lvl="0">
              <a:spcBef>
                <a:spcPct val="20000"/>
              </a:spcBef>
              <a:buFont typeface="Arial" pitchFamily="34" charset="0"/>
              <a:buChar char="•"/>
            </a:pPr>
            <a:r>
              <a:rPr lang="en-US" altLang="en-US" sz="2400" dirty="0">
                <a:solidFill>
                  <a:prstClr val="black"/>
                </a:solidFill>
                <a:latin typeface="Arial" pitchFamily="34" charset="0"/>
              </a:rPr>
              <a:t> Begin flossing daily</a:t>
            </a:r>
            <a:r>
              <a:rPr lang="en-US" altLang="en-US" sz="2800" dirty="0"/>
              <a:t> </a:t>
            </a:r>
            <a:r>
              <a:rPr lang="en-US" altLang="en-US" sz="2400" dirty="0">
                <a:solidFill>
                  <a:prstClr val="black"/>
                </a:solidFill>
                <a:latin typeface="Arial" pitchFamily="34" charset="0"/>
              </a:rPr>
              <a:t>once teeth touch</a:t>
            </a:r>
            <a:endParaRPr lang="en-US" altLang="en-US" sz="2800" dirty="0">
              <a:solidFill>
                <a:prstClr val="black"/>
              </a:solidFill>
              <a:latin typeface="Arial" pitchFamily="34" charset="0"/>
            </a:endParaRPr>
          </a:p>
          <a:p>
            <a:pPr lvl="1">
              <a:spcBef>
                <a:spcPct val="20000"/>
              </a:spcBef>
              <a:buFont typeface="Arial" pitchFamily="34" charset="0"/>
              <a:buChar char="•"/>
            </a:pPr>
            <a:endParaRPr lang="en-US" altLang="en-US" dirty="0">
              <a:latin typeface="Arial" pitchFamily="34" charset="0"/>
            </a:endParaRPr>
          </a:p>
          <a:p>
            <a:pPr lvl="1">
              <a:spcBef>
                <a:spcPct val="20000"/>
              </a:spcBef>
              <a:buFont typeface="Arial" pitchFamily="34" charset="0"/>
              <a:buNone/>
            </a:pPr>
            <a:r>
              <a:rPr lang="en-US" altLang="en-US" sz="2000" dirty="0">
                <a:solidFill>
                  <a:prstClr val="black"/>
                </a:solidFill>
                <a:latin typeface="Arial" pitchFamily="34" charset="0"/>
              </a:rPr>
              <a:t> </a:t>
            </a:r>
          </a:p>
          <a:p>
            <a:endParaRPr lang="en-US" dirty="0"/>
          </a:p>
        </p:txBody>
      </p:sp>
      <p:sp>
        <p:nvSpPr>
          <p:cNvPr id="4" name="Slide Number Placeholder 3"/>
          <p:cNvSpPr>
            <a:spLocks noGrp="1"/>
          </p:cNvSpPr>
          <p:nvPr>
            <p:ph type="sldNum" sz="quarter" idx="10"/>
          </p:nvPr>
        </p:nvSpPr>
        <p:spPr/>
        <p:txBody>
          <a:bodyPr/>
          <a:lstStyle/>
          <a:p>
            <a:fld id="{34863A4A-B5E9-3A42-A929-68C2AD3C873B}" type="slidenum">
              <a:rPr lang="en-US" smtClean="0"/>
              <a:t>23</a:t>
            </a:fld>
            <a:endParaRPr lang="en-US"/>
          </a:p>
        </p:txBody>
      </p:sp>
    </p:spTree>
    <p:extLst>
      <p:ext uri="{BB962C8B-B14F-4D97-AF65-F5344CB8AC3E}">
        <p14:creationId xmlns:p14="http://schemas.microsoft.com/office/powerpoint/2010/main" val="36262910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Arial" pitchFamily="34" charset="0"/>
              </a:defRPr>
            </a:lvl1pPr>
            <a:lvl2pPr marL="702756" indent="-270291">
              <a:spcBef>
                <a:spcPct val="30000"/>
              </a:spcBef>
              <a:buFont typeface="Arial" pitchFamily="34" charset="0"/>
              <a:buChar char="•"/>
              <a:defRPr sz="1100">
                <a:solidFill>
                  <a:schemeClr val="tx1"/>
                </a:solidFill>
                <a:latin typeface="Arial" pitchFamily="34" charset="0"/>
              </a:defRPr>
            </a:lvl2pPr>
            <a:lvl3pPr marL="1081164" indent="-216233">
              <a:spcBef>
                <a:spcPct val="30000"/>
              </a:spcBef>
              <a:buFont typeface="Courier New" pitchFamily="49" charset="0"/>
              <a:buChar char="o"/>
              <a:defRPr sz="1100">
                <a:solidFill>
                  <a:schemeClr val="tx1"/>
                </a:solidFill>
                <a:latin typeface="Arial" pitchFamily="34" charset="0"/>
              </a:defRPr>
            </a:lvl3pPr>
            <a:lvl4pPr marL="1513629" indent="-216233">
              <a:spcBef>
                <a:spcPct val="30000"/>
              </a:spcBef>
              <a:buFont typeface="Arial" pitchFamily="34" charset="0"/>
              <a:buChar char="-"/>
              <a:defRPr sz="1100">
                <a:solidFill>
                  <a:schemeClr val="tx1"/>
                </a:solidFill>
                <a:latin typeface="Arial" pitchFamily="34" charset="0"/>
              </a:defRPr>
            </a:lvl4pPr>
            <a:lvl5pPr marL="1946095" indent="-216233">
              <a:spcBef>
                <a:spcPct val="30000"/>
              </a:spcBef>
              <a:defRPr sz="1100">
                <a:solidFill>
                  <a:schemeClr val="tx1"/>
                </a:solidFill>
                <a:latin typeface="Arial" pitchFamily="34" charset="0"/>
              </a:defRPr>
            </a:lvl5pPr>
            <a:lvl6pPr marL="2378560" indent="-216233" eaLnBrk="0" fontAlgn="base" hangingPunct="0">
              <a:spcBef>
                <a:spcPct val="30000"/>
              </a:spcBef>
              <a:spcAft>
                <a:spcPct val="0"/>
              </a:spcAft>
              <a:defRPr sz="1100">
                <a:solidFill>
                  <a:schemeClr val="tx1"/>
                </a:solidFill>
                <a:latin typeface="Arial" pitchFamily="34" charset="0"/>
              </a:defRPr>
            </a:lvl6pPr>
            <a:lvl7pPr marL="2811026" indent="-216233" eaLnBrk="0" fontAlgn="base" hangingPunct="0">
              <a:spcBef>
                <a:spcPct val="30000"/>
              </a:spcBef>
              <a:spcAft>
                <a:spcPct val="0"/>
              </a:spcAft>
              <a:defRPr sz="1100">
                <a:solidFill>
                  <a:schemeClr val="tx1"/>
                </a:solidFill>
                <a:latin typeface="Arial" pitchFamily="34" charset="0"/>
              </a:defRPr>
            </a:lvl7pPr>
            <a:lvl8pPr marL="3243491" indent="-216233" eaLnBrk="0" fontAlgn="base" hangingPunct="0">
              <a:spcBef>
                <a:spcPct val="30000"/>
              </a:spcBef>
              <a:spcAft>
                <a:spcPct val="0"/>
              </a:spcAft>
              <a:defRPr sz="1100">
                <a:solidFill>
                  <a:schemeClr val="tx1"/>
                </a:solidFill>
                <a:latin typeface="Arial" pitchFamily="34" charset="0"/>
              </a:defRPr>
            </a:lvl8pPr>
            <a:lvl9pPr marL="3675957" indent="-216233" eaLnBrk="0" fontAlgn="base" hangingPunct="0">
              <a:spcBef>
                <a:spcPct val="30000"/>
              </a:spcBef>
              <a:spcAft>
                <a:spcPct val="0"/>
              </a:spcAft>
              <a:defRPr sz="1100">
                <a:solidFill>
                  <a:schemeClr val="tx1"/>
                </a:solidFill>
                <a:latin typeface="Arial" pitchFamily="34" charset="0"/>
              </a:defRPr>
            </a:lvl9pPr>
          </a:lstStyle>
          <a:p>
            <a:pPr>
              <a:spcBef>
                <a:spcPct val="0"/>
              </a:spcBef>
            </a:pPr>
            <a:fld id="{ADEAEB7C-2EDC-4A9C-9D3C-6163FA92FD40}" type="slidenum">
              <a:rPr lang="en-US" altLang="en-US" sz="1300">
                <a:solidFill>
                  <a:prstClr val="black"/>
                </a:solidFill>
              </a:rPr>
              <a:pPr>
                <a:spcBef>
                  <a:spcPct val="0"/>
                </a:spcBef>
              </a:pPr>
              <a:t>24</a:t>
            </a:fld>
            <a:endParaRPr lang="en-US" altLang="en-US" sz="1300">
              <a:solidFill>
                <a:prstClr val="black"/>
              </a:solidFill>
            </a:endParaRPr>
          </a:p>
        </p:txBody>
      </p:sp>
      <p:sp>
        <p:nvSpPr>
          <p:cNvPr id="70659" name="Slide Image Placeholder 5"/>
          <p:cNvSpPr>
            <a:spLocks noGrp="1" noRot="1" noChangeAspect="1" noTextEdit="1"/>
          </p:cNvSpPr>
          <p:nvPr>
            <p:ph type="sldImg"/>
          </p:nvPr>
        </p:nvSpPr>
        <p:spPr>
          <a:ln/>
        </p:spPr>
      </p:sp>
      <p:sp>
        <p:nvSpPr>
          <p:cNvPr id="7" name="Notes Placeholder 6"/>
          <p:cNvSpPr>
            <a:spLocks noGrp="1"/>
          </p:cNvSpPr>
          <p:nvPr>
            <p:ph type="body" idx="1"/>
          </p:nvPr>
        </p:nvSpPr>
        <p:spPr/>
        <p:txBody>
          <a:bodyPr>
            <a:normAutofit fontScale="92500" lnSpcReduction="20000"/>
          </a:bodyPr>
          <a:lstStyle/>
          <a:p>
            <a:pPr>
              <a:defRPr/>
            </a:pPr>
            <a:endParaRPr lang="en-US" dirty="0"/>
          </a:p>
          <a:p>
            <a:pPr>
              <a:defRPr/>
            </a:pPr>
            <a:r>
              <a:rPr lang="en-US" dirty="0"/>
              <a:t>Often families receive no formal instruction in correct brushing. </a:t>
            </a:r>
          </a:p>
          <a:p>
            <a:pPr>
              <a:defRPr/>
            </a:pPr>
            <a:endParaRPr lang="en-US" dirty="0"/>
          </a:p>
          <a:p>
            <a:pPr>
              <a:defRPr/>
            </a:pPr>
            <a:r>
              <a:rPr lang="en-US" dirty="0"/>
              <a:t>Encourage patients to follow these guidelines: </a:t>
            </a:r>
          </a:p>
          <a:p>
            <a:pPr marL="216233" indent="-216233">
              <a:buFont typeface="+mj-lt"/>
              <a:buAutoNum type="arabicPeriod"/>
              <a:defRPr/>
            </a:pPr>
            <a:r>
              <a:rPr lang="en-US" dirty="0"/>
              <a:t>Before teeth erupt, recommend caregivers wipe the gums after all feeds. </a:t>
            </a:r>
          </a:p>
          <a:p>
            <a:pPr marL="216233" marR="0" lvl="0" indent="-216233" algn="l" defTabSz="457200" rtl="0" eaLnBrk="1" fontAlgn="auto" latinLnBrk="0" hangingPunct="1">
              <a:lnSpc>
                <a:spcPct val="100000"/>
              </a:lnSpc>
              <a:spcBef>
                <a:spcPts val="0"/>
              </a:spcBef>
              <a:spcAft>
                <a:spcPts val="0"/>
              </a:spcAft>
              <a:buClrTx/>
              <a:buSzTx/>
              <a:buFont typeface="+mj-lt"/>
              <a:buAutoNum type="arabicPeriod"/>
              <a:tabLst/>
              <a:defRPr/>
            </a:pPr>
            <a:r>
              <a:rPr lang="en-US" dirty="0"/>
              <a:t>Brush twice daily. </a:t>
            </a:r>
            <a:r>
              <a:rPr lang="en-US" b="0" i="0" dirty="0">
                <a:solidFill>
                  <a:srgbClr val="3A3A3A"/>
                </a:solidFill>
                <a:effectLst/>
                <a:latin typeface="Lato" panose="020F0502020204030203" pitchFamily="34" charset="0"/>
              </a:rPr>
              <a:t>Bedtime is most critical due to decreased salivary flow.</a:t>
            </a:r>
            <a:endParaRPr lang="en-US" dirty="0"/>
          </a:p>
          <a:p>
            <a:pPr marL="216233" indent="-216233">
              <a:buFont typeface="+mj-lt"/>
              <a:buAutoNum type="arabicPeriod"/>
              <a:defRPr/>
            </a:pPr>
            <a:r>
              <a:rPr lang="en-US" dirty="0"/>
              <a:t>The caregiver should stand or sit behind the child and brush all surfaces of each tooth. </a:t>
            </a:r>
          </a:p>
          <a:p>
            <a:pPr marL="216233" indent="-216233">
              <a:buFont typeface="+mj-lt"/>
              <a:buAutoNum type="arabicPeriod"/>
              <a:defRPr/>
            </a:pPr>
            <a:r>
              <a:rPr lang="en-US" dirty="0"/>
              <a:t>Lift lip to allow proper visualization. </a:t>
            </a:r>
          </a:p>
          <a:p>
            <a:pPr marL="216233" indent="-216233">
              <a:buFont typeface="+mj-lt"/>
              <a:buAutoNum type="arabicPeriod"/>
              <a:defRPr/>
            </a:pPr>
            <a:r>
              <a:rPr lang="en-US" dirty="0"/>
              <a:t>Brush along the gum line where decay commonly begins, both on the outside and inside of the tooth. </a:t>
            </a:r>
          </a:p>
          <a:p>
            <a:pPr marL="216233" indent="-216233">
              <a:buFont typeface="+mj-lt"/>
              <a:buAutoNum type="arabicPeriod"/>
              <a:defRPr/>
            </a:pPr>
            <a:r>
              <a:rPr lang="en-US" dirty="0"/>
              <a:t>Brush the top chewing surfaces.</a:t>
            </a:r>
          </a:p>
          <a:p>
            <a:pPr marL="216233" indent="-216233">
              <a:buFont typeface="+mj-lt"/>
              <a:buAutoNum type="arabicPeriod"/>
              <a:defRPr/>
            </a:pPr>
            <a:r>
              <a:rPr lang="en-US" dirty="0"/>
              <a:t>Use small backwards and forwards brushing movements or small circles. </a:t>
            </a:r>
          </a:p>
          <a:p>
            <a:pPr marL="216233" indent="-216233">
              <a:buFont typeface="+mj-lt"/>
              <a:buAutoNum type="arabicPeriod"/>
              <a:defRPr/>
            </a:pPr>
            <a:r>
              <a:rPr lang="en-US" dirty="0"/>
              <a:t>Spit out toothpaste and don't rinse after brushing. </a:t>
            </a:r>
          </a:p>
          <a:p>
            <a:pPr marL="216233" indent="-216233">
              <a:buFont typeface="+mj-lt"/>
              <a:buAutoNum type="arabicPeriod"/>
              <a:defRPr/>
            </a:pPr>
            <a:r>
              <a:rPr lang="en-US" dirty="0"/>
              <a:t>No food or drink after brushing. </a:t>
            </a:r>
          </a:p>
          <a:p>
            <a:pPr marL="216233" indent="-216233">
              <a:buFont typeface="+mj-lt"/>
              <a:buAutoNum type="arabicPeriod"/>
              <a:defRPr/>
            </a:pPr>
            <a:r>
              <a:rPr lang="en-US" dirty="0"/>
              <a:t>Begin flossing daily once teeth touch. </a:t>
            </a:r>
          </a:p>
          <a:p>
            <a:pPr marL="216233" indent="-216233">
              <a:buFont typeface="+mj-lt"/>
              <a:buAutoNum type="arabicPeriod"/>
              <a:defRPr/>
            </a:pPr>
            <a:r>
              <a:rPr lang="en-US" b="0" i="0" dirty="0">
                <a:solidFill>
                  <a:srgbClr val="3A3A3A"/>
                </a:solidFill>
                <a:effectLst/>
                <a:latin typeface="Lato" panose="020F0502020204030203" pitchFamily="34" charset="0"/>
              </a:rPr>
              <a:t>Caregiver should brush child's teeth until age 8 or 9, at least until they have developed the manual dexterity to write in cursive or tie their own shoes.</a:t>
            </a:r>
            <a:endParaRPr lang="en-US" dirty="0"/>
          </a:p>
          <a:p>
            <a:pPr>
              <a:defRPr/>
            </a:pPr>
            <a:endParaRPr lang="en-US" dirty="0"/>
          </a:p>
          <a:p>
            <a:pPr>
              <a:defRPr/>
            </a:pPr>
            <a:r>
              <a:rPr lang="en-US" b="0" dirty="0"/>
              <a:t>Make tooth brushing fun!</a:t>
            </a:r>
          </a:p>
          <a:p>
            <a:pPr marL="162175" indent="-162175">
              <a:buFont typeface="Arial" panose="020B0604020202020204" pitchFamily="34" charset="0"/>
              <a:buChar char="•"/>
              <a:defRPr/>
            </a:pPr>
            <a:r>
              <a:rPr lang="en-US" dirty="0"/>
              <a:t>Sing a song that lasts 2 minutes and brush until done. </a:t>
            </a:r>
          </a:p>
          <a:p>
            <a:pPr marL="162175" indent="-162175">
              <a:buFont typeface="Arial" panose="020B0604020202020204" pitchFamily="34" charset="0"/>
              <a:buChar char="•"/>
              <a:defRPr/>
            </a:pPr>
            <a:r>
              <a:rPr lang="en-US" dirty="0"/>
              <a:t>Sing the alphabet and brush each quadrant until done. </a:t>
            </a:r>
          </a:p>
          <a:p>
            <a:pPr marL="162175" indent="-162175">
              <a:buFont typeface="Arial" panose="020B0604020202020204" pitchFamily="34" charset="0"/>
              <a:buChar char="•"/>
              <a:defRPr/>
            </a:pPr>
            <a:r>
              <a:rPr lang="en-US" dirty="0"/>
              <a:t>Brush in front of mirror </a:t>
            </a:r>
          </a:p>
          <a:p>
            <a:pPr marL="162175" indent="-162175">
              <a:buFont typeface="Arial" panose="020B0604020202020204" pitchFamily="34" charset="0"/>
              <a:buChar char="•"/>
              <a:defRPr/>
            </a:pPr>
            <a:r>
              <a:rPr lang="en-US" dirty="0"/>
              <a:t>Use an electric toothbrush featuring timers, lights, or favorite characters. </a:t>
            </a:r>
          </a:p>
          <a:p>
            <a:pPr marL="162175" indent="-162175">
              <a:buFont typeface="Arial" panose="020B0604020202020204" pitchFamily="34" charset="0"/>
              <a:buChar char="•"/>
              <a:defRPr/>
            </a:pPr>
            <a:endParaRPr lang="en-US" dirty="0"/>
          </a:p>
          <a:p>
            <a:pPr>
              <a:defRPr/>
            </a:pPr>
            <a:r>
              <a:rPr lang="en-US" dirty="0"/>
              <a:t>**********************************</a:t>
            </a:r>
          </a:p>
          <a:p>
            <a:pPr>
              <a:defRPr/>
            </a:pPr>
            <a:r>
              <a:rPr lang="en-US" b="1" dirty="0"/>
              <a:t>Speaker:</a:t>
            </a:r>
            <a:r>
              <a:rPr lang="en-US" dirty="0"/>
              <a:t> If video on previous slide was shown, this slide may be redundant and speaker may wish to hide the slide. FLHW are often looking for specific advice to give clients and families, so including this slide with specific ideas may be of value, even if the video is shown. </a:t>
            </a:r>
          </a:p>
          <a:p>
            <a:pPr>
              <a:defRPr/>
            </a:pPr>
            <a:endParaRPr lang="en-US" dirty="0"/>
          </a:p>
        </p:txBody>
      </p:sp>
    </p:spTree>
    <p:extLst>
      <p:ext uri="{BB962C8B-B14F-4D97-AF65-F5344CB8AC3E}">
        <p14:creationId xmlns:p14="http://schemas.microsoft.com/office/powerpoint/2010/main" val="825601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Arial" pitchFamily="34" charset="0"/>
              </a:defRPr>
            </a:lvl1pPr>
            <a:lvl2pPr marL="702756" indent="-270291">
              <a:spcBef>
                <a:spcPct val="30000"/>
              </a:spcBef>
              <a:buFont typeface="Arial" pitchFamily="34" charset="0"/>
              <a:buChar char="•"/>
              <a:defRPr sz="1100">
                <a:solidFill>
                  <a:schemeClr val="tx1"/>
                </a:solidFill>
                <a:latin typeface="Arial" pitchFamily="34" charset="0"/>
              </a:defRPr>
            </a:lvl2pPr>
            <a:lvl3pPr marL="1081164" indent="-216233">
              <a:spcBef>
                <a:spcPct val="30000"/>
              </a:spcBef>
              <a:buFont typeface="Courier New" pitchFamily="49" charset="0"/>
              <a:buChar char="o"/>
              <a:defRPr sz="1100">
                <a:solidFill>
                  <a:schemeClr val="tx1"/>
                </a:solidFill>
                <a:latin typeface="Arial" pitchFamily="34" charset="0"/>
              </a:defRPr>
            </a:lvl3pPr>
            <a:lvl4pPr marL="1513629" indent="-216233">
              <a:spcBef>
                <a:spcPct val="30000"/>
              </a:spcBef>
              <a:buFont typeface="Arial" pitchFamily="34" charset="0"/>
              <a:buChar char="-"/>
              <a:defRPr sz="1100">
                <a:solidFill>
                  <a:schemeClr val="tx1"/>
                </a:solidFill>
                <a:latin typeface="Arial" pitchFamily="34" charset="0"/>
              </a:defRPr>
            </a:lvl4pPr>
            <a:lvl5pPr marL="1946095" indent="-216233">
              <a:spcBef>
                <a:spcPct val="30000"/>
              </a:spcBef>
              <a:defRPr sz="1100">
                <a:solidFill>
                  <a:schemeClr val="tx1"/>
                </a:solidFill>
                <a:latin typeface="Arial" pitchFamily="34" charset="0"/>
              </a:defRPr>
            </a:lvl5pPr>
            <a:lvl6pPr marL="2378560" indent="-216233" eaLnBrk="0" fontAlgn="base" hangingPunct="0">
              <a:spcBef>
                <a:spcPct val="30000"/>
              </a:spcBef>
              <a:spcAft>
                <a:spcPct val="0"/>
              </a:spcAft>
              <a:defRPr sz="1100">
                <a:solidFill>
                  <a:schemeClr val="tx1"/>
                </a:solidFill>
                <a:latin typeface="Arial" pitchFamily="34" charset="0"/>
              </a:defRPr>
            </a:lvl6pPr>
            <a:lvl7pPr marL="2811026" indent="-216233" eaLnBrk="0" fontAlgn="base" hangingPunct="0">
              <a:spcBef>
                <a:spcPct val="30000"/>
              </a:spcBef>
              <a:spcAft>
                <a:spcPct val="0"/>
              </a:spcAft>
              <a:defRPr sz="1100">
                <a:solidFill>
                  <a:schemeClr val="tx1"/>
                </a:solidFill>
                <a:latin typeface="Arial" pitchFamily="34" charset="0"/>
              </a:defRPr>
            </a:lvl7pPr>
            <a:lvl8pPr marL="3243491" indent="-216233" eaLnBrk="0" fontAlgn="base" hangingPunct="0">
              <a:spcBef>
                <a:spcPct val="30000"/>
              </a:spcBef>
              <a:spcAft>
                <a:spcPct val="0"/>
              </a:spcAft>
              <a:defRPr sz="1100">
                <a:solidFill>
                  <a:schemeClr val="tx1"/>
                </a:solidFill>
                <a:latin typeface="Arial" pitchFamily="34" charset="0"/>
              </a:defRPr>
            </a:lvl8pPr>
            <a:lvl9pPr marL="3675957" indent="-216233" eaLnBrk="0" fontAlgn="base" hangingPunct="0">
              <a:spcBef>
                <a:spcPct val="30000"/>
              </a:spcBef>
              <a:spcAft>
                <a:spcPct val="0"/>
              </a:spcAft>
              <a:defRPr sz="1100">
                <a:solidFill>
                  <a:schemeClr val="tx1"/>
                </a:solidFill>
                <a:latin typeface="Arial" pitchFamily="34" charset="0"/>
              </a:defRPr>
            </a:lvl9pPr>
          </a:lstStyle>
          <a:p>
            <a:pPr>
              <a:spcBef>
                <a:spcPct val="0"/>
              </a:spcBef>
            </a:pPr>
            <a:fld id="{ADEAEB7C-2EDC-4A9C-9D3C-6163FA92FD40}" type="slidenum">
              <a:rPr lang="en-US" altLang="en-US" sz="1300">
                <a:solidFill>
                  <a:prstClr val="black"/>
                </a:solidFill>
              </a:rPr>
              <a:pPr>
                <a:spcBef>
                  <a:spcPct val="0"/>
                </a:spcBef>
              </a:pPr>
              <a:t>25</a:t>
            </a:fld>
            <a:endParaRPr lang="en-US" altLang="en-US" sz="1300">
              <a:solidFill>
                <a:prstClr val="black"/>
              </a:solidFill>
            </a:endParaRPr>
          </a:p>
        </p:txBody>
      </p:sp>
      <p:sp>
        <p:nvSpPr>
          <p:cNvPr id="70659" name="Slide Image Placeholder 5"/>
          <p:cNvSpPr>
            <a:spLocks noGrp="1" noRot="1" noChangeAspect="1" noTextEdit="1"/>
          </p:cNvSpPr>
          <p:nvPr>
            <p:ph type="sldImg"/>
          </p:nvPr>
        </p:nvSpPr>
        <p:spPr>
          <a:ln/>
        </p:spPr>
      </p:sp>
      <p:sp>
        <p:nvSpPr>
          <p:cNvPr id="7" name="Notes Placeholder 6"/>
          <p:cNvSpPr>
            <a:spLocks noGrp="1"/>
          </p:cNvSpPr>
          <p:nvPr>
            <p:ph type="body" idx="1"/>
          </p:nvPr>
        </p:nvSpPr>
        <p:spPr/>
        <p:txBody>
          <a:bodyPr>
            <a:normAutofit fontScale="92500" lnSpcReduction="20000"/>
          </a:bodyPr>
          <a:lstStyle/>
          <a:p>
            <a:pPr>
              <a:defRPr/>
            </a:pPr>
            <a:r>
              <a:rPr lang="en-US" dirty="0"/>
              <a:t>If video on earlier slide was shown, this slide may be redundant and speaker may wish to hide the slide. FLHW are often looking for specific advice to give clients and families, so including this slide with specific ideas may be of value, even if the video is shown. </a:t>
            </a:r>
          </a:p>
          <a:p>
            <a:pPr>
              <a:defRPr/>
            </a:pPr>
            <a:endParaRPr lang="en-US" dirty="0"/>
          </a:p>
          <a:p>
            <a:pPr>
              <a:defRPr/>
            </a:pPr>
            <a:r>
              <a:rPr lang="en-US" dirty="0"/>
              <a:t>Often families receive no formal instruction in correct brushing. </a:t>
            </a:r>
          </a:p>
          <a:p>
            <a:pPr>
              <a:defRPr/>
            </a:pPr>
            <a:endParaRPr lang="en-US" dirty="0"/>
          </a:p>
          <a:p>
            <a:pPr>
              <a:defRPr/>
            </a:pPr>
            <a:r>
              <a:rPr lang="en-US" dirty="0"/>
              <a:t>Encourage patients to follow these guidelines: </a:t>
            </a:r>
          </a:p>
          <a:p>
            <a:pPr marL="216233" indent="-216233">
              <a:buFont typeface="+mj-lt"/>
              <a:buAutoNum type="arabicPeriod"/>
              <a:defRPr/>
            </a:pPr>
            <a:r>
              <a:rPr lang="en-US" dirty="0"/>
              <a:t>The caregiver should stand or sit behind the child and brush all surfaces of each tooth. </a:t>
            </a:r>
          </a:p>
          <a:p>
            <a:pPr marL="216233" indent="-216233">
              <a:buFont typeface="+mj-lt"/>
              <a:buAutoNum type="arabicPeriod"/>
              <a:defRPr/>
            </a:pPr>
            <a:r>
              <a:rPr lang="en-US" dirty="0"/>
              <a:t>Lift lip to allow proper visualization. </a:t>
            </a:r>
          </a:p>
          <a:p>
            <a:pPr marL="216233" indent="-216233">
              <a:buFont typeface="+mj-lt"/>
              <a:buAutoNum type="arabicPeriod"/>
              <a:defRPr/>
            </a:pPr>
            <a:r>
              <a:rPr lang="en-US" dirty="0"/>
              <a:t>Brush along the gum line where decay commonly begins, both on the outside and inside of the tooth. </a:t>
            </a:r>
          </a:p>
          <a:p>
            <a:pPr marL="216233" indent="-216233">
              <a:buFont typeface="+mj-lt"/>
              <a:buAutoNum type="arabicPeriod"/>
              <a:defRPr/>
            </a:pPr>
            <a:r>
              <a:rPr lang="en-US" dirty="0"/>
              <a:t>Brush the top chewing surfaces.</a:t>
            </a:r>
          </a:p>
          <a:p>
            <a:pPr marL="216233" indent="-216233">
              <a:buFont typeface="+mj-lt"/>
              <a:buAutoNum type="arabicPeriod"/>
              <a:defRPr/>
            </a:pPr>
            <a:r>
              <a:rPr lang="en-US" dirty="0"/>
              <a:t>Use small backwards and forwards brushing movements or small circles. </a:t>
            </a:r>
          </a:p>
          <a:p>
            <a:pPr marL="216233" indent="-216233">
              <a:buFont typeface="+mj-lt"/>
              <a:buAutoNum type="arabicPeriod"/>
              <a:defRPr/>
            </a:pPr>
            <a:r>
              <a:rPr lang="en-US" dirty="0"/>
              <a:t>Spit out toothpaste and don't rinse after brushing. </a:t>
            </a:r>
          </a:p>
          <a:p>
            <a:pPr marL="216233" indent="-216233">
              <a:buFont typeface="+mj-lt"/>
              <a:buAutoNum type="arabicPeriod"/>
              <a:defRPr/>
            </a:pPr>
            <a:r>
              <a:rPr lang="en-US" dirty="0"/>
              <a:t>No food or drink after brushing. </a:t>
            </a:r>
          </a:p>
          <a:p>
            <a:pPr marL="216233" indent="-216233">
              <a:buFont typeface="+mj-lt"/>
              <a:buAutoNum type="arabicPeriod"/>
              <a:defRPr/>
            </a:pPr>
            <a:r>
              <a:rPr lang="en-US" dirty="0"/>
              <a:t>Begin flossing daily once teeth touch. </a:t>
            </a:r>
          </a:p>
          <a:p>
            <a:pPr>
              <a:defRPr/>
            </a:pPr>
            <a:endParaRPr lang="en-US" b="1" dirty="0"/>
          </a:p>
          <a:p>
            <a:pPr>
              <a:defRPr/>
            </a:pPr>
            <a:r>
              <a:rPr lang="en-US" b="0" dirty="0"/>
              <a:t>Make tooth brushing fun! </a:t>
            </a:r>
          </a:p>
          <a:p>
            <a:pPr marL="162175" indent="-162175">
              <a:buFont typeface="Arial" panose="020B0604020202020204" pitchFamily="34" charset="0"/>
              <a:buChar char="•"/>
              <a:defRPr/>
            </a:pPr>
            <a:r>
              <a:rPr lang="en-US" dirty="0"/>
              <a:t>Sing a song that lasts 2 minutes and brush until done. </a:t>
            </a:r>
          </a:p>
          <a:p>
            <a:pPr marL="162175" indent="-162175">
              <a:buFont typeface="Arial" panose="020B0604020202020204" pitchFamily="34" charset="0"/>
              <a:buChar char="•"/>
              <a:defRPr/>
            </a:pPr>
            <a:r>
              <a:rPr lang="en-US" dirty="0"/>
              <a:t>Sing the alphabet and brush each quadrant until done. </a:t>
            </a:r>
          </a:p>
          <a:p>
            <a:pPr marL="162175" indent="-162175">
              <a:buFont typeface="Arial" panose="020B0604020202020204" pitchFamily="34" charset="0"/>
              <a:buChar char="•"/>
              <a:defRPr/>
            </a:pPr>
            <a:r>
              <a:rPr lang="en-US" dirty="0"/>
              <a:t>Brush in front of mirror </a:t>
            </a:r>
          </a:p>
          <a:p>
            <a:pPr marL="162175" indent="-162175">
              <a:buFont typeface="Arial" panose="020B0604020202020204" pitchFamily="34" charset="0"/>
              <a:buChar char="•"/>
              <a:defRPr/>
            </a:pPr>
            <a:r>
              <a:rPr lang="en-US" dirty="0"/>
              <a:t>Use an electric toothbrush featuring timers, lights, or favorite characters. </a:t>
            </a:r>
          </a:p>
          <a:p>
            <a:pPr marL="162175" indent="-162175">
              <a:buFont typeface="Arial" panose="020B0604020202020204" pitchFamily="34" charset="0"/>
              <a:buChar char="•"/>
              <a:defRPr/>
            </a:pPr>
            <a:endParaRPr lang="en-US" dirty="0"/>
          </a:p>
          <a:p>
            <a:pPr>
              <a:defRPr/>
            </a:pPr>
            <a:r>
              <a:rPr lang="en-US" dirty="0"/>
              <a:t>**********************************</a:t>
            </a:r>
          </a:p>
          <a:p>
            <a:pPr>
              <a:defRPr/>
            </a:pPr>
            <a:r>
              <a:rPr lang="en-US" b="1" dirty="0"/>
              <a:t>Speaker:</a:t>
            </a:r>
            <a:r>
              <a:rPr lang="en-US" dirty="0"/>
              <a:t> If video on previous slide was shown, this slide may be redundant and speaker may wish to hide the slide. FLHW are often looking for specific advice to give clients and families, so including this slide with specific ideas may be of value, even if the video is shown. </a:t>
            </a:r>
          </a:p>
          <a:p>
            <a:pPr>
              <a:defRPr/>
            </a:pPr>
            <a:endParaRPr lang="en-US" dirty="0"/>
          </a:p>
          <a:p>
            <a:pPr>
              <a:defRPr/>
            </a:pPr>
            <a:endParaRPr lang="en-US" dirty="0"/>
          </a:p>
        </p:txBody>
      </p:sp>
    </p:spTree>
    <p:extLst>
      <p:ext uri="{BB962C8B-B14F-4D97-AF65-F5344CB8AC3E}">
        <p14:creationId xmlns:p14="http://schemas.microsoft.com/office/powerpoint/2010/main" val="13185214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31">
            <a:extLst>
              <a:ext uri="{FF2B5EF4-FFF2-40B4-BE49-F238E27FC236}">
                <a16:creationId xmlns:a16="http://schemas.microsoft.com/office/drawing/2014/main" id="{B1550C81-D677-4C78-AD5D-1219C4D28B20}"/>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rgbClr val="FFFFFF"/>
                </a:solidFill>
                <a:latin typeface="Arial" panose="020B0604020202020204" pitchFamily="34" charset="0"/>
                <a:cs typeface="Arial" panose="020B0604020202020204" pitchFamily="34" charset="0"/>
              </a:defRPr>
            </a:lvl1pPr>
            <a:lvl2pPr marL="742950" indent="-285750">
              <a:defRPr sz="1000">
                <a:solidFill>
                  <a:srgbClr val="FFFFFF"/>
                </a:solidFill>
                <a:latin typeface="Arial" panose="020B0604020202020204" pitchFamily="34" charset="0"/>
                <a:cs typeface="Arial" panose="020B0604020202020204" pitchFamily="34" charset="0"/>
              </a:defRPr>
            </a:lvl2pPr>
            <a:lvl3pPr marL="1143000" indent="-228600">
              <a:defRPr sz="1000">
                <a:solidFill>
                  <a:srgbClr val="FFFFFF"/>
                </a:solidFill>
                <a:latin typeface="Arial" panose="020B0604020202020204" pitchFamily="34" charset="0"/>
                <a:cs typeface="Arial" panose="020B0604020202020204" pitchFamily="34" charset="0"/>
              </a:defRPr>
            </a:lvl3pPr>
            <a:lvl4pPr marL="1600200" indent="-228600">
              <a:defRPr sz="1000">
                <a:solidFill>
                  <a:srgbClr val="FFFFFF"/>
                </a:solidFill>
                <a:latin typeface="Arial" panose="020B0604020202020204" pitchFamily="34" charset="0"/>
                <a:cs typeface="Arial" panose="020B0604020202020204" pitchFamily="34" charset="0"/>
              </a:defRPr>
            </a:lvl4pPr>
            <a:lvl5pPr marL="2057400" indent="-228600">
              <a:defRPr sz="1000">
                <a:solidFill>
                  <a:srgbClr val="FFFF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rgbClr val="FFFF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rgbClr val="FFFF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rgbClr val="FFFF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rgbClr val="FFFFFF"/>
                </a:solidFill>
                <a:latin typeface="Arial" panose="020B0604020202020204" pitchFamily="34" charset="0"/>
                <a:cs typeface="Arial" panose="020B0604020202020204" pitchFamily="34" charset="0"/>
              </a:defRPr>
            </a:lvl9pPr>
          </a:lstStyle>
          <a:p>
            <a:fld id="{00BCF4A7-293B-41FF-BF73-C687448D5A75}" type="slidenum">
              <a:rPr lang="en-US" altLang="en-US" sz="1300">
                <a:solidFill>
                  <a:schemeClr val="tx1"/>
                </a:solidFill>
              </a:rPr>
              <a:pPr/>
              <a:t>26</a:t>
            </a:fld>
            <a:endParaRPr lang="en-US" altLang="en-US" sz="1300">
              <a:solidFill>
                <a:schemeClr val="tx1"/>
              </a:solidFill>
            </a:endParaRPr>
          </a:p>
        </p:txBody>
      </p:sp>
      <p:sp>
        <p:nvSpPr>
          <p:cNvPr id="93187" name="Slide Image Placeholder 5">
            <a:extLst>
              <a:ext uri="{FF2B5EF4-FFF2-40B4-BE49-F238E27FC236}">
                <a16:creationId xmlns:a16="http://schemas.microsoft.com/office/drawing/2014/main" id="{6001F4B6-C89E-4434-A1C4-6CEB814D51A6}"/>
              </a:ext>
            </a:extLst>
          </p:cNvPr>
          <p:cNvSpPr>
            <a:spLocks noGrp="1" noRot="1" noChangeAspect="1" noTextEdit="1"/>
          </p:cNvSpPr>
          <p:nvPr>
            <p:ph type="sldImg"/>
          </p:nvPr>
        </p:nvSpPr>
        <p:spPr>
          <a:ln/>
        </p:spPr>
      </p:sp>
      <p:sp>
        <p:nvSpPr>
          <p:cNvPr id="93188" name="Notes Placeholder 6">
            <a:extLst>
              <a:ext uri="{FF2B5EF4-FFF2-40B4-BE49-F238E27FC236}">
                <a16:creationId xmlns:a16="http://schemas.microsoft.com/office/drawing/2014/main" id="{C834FD2A-4EBF-4D51-BEBF-891C202EADDF}"/>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Fluoride is probably the most important method of preventing tooth decay.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The use of fluoride, both through dietary and topical applications, has led to dramatic drops in caries rates.</a:t>
            </a:r>
          </a:p>
          <a:p>
            <a:endParaRPr lang="en-US" altLang="en-US" dirty="0">
              <a:latin typeface="Arial" panose="020B0604020202020204" pitchFamily="34" charset="0"/>
            </a:endParaRPr>
          </a:p>
          <a:p>
            <a:pPr marL="0" indent="0">
              <a:buFont typeface="Arial"/>
              <a:buNone/>
            </a:pPr>
            <a:r>
              <a:rPr lang="en-US" altLang="en-US" dirty="0">
                <a:latin typeface="Arial" panose="020B0604020202020204" pitchFamily="34" charset="0"/>
              </a:rPr>
              <a:t>The </a:t>
            </a:r>
            <a:r>
              <a:rPr lang="en-US" altLang="en-US" b="1" dirty="0">
                <a:latin typeface="Arial" panose="020B0604020202020204" pitchFamily="34" charset="0"/>
              </a:rPr>
              <a:t>topical </a:t>
            </a:r>
            <a:r>
              <a:rPr lang="en-US" altLang="en-US" dirty="0">
                <a:latin typeface="Arial" panose="020B0604020202020204" pitchFamily="34" charset="0"/>
              </a:rPr>
              <a:t>effect of fluoride is the most important. It needs to be placed on the surfaces of the teeth, in appropriate amounts, on a regular basis, to prevent tooth decay.</a:t>
            </a:r>
          </a:p>
          <a:p>
            <a:pPr marL="457200" lvl="0" indent="-457200" defTabSz="914400">
              <a:buFont typeface="Arial"/>
              <a:buChar char="•"/>
              <a:defRPr/>
            </a:pPr>
            <a:r>
              <a:rPr lang="en-US" sz="2800" kern="0" dirty="0">
                <a:solidFill>
                  <a:schemeClr val="tx1"/>
                </a:solidFill>
                <a:sym typeface="Calibri"/>
              </a:rPr>
              <a:t>Caregivers should brush the teeth using fluoridated toothpaste twice daily starting from first tooth eruption</a:t>
            </a:r>
          </a:p>
          <a:p>
            <a:pPr marL="457200" lvl="0" indent="-457200" defTabSz="914400">
              <a:buFont typeface="Arial"/>
              <a:buChar char="•"/>
              <a:defRPr/>
            </a:pPr>
            <a:r>
              <a:rPr lang="en-US" sz="3600" kern="0" dirty="0">
                <a:solidFill>
                  <a:schemeClr val="tx1"/>
                </a:solidFill>
                <a:sym typeface="Calibri"/>
              </a:rPr>
              <a:t>Use fluoride toothpaste a</a:t>
            </a:r>
            <a:r>
              <a:rPr lang="en-US" sz="3200" kern="0" dirty="0">
                <a:solidFill>
                  <a:schemeClr val="tx1"/>
                </a:solidFill>
                <a:sym typeface="Calibri"/>
              </a:rPr>
              <a:t>s soon as the first tooth erupts</a:t>
            </a:r>
            <a:r>
              <a:rPr lang="en-US" sz="3600" kern="0" dirty="0">
                <a:solidFill>
                  <a:schemeClr val="tx1"/>
                </a:solidFill>
                <a:sym typeface="Calibri"/>
              </a:rPr>
              <a:t> Drink community water that contains fluoride</a:t>
            </a:r>
            <a:r>
              <a:rPr lang="en-US" sz="1400" b="1" kern="1200" dirty="0">
                <a:solidFill>
                  <a:schemeClr val="tx1"/>
                </a:solidFill>
                <a:sym typeface="Calibri"/>
              </a:rPr>
              <a:t>. </a:t>
            </a:r>
            <a:r>
              <a:rPr lang="en-US" sz="2800" kern="0" dirty="0">
                <a:solidFill>
                  <a:schemeClr val="tx1"/>
                </a:solidFill>
                <a:sym typeface="Calibri"/>
              </a:rPr>
              <a:t>Drinking fluoridated water allows fluoride to strengthen the developing teeth, as well as the important topical effect of teeth already in the mouth</a:t>
            </a:r>
            <a:endParaRPr lang="en-US" sz="2800" kern="0" dirty="0">
              <a:solidFill>
                <a:schemeClr val="tx1"/>
              </a:solidFill>
              <a:latin typeface="Arial" panose="020B0604020202020204" pitchFamily="34" charset="0"/>
              <a:sym typeface="Calibri"/>
            </a:endParaRP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lang="en-US" altLang="en-US" sz="2800" kern="0" dirty="0">
                <a:solidFill>
                  <a:schemeClr val="tx1"/>
                </a:solidFill>
                <a:latin typeface="Arial" panose="020B0604020202020204" pitchFamily="34" charset="0"/>
                <a:sym typeface="Calibri"/>
              </a:rPr>
              <a:t>T</a:t>
            </a:r>
            <a:r>
              <a:rPr lang="en-US" altLang="en-US" sz="2800" dirty="0">
                <a:latin typeface="Arial" panose="020B0604020202020204" pitchFamily="34" charset="0"/>
              </a:rPr>
              <a:t>opical fluoride is especially effective for children at high risk for tooth decay who lack fluoridated water, have a history of tooth decay, snack frequently on foods containing sugar, or have a medical condition that makes them susceptible to decay. </a:t>
            </a: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lang="en-US" altLang="en-US" sz="2800" dirty="0">
                <a:latin typeface="Arial" panose="020B0604020202020204" pitchFamily="34" charset="0"/>
              </a:rPr>
              <a:t>Topical fluoride works best when ingested in very small amounts many times a day through water, foods containing fluoride, and fluoridated toothpaste.</a:t>
            </a:r>
          </a:p>
          <a:p>
            <a:pPr lvl="1"/>
            <a:endParaRPr lang="en-US" altLang="en-US" dirty="0">
              <a:latin typeface="Arial" panose="020B0604020202020204" pitchFamily="34" charset="0"/>
            </a:endParaRPr>
          </a:p>
          <a:p>
            <a:r>
              <a:rPr lang="en-US" altLang="en-US" b="1" dirty="0">
                <a:latin typeface="Arial" panose="020B0604020202020204" pitchFamily="34" charset="0"/>
              </a:rPr>
              <a:t>What are the primary sources of fluoride?</a:t>
            </a:r>
          </a:p>
          <a:p>
            <a:pPr marL="171450" indent="-171450">
              <a:buFont typeface="Arial"/>
              <a:buChar char="•"/>
            </a:pPr>
            <a:r>
              <a:rPr lang="en-US" altLang="en-US" dirty="0">
                <a:latin typeface="Arial" panose="020B0604020202020204" pitchFamily="34" charset="0"/>
              </a:rPr>
              <a:t>Water fluoridation </a:t>
            </a:r>
          </a:p>
          <a:p>
            <a:pPr marL="171450" indent="-171450">
              <a:buFont typeface="Arial"/>
              <a:buChar char="•"/>
            </a:pPr>
            <a:r>
              <a:rPr lang="en-US" altLang="en-US" dirty="0">
                <a:latin typeface="Arial" panose="020B0604020202020204" pitchFamily="34" charset="0"/>
              </a:rPr>
              <a:t>Dietary fluoride supplements</a:t>
            </a:r>
          </a:p>
          <a:p>
            <a:pPr marL="171450" indent="-171450">
              <a:buFont typeface="Arial"/>
              <a:buChar char="•"/>
            </a:pPr>
            <a:r>
              <a:rPr lang="en-US" altLang="en-US" dirty="0">
                <a:latin typeface="Arial" panose="020B0604020202020204" pitchFamily="34" charset="0"/>
              </a:rPr>
              <a:t>Fluoride toothpastes </a:t>
            </a:r>
          </a:p>
          <a:p>
            <a:pPr marL="171450" indent="-171450">
              <a:buFont typeface="Arial"/>
              <a:buChar char="•"/>
            </a:pPr>
            <a:r>
              <a:rPr lang="en-US" altLang="en-US" dirty="0">
                <a:latin typeface="Arial" panose="020B0604020202020204" pitchFamily="34" charset="0"/>
              </a:rPr>
              <a:t>Fluoride varnish</a:t>
            </a:r>
          </a:p>
          <a:p>
            <a:pPr marL="171450" indent="-171450">
              <a:buFont typeface="Arial"/>
              <a:buChar char="•"/>
            </a:pPr>
            <a:r>
              <a:rPr lang="en-US" altLang="en-US" dirty="0">
                <a:latin typeface="Arial" panose="020B0604020202020204" pitchFamily="34" charset="0"/>
              </a:rPr>
              <a:t>Gels, foams, mouthwashes </a:t>
            </a:r>
          </a:p>
          <a:p>
            <a:endParaRPr lang="en-US" altLang="en-US" dirty="0">
              <a:latin typeface="Arial" panose="020B0604020202020204" pitchFamily="34" charset="0"/>
            </a:endParaRPr>
          </a:p>
          <a:p>
            <a:r>
              <a:rPr lang="en-US" altLang="en-US" dirty="0">
                <a:latin typeface="Arial" panose="020B0604020202020204" pitchFamily="34" charset="0"/>
              </a:rPr>
              <a:t>Fluoride can also be professionally applied (including gels, foams, and varnish to renew fluoride levels in the enamel. Only a dentist, dental hygienist, physician, or other qualified health professional should apply topical fluoride.</a:t>
            </a:r>
          </a:p>
          <a:p>
            <a:endParaRPr lang="en-US" altLang="en-US" b="0" dirty="0">
              <a:latin typeface="Arial" panose="020B0604020202020204" pitchFamily="34" charset="0"/>
            </a:endParaRPr>
          </a:p>
          <a:p>
            <a:pPr marL="0" indent="0">
              <a:buFont typeface="Arial" panose="020B0604020202020204" pitchFamily="34" charset="0"/>
              <a:buNone/>
            </a:pPr>
            <a:r>
              <a:rPr lang="en-US" altLang="en-US" b="0" u="sng" dirty="0">
                <a:latin typeface="Arial" panose="020B0604020202020204" pitchFamily="34" charset="0"/>
              </a:rPr>
              <a:t>References</a:t>
            </a:r>
            <a:endParaRPr lang="en-US" altLang="en-US" b="0" dirty="0">
              <a:latin typeface="Arial" panose="020B0604020202020204" pitchFamily="34" charset="0"/>
            </a:endParaRPr>
          </a:p>
          <a:p>
            <a:pPr marL="171450" indent="-171450">
              <a:buFont typeface="Arial" panose="020B0604020202020204" pitchFamily="34" charset="0"/>
              <a:buChar char="•"/>
            </a:pPr>
            <a:r>
              <a:rPr lang="en-US" altLang="en-US" dirty="0">
                <a:latin typeface="Arial" panose="020B0604020202020204" pitchFamily="34" charset="0"/>
              </a:rPr>
              <a:t>Centers for Disease Control and Prevention (1999). Achievements in public health, 1990–1999: fluoridation of drinking water to prevent dental caries. MMWR; 48: 933–940. </a:t>
            </a:r>
          </a:p>
          <a:p>
            <a:pPr marL="171450" indent="-171450">
              <a:buFont typeface="Arial"/>
              <a:buChar char="•"/>
            </a:pPr>
            <a:r>
              <a:rPr lang="en-US" dirty="0"/>
              <a:t>American Academy of Pediatric Dentistry. Fluoride therapy. The Reference Manual of Pediatric Dentistry. Chicago, Ill.: American Academy of Pediatric Dentistry; 2023:352-8.</a:t>
            </a:r>
            <a:endParaRPr lang="en-US" b="0" i="0" dirty="0">
              <a:solidFill>
                <a:srgbClr val="3A3A3A"/>
              </a:solidFill>
              <a:effectLst/>
              <a:latin typeface="Lato" panose="020F0502020204030203" pitchFamily="34" charset="0"/>
            </a:endParaRPr>
          </a:p>
          <a:p>
            <a:pPr marL="171450" indent="-171450">
              <a:buFont typeface="Arial"/>
              <a:buChar char="•"/>
            </a:pPr>
            <a:r>
              <a:rPr lang="en-US" b="0" i="0" dirty="0">
                <a:solidFill>
                  <a:srgbClr val="3A3A3A"/>
                </a:solidFill>
                <a:effectLst/>
                <a:latin typeface="Lato" panose="020F0502020204030203" pitchFamily="34" charset="0"/>
              </a:rPr>
              <a:t>Clark MB, Keels MA, Slayton RL; AAP Section on Oral Health. Fluoride use in caries prevention in the primary care setting. SECTION ON ORAL HEALTH. Pediatrics. 2020; 146 (6</a:t>
            </a:r>
            <a:r>
              <a:rPr lang="en-US" b="0" i="1" dirty="0">
                <a:solidFill>
                  <a:srgbClr val="3A3A3A"/>
                </a:solidFill>
                <a:effectLst/>
                <a:latin typeface="Lato" panose="020F0502020204030203" pitchFamily="34" charset="0"/>
              </a:rPr>
              <a:t>).</a:t>
            </a:r>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p:txBody>
      </p:sp>
    </p:spTree>
    <p:extLst>
      <p:ext uri="{BB962C8B-B14F-4D97-AF65-F5344CB8AC3E}">
        <p14:creationId xmlns:p14="http://schemas.microsoft.com/office/powerpoint/2010/main" val="42624441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Arial" pitchFamily="34" charset="0"/>
              </a:defRPr>
            </a:lvl1pPr>
            <a:lvl2pPr marL="702756" indent="-270291">
              <a:spcBef>
                <a:spcPct val="30000"/>
              </a:spcBef>
              <a:buFont typeface="Arial" pitchFamily="34" charset="0"/>
              <a:buChar char="•"/>
              <a:defRPr sz="1100">
                <a:solidFill>
                  <a:schemeClr val="tx1"/>
                </a:solidFill>
                <a:latin typeface="Arial" pitchFamily="34" charset="0"/>
              </a:defRPr>
            </a:lvl2pPr>
            <a:lvl3pPr marL="1081164" indent="-216233">
              <a:spcBef>
                <a:spcPct val="30000"/>
              </a:spcBef>
              <a:buFont typeface="Courier New" pitchFamily="49" charset="0"/>
              <a:buChar char="o"/>
              <a:defRPr sz="1100">
                <a:solidFill>
                  <a:schemeClr val="tx1"/>
                </a:solidFill>
                <a:latin typeface="Arial" pitchFamily="34" charset="0"/>
              </a:defRPr>
            </a:lvl3pPr>
            <a:lvl4pPr marL="1513629" indent="-216233">
              <a:spcBef>
                <a:spcPct val="30000"/>
              </a:spcBef>
              <a:buFont typeface="Arial" pitchFamily="34" charset="0"/>
              <a:buChar char="-"/>
              <a:defRPr sz="1100">
                <a:solidFill>
                  <a:schemeClr val="tx1"/>
                </a:solidFill>
                <a:latin typeface="Arial" pitchFamily="34" charset="0"/>
              </a:defRPr>
            </a:lvl4pPr>
            <a:lvl5pPr marL="1946095" indent="-216233">
              <a:spcBef>
                <a:spcPct val="30000"/>
              </a:spcBef>
              <a:defRPr sz="1100">
                <a:solidFill>
                  <a:schemeClr val="tx1"/>
                </a:solidFill>
                <a:latin typeface="Arial" pitchFamily="34" charset="0"/>
              </a:defRPr>
            </a:lvl5pPr>
            <a:lvl6pPr marL="2378560" indent="-216233" eaLnBrk="0" fontAlgn="base" hangingPunct="0">
              <a:spcBef>
                <a:spcPct val="30000"/>
              </a:spcBef>
              <a:spcAft>
                <a:spcPct val="0"/>
              </a:spcAft>
              <a:defRPr sz="1100">
                <a:solidFill>
                  <a:schemeClr val="tx1"/>
                </a:solidFill>
                <a:latin typeface="Arial" pitchFamily="34" charset="0"/>
              </a:defRPr>
            </a:lvl6pPr>
            <a:lvl7pPr marL="2811026" indent="-216233" eaLnBrk="0" fontAlgn="base" hangingPunct="0">
              <a:spcBef>
                <a:spcPct val="30000"/>
              </a:spcBef>
              <a:spcAft>
                <a:spcPct val="0"/>
              </a:spcAft>
              <a:defRPr sz="1100">
                <a:solidFill>
                  <a:schemeClr val="tx1"/>
                </a:solidFill>
                <a:latin typeface="Arial" pitchFamily="34" charset="0"/>
              </a:defRPr>
            </a:lvl7pPr>
            <a:lvl8pPr marL="3243491" indent="-216233" eaLnBrk="0" fontAlgn="base" hangingPunct="0">
              <a:spcBef>
                <a:spcPct val="30000"/>
              </a:spcBef>
              <a:spcAft>
                <a:spcPct val="0"/>
              </a:spcAft>
              <a:defRPr sz="1100">
                <a:solidFill>
                  <a:schemeClr val="tx1"/>
                </a:solidFill>
                <a:latin typeface="Arial" pitchFamily="34" charset="0"/>
              </a:defRPr>
            </a:lvl8pPr>
            <a:lvl9pPr marL="3675957" indent="-216233" eaLnBrk="0" fontAlgn="base" hangingPunct="0">
              <a:spcBef>
                <a:spcPct val="30000"/>
              </a:spcBef>
              <a:spcAft>
                <a:spcPct val="0"/>
              </a:spcAft>
              <a:defRPr sz="1100">
                <a:solidFill>
                  <a:schemeClr val="tx1"/>
                </a:solidFill>
                <a:latin typeface="Arial" pitchFamily="34" charset="0"/>
              </a:defRPr>
            </a:lvl9pPr>
          </a:lstStyle>
          <a:p>
            <a:pPr>
              <a:spcBef>
                <a:spcPct val="0"/>
              </a:spcBef>
            </a:pPr>
            <a:fld id="{C56263B4-C625-490D-876B-58B08A12F27E}" type="slidenum">
              <a:rPr lang="en-US" altLang="en-US" sz="1300">
                <a:solidFill>
                  <a:prstClr val="black"/>
                </a:solidFill>
              </a:rPr>
              <a:pPr>
                <a:spcBef>
                  <a:spcPct val="0"/>
                </a:spcBef>
              </a:pPr>
              <a:t>27</a:t>
            </a:fld>
            <a:endParaRPr lang="en-US" altLang="en-US" sz="1300">
              <a:solidFill>
                <a:prstClr val="black"/>
              </a:solidFill>
            </a:endParaRPr>
          </a:p>
        </p:txBody>
      </p:sp>
      <p:sp>
        <p:nvSpPr>
          <p:cNvPr id="68611" name="Slide Image Placeholder 5"/>
          <p:cNvSpPr>
            <a:spLocks noGrp="1" noRot="1" noChangeAspect="1" noTextEdit="1"/>
          </p:cNvSpPr>
          <p:nvPr>
            <p:ph type="sldImg"/>
          </p:nvPr>
        </p:nvSpPr>
        <p:spPr>
          <a:ln/>
        </p:spPr>
      </p:sp>
      <p:sp>
        <p:nvSpPr>
          <p:cNvPr id="68612" name="Notes Placeholder 6"/>
          <p:cNvSpPr>
            <a:spLocks noGrp="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en-US" dirty="0"/>
              <a:t>Excessive ingestion of toothpaste can cause fluorosis which is a minor cosmetic problem, relative to losing teeth to caries. In rare situations, such as consuming a large portion of a family sized tube, children can become ill enough to require emergency care. </a:t>
            </a:r>
          </a:p>
          <a:p>
            <a:pPr>
              <a:defRPr/>
            </a:pPr>
            <a:endParaRPr lang="en-US" dirty="0"/>
          </a:p>
          <a:p>
            <a:pPr>
              <a:defRPr/>
            </a:pPr>
            <a:r>
              <a:rPr lang="en-US" b="1" dirty="0"/>
              <a:t>Guidelines </a:t>
            </a:r>
            <a:endParaRPr lang="en-US" dirty="0"/>
          </a:p>
          <a:p>
            <a:pPr marL="162175" indent="-162175">
              <a:buFont typeface="Arial" panose="020B0604020202020204" pitchFamily="34" charset="0"/>
              <a:buChar char="•"/>
              <a:defRPr/>
            </a:pPr>
            <a:r>
              <a:rPr lang="en-US" dirty="0"/>
              <a:t>Use a small smear for children less than 3 years old (size of a grain of rice). </a:t>
            </a:r>
          </a:p>
          <a:p>
            <a:pPr marL="162175" indent="-162175">
              <a:buFont typeface="Arial" panose="020B0604020202020204" pitchFamily="34" charset="0"/>
              <a:buChar char="•"/>
              <a:defRPr/>
            </a:pPr>
            <a:r>
              <a:rPr lang="en-US" dirty="0"/>
              <a:t>Apply a pea-sized amount of toothpaste for children three years and older regardless of caries risk status. </a:t>
            </a:r>
          </a:p>
          <a:p>
            <a:pPr marL="162175" indent="-162175">
              <a:buFont typeface="Arial" panose="020B0604020202020204" pitchFamily="34" charset="0"/>
              <a:buChar char="•"/>
              <a:defRPr/>
            </a:pPr>
            <a:r>
              <a:rPr lang="en-US" dirty="0"/>
              <a:t>Most preschool children swallow much of the toothpaste placed on the brush. These guidelines take this into account and these amounts are safe to swallow, but spitting out should always be encouraged. </a:t>
            </a:r>
          </a:p>
          <a:p>
            <a:pPr marL="162175" indent="-162175">
              <a:buFont typeface="Arial" panose="020B0604020202020204" pitchFamily="34" charset="0"/>
              <a:buChar char="•"/>
              <a:defRPr/>
            </a:pPr>
            <a:r>
              <a:rPr lang="en-US" dirty="0"/>
              <a:t>Parents should keep toothpaste tubes out of reach of small children. </a:t>
            </a:r>
          </a:p>
          <a:p>
            <a:pPr>
              <a:defRPr/>
            </a:pPr>
            <a:endParaRPr lang="en-US" dirty="0"/>
          </a:p>
          <a:p>
            <a:pPr>
              <a:defRPr/>
            </a:pPr>
            <a:r>
              <a:rPr lang="en-US" b="0" u="sng" dirty="0"/>
              <a:t>References </a:t>
            </a:r>
            <a:endParaRPr lang="en-US" i="0"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American Academy of Pediatric Dentistry. Fluoride therapy. The Reference Manual of Pediatric Dentistry. Chicago, Ill.: American Academy of Pediatric Dentistry; 2023:352-8.</a:t>
            </a:r>
            <a:endParaRPr lang="en-US" b="0" i="0" dirty="0">
              <a:solidFill>
                <a:srgbClr val="3A3A3A"/>
              </a:solidFill>
              <a:effectLst/>
              <a:latin typeface="Lato" panose="020F0502020204030203"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A3A3A"/>
                </a:solidFill>
                <a:effectLst/>
                <a:latin typeface="Lato" panose="020F0502020204030203" pitchFamily="34" charset="0"/>
              </a:rPr>
              <a:t>Clark MB, Keels MA, Slayton RL; AAP Section on Oral Health. Fluoride use in caries prevention in the primary care setting. SECTION ON ORAL HEALTH. Pediatrics. 2020; 146 (6</a:t>
            </a:r>
            <a:r>
              <a:rPr lang="en-US" b="0" i="1" dirty="0">
                <a:solidFill>
                  <a:srgbClr val="3A3A3A"/>
                </a:solidFill>
                <a:effectLst/>
                <a:latin typeface="Lato" panose="020F0502020204030203" pitchFamily="34" charset="0"/>
              </a:rPr>
              <a:t>).</a:t>
            </a:r>
            <a:endParaRPr lang="en-US" i="0" dirty="0"/>
          </a:p>
          <a:p>
            <a:pPr marL="171450" indent="-171450">
              <a:buFont typeface="Arial" panose="020B0604020202020204" pitchFamily="34" charset="0"/>
              <a:buChar char="•"/>
              <a:defRPr/>
            </a:pPr>
            <a:r>
              <a:rPr lang="en-US" b="0" i="0" dirty="0" err="1">
                <a:solidFill>
                  <a:srgbClr val="1A1A1A"/>
                </a:solidFill>
                <a:effectLst/>
                <a:latin typeface="Open Sans" panose="020B0606030504020204" pitchFamily="34" charset="0"/>
              </a:rPr>
              <a:t>Krol</a:t>
            </a:r>
            <a:r>
              <a:rPr lang="en-US" b="0" i="0" dirty="0">
                <a:solidFill>
                  <a:srgbClr val="1A1A1A"/>
                </a:solidFill>
                <a:effectLst/>
                <a:latin typeface="Open Sans" panose="020B0606030504020204" pitchFamily="34" charset="0"/>
              </a:rPr>
              <a:t> DM, Whelan K. AAP SECTION ON ORAL HEALTH; Maintaining and Improving the Oral Health of Young Children. </a:t>
            </a:r>
            <a:r>
              <a:rPr lang="en-US" b="0" i="1" dirty="0">
                <a:solidFill>
                  <a:srgbClr val="1A1A1A"/>
                </a:solidFill>
                <a:effectLst/>
                <a:latin typeface="Open Sans" panose="020B0606030504020204" pitchFamily="34" charset="0"/>
              </a:rPr>
              <a:t>Pediatrics</a:t>
            </a:r>
            <a:r>
              <a:rPr lang="en-US" b="0" i="0" dirty="0">
                <a:solidFill>
                  <a:srgbClr val="1A1A1A"/>
                </a:solidFill>
                <a:effectLst/>
                <a:latin typeface="Open Sans" panose="020B0606030504020204" pitchFamily="34" charset="0"/>
              </a:rPr>
              <a:t> January 2023; 151 (1): e2022060417. 10.1542/peds.2022-060417</a:t>
            </a:r>
            <a:endParaRPr lang="en-US" altLang="en-US" dirty="0">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Diet can also play an important role in oral health.</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Follow these tips to lower caries risk: </a:t>
            </a:r>
            <a:endParaRPr lang="en-US" altLang="en-US" sz="1200" b="0" dirty="0">
              <a:solidFill>
                <a:prstClr val="black"/>
              </a:solidFill>
              <a:latin typeface="Arial"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solidFill>
                  <a:prstClr val="black"/>
                </a:solidFill>
                <a:latin typeface="Arial" pitchFamily="34" charset="0"/>
              </a:rPr>
              <a:t>Encourage breastfeeding – there is a lower risk of tooth decay as well as numerous other health benefits</a:t>
            </a:r>
            <a:endParaRPr lang="en-US" sz="1200" dirty="0"/>
          </a:p>
          <a:p>
            <a:pPr marL="171450" indent="-171450">
              <a:buFont typeface="Arial"/>
              <a:buChar char="•"/>
            </a:pPr>
            <a:r>
              <a:rPr lang="en-US" sz="1200" dirty="0"/>
              <a:t>Encourage drinking of water, its sugar-free and may contain fluoride to promote tooth health</a:t>
            </a:r>
          </a:p>
          <a:p>
            <a:pPr marL="162175" indent="-162175">
              <a:buFont typeface="Arial" panose="020B0604020202020204" pitchFamily="34" charset="0"/>
              <a:buChar char="•"/>
              <a:defRPr/>
            </a:pPr>
            <a:r>
              <a:rPr lang="en-US" dirty="0"/>
              <a:t>Introduce a cup at six months</a:t>
            </a:r>
          </a:p>
          <a:p>
            <a:pPr marL="162175" marR="0" lvl="0" indent="-1621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a:t>
            </a:r>
            <a:r>
              <a:rPr lang="en-US" baseline="0" dirty="0"/>
              <a:t> bottle to bed, </a:t>
            </a:r>
            <a:r>
              <a:rPr lang="en-US" dirty="0"/>
              <a:t>wean off the bottle by 12 months</a:t>
            </a:r>
          </a:p>
          <a:p>
            <a:pPr marL="162175" marR="0" lvl="0" indent="-1621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Toddlers should not be given juice or other sugary drinks from bottles or easily transportable covered cups that allow them to drink easily throughout the day. </a:t>
            </a:r>
            <a:endParaRPr lang="en-US" sz="1200" dirty="0"/>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Fruit juice offers no nutritional benefits over whole fruit for infants and children and has no essential role in healthy, balanced diets of children.</a:t>
            </a:r>
          </a:p>
          <a:p>
            <a:pPr marL="171450" indent="-171450">
              <a:buFont typeface="Arial" panose="020B0604020202020204" pitchFamily="34" charset="0"/>
              <a:buChar char="•"/>
            </a:pPr>
            <a:r>
              <a:rPr lang="en-US" dirty="0"/>
              <a:t>100% fresh or reconstituted fruit juice can be a part of the diet of children </a:t>
            </a:r>
            <a:r>
              <a:rPr lang="en-US" b="1" dirty="0"/>
              <a:t>older than 1 year </a:t>
            </a:r>
            <a:r>
              <a:rPr lang="en-US" dirty="0"/>
              <a:t>when consumed as part of a well-balanced diet. Fruit drinks are </a:t>
            </a:r>
            <a:r>
              <a:rPr lang="en-US" b="1" dirty="0"/>
              <a:t>not</a:t>
            </a:r>
            <a:r>
              <a:rPr lang="en-US" dirty="0"/>
              <a:t> nutritionally equivalent to fruit juice.</a:t>
            </a:r>
          </a:p>
          <a:p>
            <a:pPr marL="171450" indent="-171450">
              <a:buFont typeface="Arial" panose="020B0604020202020204" pitchFamily="34" charset="0"/>
              <a:buChar char="•"/>
            </a:pPr>
            <a:endParaRPr lang="en-US" b="0" dirty="0"/>
          </a:p>
          <a:p>
            <a:r>
              <a:rPr lang="en-US" b="0" dirty="0"/>
              <a:t>American Academy of Pediatrics (AAP) Recommendations - 2017</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Juice should not be introduced into the diet of infants before 12 months of age unless clinically indicated and limited to the amounts on the slide. Fruit juice offers no nutritional benefits for infants younger than 1 year.</a:t>
            </a:r>
          </a:p>
          <a:p>
            <a:pPr marL="171450" indent="-171450">
              <a:buFont typeface="Arial" panose="020B0604020202020204" pitchFamily="34" charset="0"/>
              <a:buChar char="•"/>
            </a:pPr>
            <a:r>
              <a:rPr lang="en-US" dirty="0"/>
              <a:t>Children should be encouraged to eat whole fruit to meet their recommended daily fruit intake rather than relying on fruit juice.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Over-consumption of fruit juice contributes to overweight, obesity, tooth decay, diarrhea, poor nutrition. </a:t>
            </a:r>
          </a:p>
          <a:p>
            <a:pPr marL="171450" indent="-171450">
              <a:buFont typeface="Arial" panose="020B0604020202020204" pitchFamily="34" charset="0"/>
              <a:buChar char="•"/>
            </a:pPr>
            <a:r>
              <a:rPr lang="en-US" dirty="0"/>
              <a:t>Families should be educated that human milk and/or infant formula is sufficient for infants and low-fat/nonfat milk and water are sufficient for older children.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 juice at bedtime.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0" u="sng" dirty="0"/>
              <a:t>Reference</a:t>
            </a:r>
            <a:endParaRPr lang="en-US" b="0" u="sng" dirty="0">
              <a:hlinkClick r:id="rId3"/>
            </a:endParaRPr>
          </a:p>
          <a:p>
            <a:pPr marL="171450" indent="-171450">
              <a:buFont typeface="Arial" panose="020B0604020202020204" pitchFamily="34" charset="0"/>
              <a:buChar char="•"/>
            </a:pPr>
            <a:r>
              <a:rPr lang="en-US" sz="1200" dirty="0"/>
              <a:t>Heyman MB, Abrams SA, Fruit Juice in Infants, Children, and Adolescents: Current Recommendations. AAP SECTION ON GASTROENTEROLOGY, HEPATOLOGY, AND NUTRITION, COMMITTEE ON NUTRITION. Pediatrics. 2017: 139 (6). </a:t>
            </a:r>
          </a:p>
          <a:p>
            <a:endParaRPr lang="en-US" sz="1200" dirty="0"/>
          </a:p>
        </p:txBody>
      </p:sp>
    </p:spTree>
    <p:extLst>
      <p:ext uri="{BB962C8B-B14F-4D97-AF65-F5344CB8AC3E}">
        <p14:creationId xmlns:p14="http://schemas.microsoft.com/office/powerpoint/2010/main" val="28183658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baseline="0" dirty="0"/>
              <a:t>Whole fruit is more nutritious than fruit juice and provides dietary fiber.</a:t>
            </a:r>
            <a:r>
              <a:rPr lang="en-US" dirty="0"/>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Fruit juice offers no nutritional benefits </a:t>
            </a:r>
            <a:r>
              <a:rPr lang="en-US" b="1" dirty="0"/>
              <a:t>over whole fruit </a:t>
            </a:r>
            <a:r>
              <a:rPr lang="en-US" dirty="0"/>
              <a:t>for infants and children and has no essential role in healthy, balanced diets of children.</a:t>
            </a:r>
            <a:endParaRPr lang="en-US" b="0" baseline="0" dirty="0"/>
          </a:p>
          <a:p>
            <a:pPr marL="171450" indent="-171450">
              <a:buFont typeface="Arial" panose="020B0604020202020204" pitchFamily="34" charset="0"/>
              <a:buChar char="•"/>
            </a:pPr>
            <a:r>
              <a:rPr lang="en-US" dirty="0"/>
              <a:t>Children should be encouraged to eat whole fruit to meet their recommended daily fruit intake rather than relying on fruit juice.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Excessive juice consumption may be associated with malnutrition (overnutrition and undernutrition), diarrhea, abdominal distention, and tooth decay.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000" dirty="0"/>
              <a:t>Juice should be limited to:</a:t>
            </a:r>
          </a:p>
          <a:p>
            <a:pPr lvl="1"/>
            <a:r>
              <a:rPr lang="en-US" sz="2600" dirty="0"/>
              <a:t>Toddlers: 4 ounces per day or less </a:t>
            </a:r>
          </a:p>
          <a:p>
            <a:pPr lvl="1"/>
            <a:r>
              <a:rPr lang="en-US" sz="2600" dirty="0"/>
              <a:t>Children 4-6 years: 4 to 6 </a:t>
            </a:r>
            <a:r>
              <a:rPr lang="en-US" sz="2600" dirty="0" err="1"/>
              <a:t>oz</a:t>
            </a:r>
            <a:r>
              <a:rPr lang="en-US" sz="2600" dirty="0"/>
              <a:t>/day</a:t>
            </a:r>
          </a:p>
          <a:p>
            <a:pPr lvl="1"/>
            <a:r>
              <a:rPr lang="en-US" sz="2600" dirty="0"/>
              <a:t>Children 7-18 years: 8 </a:t>
            </a:r>
            <a:r>
              <a:rPr lang="en-US" sz="2600" dirty="0" err="1"/>
              <a:t>oz</a:t>
            </a:r>
            <a:r>
              <a:rPr lang="en-US" sz="2600" dirty="0"/>
              <a:t> per day</a:t>
            </a:r>
            <a:endParaRPr lang="en-US" dirty="0"/>
          </a:p>
          <a:p>
            <a:endParaRPr lang="en-US" b="1" dirty="0"/>
          </a:p>
          <a:p>
            <a:r>
              <a:rPr lang="en-US" b="0" dirty="0"/>
              <a:t>AAP Recommendations – 2017</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Families should be educated that human milk and/or infant formula is sufficient for infants and low-fat/nonfat milk and water are sufficient for older children.</a:t>
            </a:r>
            <a:endParaRPr lang="en-US" b="1"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Juice should not be introduced into the diet of infants before 12 months of age unless clinically indicated and limited to amounts listed above.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Fruit juice offers no nutritional benefits for infants younger than 1 year.</a:t>
            </a:r>
          </a:p>
          <a:p>
            <a:pPr marL="171450" indent="-171450">
              <a:buFont typeface="Arial" panose="020B0604020202020204" pitchFamily="34" charset="0"/>
              <a:buChar char="•"/>
            </a:pPr>
            <a:r>
              <a:rPr lang="en-US" dirty="0"/>
              <a:t>Toddlers should not be given juice from bottles or easily transportable covered cups that allow them to consume juice easily throughout the day. Toddlers should not be given juice at bedtime.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0" u="sng" dirty="0"/>
              <a:t>Reference</a:t>
            </a:r>
            <a:endParaRPr lang="en-US" b="0" u="sng" dirty="0">
              <a:hlinkClick r:id="rId3"/>
            </a:endParaRPr>
          </a:p>
          <a:p>
            <a:pPr marL="171450" indent="-171450">
              <a:buFont typeface="Arial" panose="020B0604020202020204" pitchFamily="34" charset="0"/>
              <a:buChar char="•"/>
            </a:pPr>
            <a:r>
              <a:rPr lang="en-US" sz="1200" dirty="0"/>
              <a:t>Heyman MB, Abrams SA, Fruit Juice in Infants, Children, and Adolescents: Current Recommendations. AAP SECTION ON GASTROENTEROLOGY, HEPATOLOGY, AND NUTRITION, COMMITTEE ON NUTRITION. Pediatrics. 2017: 139 (6). </a:t>
            </a:r>
          </a:p>
          <a:p>
            <a:endParaRPr lang="en-US" sz="1200" dirty="0"/>
          </a:p>
        </p:txBody>
      </p:sp>
    </p:spTree>
    <p:extLst>
      <p:ext uri="{BB962C8B-B14F-4D97-AF65-F5344CB8AC3E}">
        <p14:creationId xmlns:p14="http://schemas.microsoft.com/office/powerpoint/2010/main" val="2687741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Slide Image Placeholder 5"/>
          <p:cNvSpPr>
            <a:spLocks noGrp="1" noRot="1" noChangeAspect="1" noTextEdit="1"/>
          </p:cNvSpPr>
          <p:nvPr>
            <p:ph type="sldImg"/>
          </p:nvPr>
        </p:nvSpPr>
        <p:spPr>
          <a:ln/>
        </p:spPr>
      </p:sp>
      <p:sp>
        <p:nvSpPr>
          <p:cNvPr id="13316" name="Notes Placeholder 6"/>
          <p:cNvSpPr>
            <a:spLocks noGrp="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indent="0">
              <a:buFont typeface="Arial"/>
              <a:buNone/>
            </a:pPr>
            <a:r>
              <a:rPr lang="en-US" altLang="en-US" dirty="0"/>
              <a:t>The</a:t>
            </a:r>
            <a:r>
              <a:rPr lang="en-US" altLang="en-US" baseline="0" dirty="0"/>
              <a:t> overall goal of this module is to engage FLHW as active contributors to an expanding primary care oral health network that works in partnership with dental providers to improve oral health and prevent dental disease in children. </a:t>
            </a:r>
          </a:p>
          <a:p>
            <a:pPr marL="0" indent="0">
              <a:buFont typeface="Arial"/>
              <a:buNone/>
            </a:pPr>
            <a:endParaRPr lang="en-US" altLang="en-US" baseline="0" dirty="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dirty="0"/>
              <a:t>We will address educational objectives listed on this slide. Many are</a:t>
            </a:r>
            <a:r>
              <a:rPr lang="en-US" baseline="0" dirty="0"/>
              <a:t> a continuation of the issues addressed in other modules, but with a clear focus on the children.</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b="1" dirty="0"/>
          </a:p>
          <a:p>
            <a:r>
              <a:rPr lang="en-US" altLang="en-US" dirty="0"/>
              <a:t>This course addresses</a:t>
            </a:r>
            <a:r>
              <a:rPr lang="en-US" altLang="en-US" baseline="0" dirty="0"/>
              <a:t> the following educational objectives:</a:t>
            </a:r>
            <a:endParaRPr lang="en-US" b="1" dirty="0"/>
          </a:p>
          <a:p>
            <a:pPr marL="171450" indent="-171450">
              <a:lnSpc>
                <a:spcPct val="110000"/>
              </a:lnSpc>
              <a:buFont typeface="Arial" panose="020B0604020202020204" pitchFamily="34" charset="0"/>
              <a:buChar char="•"/>
            </a:pPr>
            <a:r>
              <a:rPr lang="en-US" sz="1200" dirty="0">
                <a:latin typeface="Arial" panose="020B0604020202020204" pitchFamily="34" charset="0"/>
                <a:cs typeface="Arial" panose="020B0604020202020204" pitchFamily="34" charset="0"/>
              </a:rPr>
              <a:t>Discuss the relationship between oral health and overall health</a:t>
            </a:r>
          </a:p>
          <a:p>
            <a:pPr marL="171450" indent="-171450">
              <a:lnSpc>
                <a:spcPct val="110000"/>
              </a:lnSpc>
              <a:buFont typeface="Arial" panose="020B0604020202020204" pitchFamily="34" charset="0"/>
              <a:buChar char="•"/>
            </a:pPr>
            <a:r>
              <a:rPr lang="en-US" sz="1200" dirty="0">
                <a:latin typeface="Arial" panose="020B0604020202020204" pitchFamily="34" charset="0"/>
                <a:cs typeface="Arial" panose="020B0604020202020204" pitchFamily="34" charset="0"/>
              </a:rPr>
              <a:t>Describe the prevalence, causes, and consequences of childhood tooth decay (Early Childhood Caries)</a:t>
            </a:r>
          </a:p>
          <a:p>
            <a:pPr marL="171450" indent="-171450">
              <a:lnSpc>
                <a:spcPct val="110000"/>
              </a:lnSpc>
              <a:buFont typeface="Arial" panose="020B0604020202020204" pitchFamily="34" charset="0"/>
              <a:buChar char="•"/>
            </a:pPr>
            <a:r>
              <a:rPr lang="en-US" sz="1200" dirty="0">
                <a:latin typeface="Arial" panose="020B0604020202020204" pitchFamily="34" charset="0"/>
                <a:cs typeface="Arial" panose="020B0604020202020204" pitchFamily="34" charset="0"/>
              </a:rPr>
              <a:t>Understand prevention strategies and education tools to promote child oral health</a:t>
            </a:r>
          </a:p>
          <a:p>
            <a:pPr marL="171450" indent="-171450">
              <a:lnSpc>
                <a:spcPct val="110000"/>
              </a:lnSpc>
              <a:buFont typeface="Arial" panose="020B0604020202020204" pitchFamily="34" charset="0"/>
              <a:buChar char="•"/>
            </a:pPr>
            <a:r>
              <a:rPr lang="en-US" sz="1200" dirty="0">
                <a:latin typeface="Arial" panose="020B0604020202020204" pitchFamily="34" charset="0"/>
                <a:cs typeface="Arial" panose="020B0604020202020204" pitchFamily="34" charset="0"/>
              </a:rPr>
              <a:t>Identify the role of FLHWs in promoting child oral health</a:t>
            </a:r>
          </a:p>
          <a:p>
            <a:endParaRPr lang="en-US" dirty="0">
              <a:latin typeface="Arial" pitchFamily="34" charset="0"/>
              <a:cs typeface="Arial" pitchFamily="34" charset="0"/>
            </a:endParaRPr>
          </a:p>
          <a:p>
            <a:r>
              <a:rPr lang="en-US" dirty="0">
                <a:latin typeface="Arial" pitchFamily="34" charset="0"/>
                <a:cs typeface="Arial" pitchFamily="34" charset="0"/>
              </a:rPr>
              <a:t>In</a:t>
            </a:r>
            <a:r>
              <a:rPr lang="en-US" baseline="0" dirty="0">
                <a:latin typeface="Arial" pitchFamily="34" charset="0"/>
                <a:cs typeface="Arial" pitchFamily="34" charset="0"/>
              </a:rPr>
              <a:t> addition, we hope to:</a:t>
            </a:r>
          </a:p>
          <a:p>
            <a:pPr marL="171450" indent="-171450">
              <a:buFont typeface="Arial" panose="020B0604020202020204" pitchFamily="34" charset="0"/>
              <a:buChar char="•"/>
            </a:pPr>
            <a:r>
              <a:rPr lang="en-US" dirty="0">
                <a:latin typeface="Candara" panose="020E0502030303020204" pitchFamily="34" charset="0"/>
              </a:rPr>
              <a:t>Identify strategies that promote oral health equity</a:t>
            </a:r>
          </a:p>
          <a:p>
            <a:pPr marL="171450" indent="-171450">
              <a:buFont typeface="Arial" panose="020B0604020202020204" pitchFamily="34" charset="0"/>
              <a:buChar char="•"/>
            </a:pPr>
            <a:r>
              <a:rPr lang="en-US" dirty="0">
                <a:latin typeface="Candara" panose="020E0502030303020204" pitchFamily="34" charset="0"/>
              </a:rPr>
              <a:t>Identify opportunities for workforce collaboration</a:t>
            </a:r>
          </a:p>
          <a:p>
            <a:endParaRPr lang="en-US" dirty="0">
              <a:latin typeface="Candara" panose="020E0502030303020204" pitchFamily="34" charset="0"/>
            </a:endParaRPr>
          </a:p>
          <a:p>
            <a:endParaRPr lang="en-US" dirty="0">
              <a:latin typeface="Candara" panose="020E0502030303020204" pitchFamily="34" charset="0"/>
            </a:endParaRPr>
          </a:p>
        </p:txBody>
      </p:sp>
    </p:spTree>
    <p:extLst>
      <p:ext uri="{BB962C8B-B14F-4D97-AF65-F5344CB8AC3E}">
        <p14:creationId xmlns:p14="http://schemas.microsoft.com/office/powerpoint/2010/main" val="24864740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Follow these tips to lower tooth decay risk: </a:t>
            </a:r>
            <a:endParaRPr lang="en-US" altLang="en-US" sz="1200" dirty="0">
              <a:solidFill>
                <a:prstClr val="black"/>
              </a:solidFill>
              <a:latin typeface="Arial"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Feeding and eating behaviors influence the development of tooth decay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Snacking is important for infants and small children to meet nutritional requirements.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Remember, frequent consumption of foods containing sugar increases the risk for tooth decay, even if the quantities consumed are small.</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Choose healthy foods like fruits, vegetables, whole grains, and dairy products. </a:t>
            </a:r>
          </a:p>
          <a:p>
            <a:pPr marL="171450" indent="-171450">
              <a:buFont typeface="Arial" panose="020B0604020202020204" pitchFamily="34" charset="0"/>
              <a:buChar char="•"/>
            </a:pPr>
            <a:r>
              <a:rPr lang="en-US" sz="1200" dirty="0"/>
              <a:t>Offer snacks at regular times between meals, no food or drinks in bed. </a:t>
            </a:r>
          </a:p>
          <a:p>
            <a:pPr marL="171450" indent="-171450">
              <a:buFont typeface="Arial" panose="020B0604020202020204" pitchFamily="34" charset="0"/>
              <a:buChar char="•"/>
            </a:pPr>
            <a:r>
              <a:rPr lang="en-US" sz="1200" dirty="0"/>
              <a:t>For children who snack more often, brush the teeth 3 or more times per day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Try to avoid bartering food in exchange for good behavior, this encourages the unhealthy habit of rewarding with food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endParaRPr lang="en-US" sz="1200" dirty="0"/>
          </a:p>
        </p:txBody>
      </p:sp>
    </p:spTree>
    <p:extLst>
      <p:ext uri="{BB962C8B-B14F-4D97-AF65-F5344CB8AC3E}">
        <p14:creationId xmlns:p14="http://schemas.microsoft.com/office/powerpoint/2010/main" val="33489685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1DDE6BF-AD36-41E2-9496-A639FDEDEDB8}"/>
              </a:ext>
            </a:extLst>
          </p:cNvPr>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altLang="en-US" sz="1200" b="0" i="0" dirty="0"/>
              <a:t>The types of food that are higher-risk for tooth decay are also foods that are generally considered “unhealthy” because they also contribute to weight gain and weight-related health problems like high blood pressure and diabetes. </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altLang="en-US" sz="1200" b="0" i="0" dirty="0"/>
              <a:t>Higher risk foods and snacks should be offered infrequently. </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altLang="en-US" sz="1200" b="0" i="0" dirty="0"/>
              <a:t>Remember, although the types of food chosen are important, the frequency of ingestion is more important in developing tooth decay! The message here is moderation. </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altLang="en-US" sz="1200" b="0" i="0" dirty="0"/>
              <a:t>Some foods on the healthy list (e.g. nuts and chewing gum) are not appropriate for children under age 3, due to risk of choking. </a:t>
            </a:r>
          </a:p>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else do we keep our mouths healthy? </a:t>
            </a:r>
          </a:p>
          <a:p>
            <a:r>
              <a:rPr lang="en-US" dirty="0"/>
              <a:t>Do all children have access</a:t>
            </a:r>
            <a:r>
              <a:rPr lang="en-US" baseline="0" dirty="0"/>
              <a:t> to a dental provider?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Access to dental care is important.</a:t>
            </a:r>
          </a:p>
          <a:p>
            <a:pPr marL="171450" indent="-171450">
              <a:buFont typeface="Arial"/>
              <a:buChar char="•"/>
            </a:pPr>
            <a:r>
              <a:rPr lang="en-US" baseline="0" dirty="0"/>
              <a:t>A dental home is the ongoing relationship between the dental provider and child for oral health care.  </a:t>
            </a:r>
          </a:p>
          <a:p>
            <a:pPr marL="171450" indent="-171450">
              <a:buFont typeface="Arial"/>
              <a:buChar char="•"/>
            </a:pPr>
            <a:r>
              <a:rPr lang="en-US" baseline="0" dirty="0"/>
              <a:t>All children should establish a dental home at age 1.</a:t>
            </a:r>
          </a:p>
          <a:p>
            <a:pPr algn="l" fontAlgn="base"/>
            <a:endParaRPr lang="en-US" b="0" i="0" dirty="0">
              <a:solidFill>
                <a:srgbClr val="3A3A3A"/>
              </a:solidFill>
              <a:effectLst/>
              <a:latin typeface="Lato" panose="020F0502020204030203" pitchFamily="34" charset="0"/>
            </a:endParaRPr>
          </a:p>
          <a:p>
            <a:pPr algn="l" fontAlgn="base"/>
            <a:r>
              <a:rPr lang="en-US" b="0" i="0" dirty="0">
                <a:solidFill>
                  <a:srgbClr val="3A3A3A"/>
                </a:solidFill>
                <a:effectLst/>
                <a:latin typeface="Lato" panose="020F0502020204030203" pitchFamily="34" charset="0"/>
              </a:rPr>
              <a:t>Dentists will provide:</a:t>
            </a:r>
          </a:p>
          <a:p>
            <a:pPr algn="l" fontAlgn="base">
              <a:buFont typeface="Arial" panose="020B0604020202020204" pitchFamily="34" charset="0"/>
              <a:buChar char="•"/>
            </a:pPr>
            <a:r>
              <a:rPr lang="en-US" b="0" i="0" dirty="0">
                <a:solidFill>
                  <a:srgbClr val="3A3A3A"/>
                </a:solidFill>
                <a:effectLst/>
                <a:latin typeface="Lato" panose="020F0502020204030203" pitchFamily="34" charset="0"/>
              </a:rPr>
              <a:t>Provide preventive services including:</a:t>
            </a:r>
          </a:p>
          <a:p>
            <a:pPr marL="742950" lvl="1" indent="-285750" algn="l" fontAlgn="base">
              <a:buFont typeface="Arial" panose="020B0604020202020204" pitchFamily="34" charset="0"/>
              <a:buChar char="•"/>
            </a:pPr>
            <a:r>
              <a:rPr lang="en-US" b="0" i="0" dirty="0">
                <a:solidFill>
                  <a:srgbClr val="3A3A3A"/>
                </a:solidFill>
                <a:effectLst/>
                <a:latin typeface="Lato" panose="020F0502020204030203" pitchFamily="34" charset="0"/>
              </a:rPr>
              <a:t>Fluoride varnish</a:t>
            </a:r>
          </a:p>
          <a:p>
            <a:pPr marL="742950" lvl="1" indent="-285750" algn="l" fontAlgn="base">
              <a:buFont typeface="Arial" panose="020B0604020202020204" pitchFamily="34" charset="0"/>
              <a:buChar char="•"/>
            </a:pPr>
            <a:r>
              <a:rPr lang="en-US" b="0" i="0" dirty="0">
                <a:solidFill>
                  <a:srgbClr val="3A3A3A"/>
                </a:solidFill>
                <a:effectLst/>
                <a:latin typeface="Lato" panose="020F0502020204030203" pitchFamily="34" charset="0"/>
              </a:rPr>
              <a:t>Cleanings/exam</a:t>
            </a:r>
          </a:p>
          <a:p>
            <a:pPr marL="742950" lvl="1" indent="-285750" algn="l" fontAlgn="base">
              <a:buFont typeface="Arial" panose="020B0604020202020204" pitchFamily="34" charset="0"/>
              <a:buChar char="•"/>
            </a:pPr>
            <a:r>
              <a:rPr lang="en-US" b="0" i="0" dirty="0">
                <a:solidFill>
                  <a:srgbClr val="3A3A3A"/>
                </a:solidFill>
                <a:effectLst/>
                <a:latin typeface="Lato" panose="020F0502020204030203" pitchFamily="34" charset="0"/>
              </a:rPr>
              <a:t>Anticipatory guidance</a:t>
            </a:r>
          </a:p>
          <a:p>
            <a:pPr marL="742950" lvl="1" indent="-285750" algn="l" fontAlgn="base">
              <a:buFont typeface="Arial" panose="020B0604020202020204" pitchFamily="34" charset="0"/>
              <a:buChar char="•"/>
            </a:pPr>
            <a:r>
              <a:rPr lang="en-US" b="0" i="0" dirty="0">
                <a:solidFill>
                  <a:srgbClr val="3A3A3A"/>
                </a:solidFill>
                <a:effectLst/>
                <a:latin typeface="Lato" panose="020F0502020204030203" pitchFamily="34" charset="0"/>
              </a:rPr>
              <a:t>Sealants</a:t>
            </a:r>
          </a:p>
          <a:p>
            <a:pPr algn="l" fontAlgn="base">
              <a:buFont typeface="Arial" panose="020B0604020202020204" pitchFamily="34" charset="0"/>
              <a:buChar char="•"/>
            </a:pPr>
            <a:r>
              <a:rPr lang="en-US" b="0" i="0" dirty="0">
                <a:solidFill>
                  <a:srgbClr val="3A3A3A"/>
                </a:solidFill>
                <a:effectLst/>
                <a:latin typeface="Lato" panose="020F0502020204030203" pitchFamily="34" charset="0"/>
              </a:rPr>
              <a:t>Manage dental trauma</a:t>
            </a:r>
          </a:p>
          <a:p>
            <a:pPr algn="l" fontAlgn="base">
              <a:buFont typeface="Arial" panose="020B0604020202020204" pitchFamily="34" charset="0"/>
              <a:buChar char="•"/>
            </a:pPr>
            <a:r>
              <a:rPr lang="en-US" b="0" i="0" dirty="0">
                <a:solidFill>
                  <a:srgbClr val="3A3A3A"/>
                </a:solidFill>
                <a:effectLst/>
                <a:latin typeface="Lato" panose="020F0502020204030203" pitchFamily="34" charset="0"/>
              </a:rPr>
              <a:t>Comprehensive evaluation and diagnosis of oral disease</a:t>
            </a:r>
          </a:p>
          <a:p>
            <a:pPr marL="171450" indent="-171450">
              <a:buFont typeface="Arial"/>
              <a:buChar char="•"/>
            </a:pPr>
            <a:endParaRPr lang="en-US" baseline="0" dirty="0"/>
          </a:p>
        </p:txBody>
      </p:sp>
      <p:sp>
        <p:nvSpPr>
          <p:cNvPr id="4" name="Slide Number Placeholder 3"/>
          <p:cNvSpPr>
            <a:spLocks noGrp="1"/>
          </p:cNvSpPr>
          <p:nvPr>
            <p:ph type="sldNum" sz="quarter" idx="10"/>
          </p:nvPr>
        </p:nvSpPr>
        <p:spPr/>
        <p:txBody>
          <a:bodyPr/>
          <a:lstStyle/>
          <a:p>
            <a:fld id="{34863A4A-B5E9-3A42-A929-68C2AD3C873B}" type="slidenum">
              <a:rPr lang="en-US" smtClean="0"/>
              <a:t>32</a:t>
            </a:fld>
            <a:endParaRPr lang="en-US"/>
          </a:p>
        </p:txBody>
      </p:sp>
    </p:spTree>
    <p:extLst>
      <p:ext uri="{BB962C8B-B14F-4D97-AF65-F5344CB8AC3E}">
        <p14:creationId xmlns:p14="http://schemas.microsoft.com/office/powerpoint/2010/main" val="23768593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7DE22A1-37E7-43DE-BA06-082A11645826}"/>
              </a:ext>
            </a:extLst>
          </p:cNvPr>
          <p:cNvSpPr>
            <a:spLocks noGrp="1"/>
          </p:cNvSpPr>
          <p:nvPr>
            <p:ph type="body" idx="1"/>
          </p:nvPr>
        </p:nvSpPr>
        <p:spPr/>
        <p:txBody>
          <a:bodyPr/>
          <a:lstStyle/>
          <a:p>
            <a:r>
              <a:rPr lang="en-US" dirty="0"/>
              <a:t>Children with special health care needs (SHCN) are a special group that encompass a wide range of medical and behavioral issues, as well as abilities. </a:t>
            </a:r>
          </a:p>
          <a:p>
            <a:endParaRPr lang="en-US" dirty="0"/>
          </a:p>
          <a:p>
            <a:r>
              <a:rPr lang="en-US" dirty="0"/>
              <a:t>These children have</a:t>
            </a:r>
            <a:r>
              <a:rPr lang="en-US" baseline="0" dirty="0"/>
              <a:t> special considerations when it comes to oral health.</a:t>
            </a:r>
            <a:endParaRPr lang="en-US" dirty="0"/>
          </a:p>
          <a:p>
            <a:endParaRPr lang="en-US" dirty="0"/>
          </a:p>
          <a:p>
            <a:r>
              <a:rPr lang="en-US" dirty="0"/>
              <a:t>In general, some thought should be given to the following:</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Children with SHCN often require more intense oral hygiene, brushing and flossing to prevent tooth decay.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particularly challenging in children with oral aversion or tactile defensiveness, who may gag, bite, or not be able to handle secretions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Everyone involved</a:t>
            </a:r>
            <a:r>
              <a:rPr lang="en-US" baseline="0" dirty="0"/>
              <a:t> in the oral health care of the child needs to be prepared for dental visits: the child, the parent and the dentist</a:t>
            </a:r>
            <a:endParaRPr lang="en-US" dirty="0"/>
          </a:p>
          <a:p>
            <a:pPr marL="171450" indent="-171450">
              <a:buFont typeface="Arial" panose="020B0604020202020204" pitchFamily="34" charset="0"/>
              <a:buChar char="•"/>
            </a:pPr>
            <a:r>
              <a:rPr lang="en-US" dirty="0"/>
              <a:t>Prepare for dental visits: The child and caregivers need to know what to expect at a dental visit. Visiting the office prior to the visit and reading books about seeing the dentist can help to manage anxiety. Also, the dentist caring for the child should be given information about the child in advance so that the office can be prepared to welcome the child and keep them comfortable (e.g. child may need a quiet space)</a:t>
            </a:r>
          </a:p>
          <a:p>
            <a:pPr marL="171450" indent="-171450">
              <a:buFont typeface="Arial" panose="020B0604020202020204" pitchFamily="34" charset="0"/>
              <a:buChar char="•"/>
            </a:pPr>
            <a:r>
              <a:rPr lang="en-US" dirty="0"/>
              <a:t>Most children with special health care needs will see a pediatric trained dentist</a:t>
            </a:r>
          </a:p>
          <a:p>
            <a:pPr marL="171450" indent="-171450">
              <a:buFont typeface="Arial" panose="020B0604020202020204" pitchFamily="34" charset="0"/>
              <a:buChar char="•"/>
            </a:pPr>
            <a:r>
              <a:rPr lang="en-US" dirty="0"/>
              <a:t>These children are often at higher risk for decay, so may need more frequent dental visits</a:t>
            </a:r>
          </a:p>
          <a:p>
            <a:pPr marL="171450" indent="-171450">
              <a:buFont typeface="Arial" panose="020B0604020202020204" pitchFamily="34" charset="0"/>
              <a:buChar char="•"/>
            </a:pPr>
            <a:r>
              <a:rPr lang="en-US" dirty="0"/>
              <a:t>The child’s therapists (especially occupational and speech therapists), pediatrician, and dental team are good resources to help caregivers address special or unique concerns.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7DF52E1-F8B6-4C23-9991-4C7D1439564B}"/>
              </a:ext>
            </a:extLst>
          </p:cNvPr>
          <p:cNvSpPr>
            <a:spLocks noGrp="1"/>
          </p:cNvSpPr>
          <p:nvPr>
            <p:ph type="body" idx="1"/>
          </p:nvPr>
        </p:nvSpPr>
        <p:spPr/>
        <p:txBody>
          <a:bodyPr/>
          <a:lstStyle/>
          <a:p>
            <a:r>
              <a:rPr lang="en-US" dirty="0"/>
              <a:t>This slide contains hyperlinks to the above 5 categories. </a:t>
            </a:r>
          </a:p>
          <a:p>
            <a:pPr>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 Nonnutritive Sucking </a:t>
            </a:r>
          </a:p>
          <a:p>
            <a:pPr>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 Teething</a:t>
            </a:r>
          </a:p>
          <a:p>
            <a:pPr>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 Injury Prevention</a:t>
            </a:r>
          </a:p>
          <a:p>
            <a:pPr>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 Oral Piercings and Grills</a:t>
            </a:r>
          </a:p>
          <a:p>
            <a:pPr>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 Nutrition advice for children</a:t>
            </a:r>
          </a:p>
          <a:p>
            <a:pPr>
              <a:buFont typeface="Arial" panose="020B0604020202020204" pitchFamily="34" charset="0"/>
              <a:buChar char="•"/>
            </a:pPr>
            <a:endParaRPr lang="en-US" dirty="0">
              <a:solidFill>
                <a:schemeClr val="tx1"/>
              </a:solidFill>
              <a:latin typeface="Arial" panose="020B0604020202020204" pitchFamily="34" charset="0"/>
              <a:cs typeface="Arial" panose="020B0604020202020204" pitchFamily="34" charset="0"/>
            </a:endParaRPr>
          </a:p>
          <a:p>
            <a:pPr>
              <a:buFont typeface="Arial" panose="020B0604020202020204" pitchFamily="34" charset="0"/>
              <a:buNone/>
            </a:pPr>
            <a:r>
              <a:rPr lang="en-US" dirty="0">
                <a:solidFill>
                  <a:schemeClr val="tx1"/>
                </a:solidFill>
                <a:latin typeface="Arial" panose="020B0604020202020204" pitchFamily="34" charset="0"/>
                <a:cs typeface="Arial" panose="020B0604020202020204" pitchFamily="34" charset="0"/>
              </a:rPr>
              <a:t>***************************************</a:t>
            </a:r>
          </a:p>
          <a:p>
            <a:pPr>
              <a:buFont typeface="Arial" panose="020B0604020202020204" pitchFamily="34" charset="0"/>
              <a:buNone/>
            </a:pPr>
            <a:r>
              <a:rPr lang="en-US" b="1" dirty="0">
                <a:solidFill>
                  <a:schemeClr val="tx1"/>
                </a:solidFill>
                <a:latin typeface="Arial" panose="020B0604020202020204" pitchFamily="34" charset="0"/>
                <a:cs typeface="Arial" panose="020B0604020202020204" pitchFamily="34" charset="0"/>
              </a:rPr>
              <a:t>Speaker: </a:t>
            </a:r>
            <a:r>
              <a:rPr lang="en-US" dirty="0">
                <a:solidFill>
                  <a:schemeClr val="tx1"/>
                </a:solidFill>
                <a:latin typeface="Arial" panose="020B0604020202020204" pitchFamily="34" charset="0"/>
                <a:cs typeface="Arial" panose="020B0604020202020204" pitchFamily="34" charset="0"/>
              </a:rPr>
              <a:t>Ask the audience which of the topics on the slide above they are most interested</a:t>
            </a:r>
            <a:r>
              <a:rPr lang="en-US" baseline="0" dirty="0">
                <a:solidFill>
                  <a:schemeClr val="tx1"/>
                </a:solidFill>
                <a:latin typeface="Arial" panose="020B0604020202020204" pitchFamily="34" charset="0"/>
                <a:cs typeface="Arial" panose="020B0604020202020204" pitchFamily="34" charset="0"/>
              </a:rPr>
              <a:t> in</a:t>
            </a:r>
            <a:r>
              <a:rPr lang="en-US" dirty="0">
                <a:solidFill>
                  <a:schemeClr val="tx1"/>
                </a:solidFill>
                <a:latin typeface="Arial" panose="020B0604020202020204" pitchFamily="34" charset="0"/>
                <a:cs typeface="Arial" panose="020B0604020202020204" pitchFamily="34" charset="0"/>
              </a:rPr>
              <a:t> and discuss those most applicable to their work (each topic is explored in 1-2 slides). U</a:t>
            </a:r>
            <a:r>
              <a:rPr lang="en-US" dirty="0"/>
              <a:t>se the mouse to click on one of the topics. At the top of each slide is a red “reverse” arrow to return to this page to select another topic and a blue forward arrow to advance to the end of the PowerPoint and the True/False questions. If the slide does not contain a blue and red hyperlink arrow, simply advance to the next slide of similar content. If time allows and the audience is interested, you can also elect to advance through all the slides (total of 8). If time is limited, all 9 of these “extra” slides can be hidden.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100">
                <a:solidFill>
                  <a:schemeClr val="tx1"/>
                </a:solidFill>
                <a:latin typeface="Arial" charset="0"/>
                <a:ea typeface="ＭＳ Ｐゴシック" charset="0"/>
              </a:defRPr>
            </a:lvl1pPr>
            <a:lvl2pPr marL="702756" indent="-270291">
              <a:defRPr sz="1100">
                <a:solidFill>
                  <a:schemeClr val="tx1"/>
                </a:solidFill>
                <a:latin typeface="Arial" charset="0"/>
                <a:ea typeface="ＭＳ Ｐゴシック" charset="0"/>
              </a:defRPr>
            </a:lvl2pPr>
            <a:lvl3pPr marL="1081164" indent="-216233">
              <a:defRPr sz="1100">
                <a:solidFill>
                  <a:schemeClr val="tx1"/>
                </a:solidFill>
                <a:latin typeface="Arial" charset="0"/>
                <a:ea typeface="ＭＳ Ｐゴシック" charset="0"/>
              </a:defRPr>
            </a:lvl3pPr>
            <a:lvl4pPr marL="1513629" indent="-216233">
              <a:defRPr sz="1100">
                <a:solidFill>
                  <a:schemeClr val="tx1"/>
                </a:solidFill>
                <a:latin typeface="Arial" charset="0"/>
                <a:ea typeface="ＭＳ Ｐゴシック" charset="0"/>
              </a:defRPr>
            </a:lvl4pPr>
            <a:lvl5pPr>
              <a:defRPr sz="1100">
                <a:solidFill>
                  <a:schemeClr val="tx1"/>
                </a:solidFill>
                <a:latin typeface="Arial" charset="0"/>
                <a:ea typeface="ＭＳ Ｐゴシック" charset="0"/>
              </a:defRPr>
            </a:lvl5pPr>
            <a:lvl6pPr marL="2378560" indent="-216233" eaLnBrk="0" fontAlgn="base" hangingPunct="0">
              <a:spcBef>
                <a:spcPct val="30000"/>
              </a:spcBef>
              <a:spcAft>
                <a:spcPct val="0"/>
              </a:spcAft>
              <a:defRPr sz="1100">
                <a:solidFill>
                  <a:schemeClr val="tx1"/>
                </a:solidFill>
                <a:latin typeface="Arial" charset="0"/>
                <a:ea typeface="ＭＳ Ｐゴシック" charset="0"/>
              </a:defRPr>
            </a:lvl6pPr>
            <a:lvl7pPr marL="2811026" indent="-216233" eaLnBrk="0" fontAlgn="base" hangingPunct="0">
              <a:spcBef>
                <a:spcPct val="30000"/>
              </a:spcBef>
              <a:spcAft>
                <a:spcPct val="0"/>
              </a:spcAft>
              <a:defRPr sz="1100">
                <a:solidFill>
                  <a:schemeClr val="tx1"/>
                </a:solidFill>
                <a:latin typeface="Arial" charset="0"/>
                <a:ea typeface="ＭＳ Ｐゴシック" charset="0"/>
              </a:defRPr>
            </a:lvl7pPr>
            <a:lvl8pPr marL="3243491" indent="-216233" eaLnBrk="0" fontAlgn="base" hangingPunct="0">
              <a:spcBef>
                <a:spcPct val="30000"/>
              </a:spcBef>
              <a:spcAft>
                <a:spcPct val="0"/>
              </a:spcAft>
              <a:defRPr sz="1100">
                <a:solidFill>
                  <a:schemeClr val="tx1"/>
                </a:solidFill>
                <a:latin typeface="Arial" charset="0"/>
                <a:ea typeface="ＭＳ Ｐゴシック" charset="0"/>
              </a:defRPr>
            </a:lvl8pPr>
            <a:lvl9pPr marL="3675957" indent="-216233" eaLnBrk="0" fontAlgn="base" hangingPunct="0">
              <a:spcBef>
                <a:spcPct val="30000"/>
              </a:spcBef>
              <a:spcAft>
                <a:spcPct val="0"/>
              </a:spcAft>
              <a:defRPr sz="1100">
                <a:solidFill>
                  <a:schemeClr val="tx1"/>
                </a:solidFill>
                <a:latin typeface="Arial" charset="0"/>
                <a:ea typeface="ＭＳ Ｐゴシック" charset="0"/>
              </a:defRPr>
            </a:lvl9pPr>
          </a:lstStyle>
          <a:p>
            <a:fld id="{43498632-D515-6C4C-A22E-E212457A603C}" type="slidenum">
              <a:rPr lang="en-US" sz="1300"/>
              <a:pPr/>
              <a:t>35</a:t>
            </a:fld>
            <a:endParaRPr lang="en-US" sz="1300"/>
          </a:p>
        </p:txBody>
      </p:sp>
      <p:sp>
        <p:nvSpPr>
          <p:cNvPr id="87043" name="Slide Image Placeholder 5"/>
          <p:cNvSpPr>
            <a:spLocks noGrp="1" noRot="1" noChangeAspect="1" noTextEdit="1"/>
          </p:cNvSpPr>
          <p:nvPr>
            <p:ph type="sldImg"/>
          </p:nvPr>
        </p:nvSpPr>
        <p:spPr>
          <a:ln/>
        </p:spPr>
      </p:sp>
      <p:sp>
        <p:nvSpPr>
          <p:cNvPr id="87044" name="Notes Placeholder 6"/>
          <p:cNvSpPr>
            <a:spLocks noGrp="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Pacifier and thumb and finger sucking satisfies a psychological need and decreases as the child ages; most stop at two to four years. It increases the risk of anterior open bite and delayed speech development if the habit persists. </a:t>
            </a:r>
          </a:p>
          <a:p>
            <a:endParaRPr lang="en-US" dirty="0"/>
          </a:p>
          <a:p>
            <a:r>
              <a:rPr lang="en-US" b="1" dirty="0"/>
              <a:t>Anticipatory Guidance </a:t>
            </a:r>
            <a:endParaRPr lang="en-US" dirty="0"/>
          </a:p>
          <a:p>
            <a:pPr>
              <a:buFontTx/>
              <a:buChar char="•"/>
            </a:pPr>
            <a:r>
              <a:rPr lang="en-US" dirty="0"/>
              <a:t> Intervene to stop habit by 36 months, especially if changes to bite are noted. </a:t>
            </a:r>
          </a:p>
          <a:p>
            <a:pPr>
              <a:buFontTx/>
              <a:buChar char="•"/>
            </a:pPr>
            <a:r>
              <a:rPr lang="en-US" dirty="0"/>
              <a:t> Offer positive reinforcement, such as a star chart or stickers. </a:t>
            </a:r>
          </a:p>
          <a:p>
            <a:pPr>
              <a:buFontTx/>
              <a:buChar char="•"/>
            </a:pPr>
            <a:r>
              <a:rPr lang="en-US" dirty="0"/>
              <a:t> Restrict opportunity (only bed, naps, stressful times). </a:t>
            </a:r>
          </a:p>
          <a:p>
            <a:pPr>
              <a:buFontTx/>
              <a:buChar char="•"/>
            </a:pPr>
            <a:r>
              <a:rPr lang="en-US" dirty="0"/>
              <a:t> Cover hands at night with mittens. </a:t>
            </a:r>
          </a:p>
          <a:p>
            <a:pPr>
              <a:buFontTx/>
              <a:buChar char="•"/>
            </a:pPr>
            <a:r>
              <a:rPr lang="en-US" dirty="0"/>
              <a:t> Provide stuffed animal or other comfort object. In general, pacifier use is preferable to digit sucking as it is less likely to cause a problem and the habit is easier to break (the pacifier can be removed). </a:t>
            </a:r>
          </a:p>
          <a:p>
            <a:pPr>
              <a:buFontTx/>
              <a:buChar char="•"/>
            </a:pPr>
            <a:r>
              <a:rPr lang="en-US" dirty="0"/>
              <a:t> Recommend never to dip pacifier in honey or other sweet food. </a:t>
            </a:r>
          </a:p>
          <a:p>
            <a:pPr>
              <a:buFontTx/>
              <a:buChar char="•"/>
            </a:pPr>
            <a:endParaRPr lang="en-US" dirty="0"/>
          </a:p>
          <a:p>
            <a:r>
              <a:rPr lang="en-US" b="0" u="sng" dirty="0"/>
              <a:t>Reference </a:t>
            </a:r>
          </a:p>
          <a:p>
            <a:pPr marL="171450" indent="-171450">
              <a:buFont typeface="Arial" panose="020B0604020202020204" pitchFamily="34" charset="0"/>
              <a:buChar char="•"/>
            </a:pPr>
            <a:r>
              <a:rPr lang="en-US" dirty="0"/>
              <a:t>Nowak AJ and Warren JJ. Infant oral health and oral habits. Pediatric Clinics of North America 2000;47(5):1043-1066. </a:t>
            </a:r>
          </a:p>
        </p:txBody>
      </p:sp>
    </p:spTree>
    <p:extLst>
      <p:ext uri="{BB962C8B-B14F-4D97-AF65-F5344CB8AC3E}">
        <p14:creationId xmlns:p14="http://schemas.microsoft.com/office/powerpoint/2010/main" val="6671311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100">
                <a:solidFill>
                  <a:schemeClr val="tx1"/>
                </a:solidFill>
                <a:latin typeface="Arial" charset="0"/>
                <a:ea typeface="ＭＳ Ｐゴシック" charset="0"/>
              </a:defRPr>
            </a:lvl1pPr>
            <a:lvl2pPr marL="702756" indent="-270291">
              <a:defRPr sz="1100">
                <a:solidFill>
                  <a:schemeClr val="tx1"/>
                </a:solidFill>
                <a:latin typeface="Arial" charset="0"/>
                <a:ea typeface="ＭＳ Ｐゴシック" charset="0"/>
              </a:defRPr>
            </a:lvl2pPr>
            <a:lvl3pPr marL="1081164" indent="-216233">
              <a:defRPr sz="1100">
                <a:solidFill>
                  <a:schemeClr val="tx1"/>
                </a:solidFill>
                <a:latin typeface="Arial" charset="0"/>
                <a:ea typeface="ＭＳ Ｐゴシック" charset="0"/>
              </a:defRPr>
            </a:lvl3pPr>
            <a:lvl4pPr marL="1513629" indent="-216233">
              <a:defRPr sz="1100">
                <a:solidFill>
                  <a:schemeClr val="tx1"/>
                </a:solidFill>
                <a:latin typeface="Arial" charset="0"/>
                <a:ea typeface="ＭＳ Ｐゴシック" charset="0"/>
              </a:defRPr>
            </a:lvl4pPr>
            <a:lvl5pPr>
              <a:defRPr sz="1100">
                <a:solidFill>
                  <a:schemeClr val="tx1"/>
                </a:solidFill>
                <a:latin typeface="Arial" charset="0"/>
                <a:ea typeface="ＭＳ Ｐゴシック" charset="0"/>
              </a:defRPr>
            </a:lvl5pPr>
            <a:lvl6pPr marL="2378560" indent="-216233" eaLnBrk="0" fontAlgn="base" hangingPunct="0">
              <a:spcBef>
                <a:spcPct val="30000"/>
              </a:spcBef>
              <a:spcAft>
                <a:spcPct val="0"/>
              </a:spcAft>
              <a:defRPr sz="1100">
                <a:solidFill>
                  <a:schemeClr val="tx1"/>
                </a:solidFill>
                <a:latin typeface="Arial" charset="0"/>
                <a:ea typeface="ＭＳ Ｐゴシック" charset="0"/>
              </a:defRPr>
            </a:lvl6pPr>
            <a:lvl7pPr marL="2811026" indent="-216233" eaLnBrk="0" fontAlgn="base" hangingPunct="0">
              <a:spcBef>
                <a:spcPct val="30000"/>
              </a:spcBef>
              <a:spcAft>
                <a:spcPct val="0"/>
              </a:spcAft>
              <a:defRPr sz="1100">
                <a:solidFill>
                  <a:schemeClr val="tx1"/>
                </a:solidFill>
                <a:latin typeface="Arial" charset="0"/>
                <a:ea typeface="ＭＳ Ｐゴシック" charset="0"/>
              </a:defRPr>
            </a:lvl7pPr>
            <a:lvl8pPr marL="3243491" indent="-216233" eaLnBrk="0" fontAlgn="base" hangingPunct="0">
              <a:spcBef>
                <a:spcPct val="30000"/>
              </a:spcBef>
              <a:spcAft>
                <a:spcPct val="0"/>
              </a:spcAft>
              <a:defRPr sz="1100">
                <a:solidFill>
                  <a:schemeClr val="tx1"/>
                </a:solidFill>
                <a:latin typeface="Arial" charset="0"/>
                <a:ea typeface="ＭＳ Ｐゴシック" charset="0"/>
              </a:defRPr>
            </a:lvl8pPr>
            <a:lvl9pPr marL="3675957" indent="-216233" eaLnBrk="0" fontAlgn="base" hangingPunct="0">
              <a:spcBef>
                <a:spcPct val="30000"/>
              </a:spcBef>
              <a:spcAft>
                <a:spcPct val="0"/>
              </a:spcAft>
              <a:defRPr sz="1100">
                <a:solidFill>
                  <a:schemeClr val="tx1"/>
                </a:solidFill>
                <a:latin typeface="Arial" charset="0"/>
                <a:ea typeface="ＭＳ Ｐゴシック" charset="0"/>
              </a:defRPr>
            </a:lvl9pPr>
          </a:lstStyle>
          <a:p>
            <a:fld id="{D9870953-A729-A845-B705-EFB1BAABC0F4}" type="slidenum">
              <a:rPr lang="en-US" sz="1300"/>
              <a:pPr/>
              <a:t>36</a:t>
            </a:fld>
            <a:endParaRPr lang="en-US" sz="1300"/>
          </a:p>
        </p:txBody>
      </p:sp>
      <p:sp>
        <p:nvSpPr>
          <p:cNvPr id="84995" name="Slide Image Placeholder 5"/>
          <p:cNvSpPr>
            <a:spLocks noGrp="1" noRot="1" noChangeAspect="1" noTextEdit="1"/>
          </p:cNvSpPr>
          <p:nvPr>
            <p:ph type="sldImg"/>
          </p:nvPr>
        </p:nvSpPr>
        <p:spPr>
          <a:ln/>
        </p:spPr>
      </p:sp>
      <p:sp>
        <p:nvSpPr>
          <p:cNvPr id="84996" name="Notes Placeholder 6"/>
          <p:cNvSpPr>
            <a:spLocks noGrp="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t>Concerns </a:t>
            </a:r>
            <a:endParaRPr lang="en-US" dirty="0"/>
          </a:p>
          <a:p>
            <a:pPr>
              <a:buFontTx/>
              <a:buChar char="•"/>
            </a:pPr>
            <a:r>
              <a:rPr lang="en-US" dirty="0"/>
              <a:t> Teething does not cause fever, upper respiratory infection, ear infection, or diarrhea. If the child has fever, another source of infection should be looked for (perhaps a visit to the pediatrician). </a:t>
            </a:r>
          </a:p>
          <a:p>
            <a:pPr>
              <a:buFontTx/>
              <a:buChar char="•"/>
            </a:pPr>
            <a:r>
              <a:rPr lang="en-US" dirty="0"/>
              <a:t> Teething may cause fussiness. </a:t>
            </a:r>
          </a:p>
          <a:p>
            <a:pPr>
              <a:buFontTx/>
              <a:buChar char="•"/>
            </a:pPr>
            <a:r>
              <a:rPr lang="en-US" dirty="0"/>
              <a:t> Drooling is developmentally common at this age. </a:t>
            </a:r>
          </a:p>
          <a:p>
            <a:endParaRPr lang="en-US" dirty="0"/>
          </a:p>
          <a:p>
            <a:r>
              <a:rPr lang="en-US" b="1" dirty="0"/>
              <a:t>Anticipatory Guidance </a:t>
            </a:r>
            <a:endParaRPr lang="en-US" dirty="0"/>
          </a:p>
          <a:p>
            <a:pPr>
              <a:buFontTx/>
              <a:buChar char="•"/>
            </a:pPr>
            <a:r>
              <a:rPr lang="en-US" dirty="0"/>
              <a:t>Apply cold teething ring or cloth to gums. </a:t>
            </a:r>
          </a:p>
          <a:p>
            <a:pPr>
              <a:buFontTx/>
              <a:buChar char="•"/>
            </a:pPr>
            <a:r>
              <a:rPr lang="en-US" dirty="0"/>
              <a:t>Provide acetaminophen or ibuprofen if necessary. </a:t>
            </a:r>
          </a:p>
          <a:p>
            <a:pPr>
              <a:buFontTx/>
              <a:buChar char="•"/>
            </a:pPr>
            <a:r>
              <a:rPr lang="en-US" dirty="0"/>
              <a:t>Avoid teething gels—they are not effective and contain high doses of topic anesthetics which can be dangerous in infants. </a:t>
            </a:r>
          </a:p>
          <a:p>
            <a:pPr>
              <a:buFontTx/>
              <a:buChar char="•"/>
            </a:pPr>
            <a:r>
              <a:rPr lang="en-US" dirty="0"/>
              <a:t>Avoid alcohol on teethers as alcohol is harmful for baby development. </a:t>
            </a:r>
          </a:p>
          <a:p>
            <a:pPr>
              <a:buFontTx/>
              <a:buChar char="•"/>
            </a:pPr>
            <a:r>
              <a:rPr lang="en-US" dirty="0"/>
              <a:t>Remember tooth emergence may be preceded by a hematoma—no treatment is needed in primary dentition. </a:t>
            </a:r>
          </a:p>
          <a:p>
            <a:pPr>
              <a:buFontTx/>
              <a:buChar char="•"/>
            </a:pPr>
            <a:endParaRPr lang="en-US" dirty="0"/>
          </a:p>
          <a:p>
            <a:pPr>
              <a:buFontTx/>
              <a:buNone/>
            </a:pPr>
            <a:r>
              <a:rPr lang="en-US" baseline="0" dirty="0"/>
              <a:t> The blue area in the photo is blood covering an erupting tooth –an eruption hematoma. </a:t>
            </a:r>
            <a:endParaRPr lang="en-US" dirty="0"/>
          </a:p>
          <a:p>
            <a:endParaRPr lang="en-US" dirty="0"/>
          </a:p>
          <a:p>
            <a:r>
              <a:rPr lang="en-US" b="0" u="sng" dirty="0"/>
              <a:t>Reference </a:t>
            </a:r>
          </a:p>
          <a:p>
            <a:pPr marL="171450" indent="-171450">
              <a:buFont typeface="Arial" panose="020B0604020202020204" pitchFamily="34" charset="0"/>
              <a:buChar char="•"/>
            </a:pPr>
            <a:r>
              <a:rPr lang="en-US" i="0" dirty="0"/>
              <a:t>Wake M, </a:t>
            </a:r>
            <a:r>
              <a:rPr lang="en-US" i="0" dirty="0" err="1"/>
              <a:t>Hesketh</a:t>
            </a:r>
            <a:r>
              <a:rPr lang="en-US" i="0" dirty="0"/>
              <a:t> K, Lucas J. Teething and tooth eruption in infants: A cohort study. Pediatrics. 2000;106(6):1374-9. </a:t>
            </a:r>
          </a:p>
        </p:txBody>
      </p:sp>
    </p:spTree>
    <p:extLst>
      <p:ext uri="{BB962C8B-B14F-4D97-AF65-F5344CB8AC3E}">
        <p14:creationId xmlns:p14="http://schemas.microsoft.com/office/powerpoint/2010/main" val="24751805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1031"/>
          <p:cNvSpPr>
            <a:spLocks noGrp="1" noChangeArrowheads="1"/>
          </p:cNvSpPr>
          <p:nvPr>
            <p:ph type="sldNum" sz="quarter" idx="5"/>
          </p:nvPr>
        </p:nvSpPr>
        <p:spPr/>
        <p:txBody>
          <a:bodyPr/>
          <a:lstStyle/>
          <a:p>
            <a:pPr>
              <a:defRPr/>
            </a:pPr>
            <a:fld id="{7607B12C-BBD1-4D90-B77D-0F6B27C34499}" type="slidenum">
              <a:rPr lang="en-US" smtClean="0">
                <a:solidFill>
                  <a:prstClr val="black"/>
                </a:solidFill>
                <a:latin typeface="Calibri"/>
              </a:rPr>
              <a:pPr>
                <a:defRPr/>
              </a:pPr>
              <a:t>37</a:t>
            </a:fld>
            <a:endParaRPr lang="en-US">
              <a:solidFill>
                <a:prstClr val="black"/>
              </a:solidFill>
              <a:latin typeface="Calibri"/>
            </a:endParaRPr>
          </a:p>
        </p:txBody>
      </p:sp>
      <p:sp>
        <p:nvSpPr>
          <p:cNvPr id="117763" name="Slide Image Placeholder 5"/>
          <p:cNvSpPr>
            <a:spLocks noGrp="1" noRot="1" noChangeAspect="1" noTextEdit="1"/>
          </p:cNvSpPr>
          <p:nvPr>
            <p:ph type="sldImg"/>
          </p:nvPr>
        </p:nvSpPr>
        <p:spPr>
          <a:ln/>
        </p:spPr>
      </p:sp>
      <p:sp>
        <p:nvSpPr>
          <p:cNvPr id="117764" name="Notes Placeholder 6"/>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lvl="0" indent="0">
              <a:spcBef>
                <a:spcPct val="20000"/>
              </a:spcBef>
              <a:buFont typeface="Arial" panose="020B0604020202020204" pitchFamily="34" charset="0"/>
              <a:buNone/>
            </a:pPr>
            <a:r>
              <a:rPr lang="en-US" altLang="en-US" sz="2300" dirty="0">
                <a:solidFill>
                  <a:prstClr val="black"/>
                </a:solidFill>
              </a:rPr>
              <a:t>Oral injuries are a common occurrence in young children</a:t>
            </a:r>
          </a:p>
          <a:p>
            <a:pPr marL="0" lvl="0" indent="0">
              <a:spcBef>
                <a:spcPct val="20000"/>
              </a:spcBef>
              <a:buFont typeface="Arial" panose="020B0604020202020204" pitchFamily="34" charset="0"/>
              <a:buNone/>
            </a:pPr>
            <a:r>
              <a:rPr lang="en-US" altLang="en-US" sz="2300" dirty="0">
                <a:solidFill>
                  <a:prstClr val="black"/>
                </a:solidFill>
              </a:rPr>
              <a:t>Most injuries happen from falls </a:t>
            </a:r>
          </a:p>
          <a:p>
            <a:pPr marL="0" lvl="0" indent="0">
              <a:spcBef>
                <a:spcPct val="20000"/>
              </a:spcBef>
              <a:buFont typeface="Arial" panose="020B0604020202020204" pitchFamily="34" charset="0"/>
              <a:buNone/>
            </a:pPr>
            <a:r>
              <a:rPr lang="en-US" altLang="en-US" sz="2300" dirty="0">
                <a:solidFill>
                  <a:prstClr val="black"/>
                </a:solidFill>
              </a:rPr>
              <a:t>Center top front teeth are injured most frequently </a:t>
            </a:r>
          </a:p>
          <a:p>
            <a:endParaRPr lang="en-US" altLang="en-US" sz="2400" b="1" dirty="0">
              <a:latin typeface="Arial" pitchFamily="34" charset="0"/>
            </a:endParaRPr>
          </a:p>
          <a:p>
            <a:r>
              <a:rPr lang="en-US" altLang="en-US" sz="2400" b="0" dirty="0">
                <a:latin typeface="Arial" pitchFamily="34" charset="0"/>
              </a:rPr>
              <a:t>What can we do?</a:t>
            </a:r>
          </a:p>
          <a:p>
            <a:pPr marL="342900" indent="-342900">
              <a:buFont typeface="Arial"/>
              <a:buChar char="•"/>
            </a:pPr>
            <a:r>
              <a:rPr lang="en-US" altLang="en-US" sz="2400" b="0" dirty="0">
                <a:latin typeface="Arial" pitchFamily="34" charset="0"/>
              </a:rPr>
              <a:t>Recommend</a:t>
            </a:r>
            <a:r>
              <a:rPr lang="en-US" altLang="en-US" sz="2400" b="0" baseline="0" dirty="0">
                <a:latin typeface="Arial" pitchFamily="34" charset="0"/>
              </a:rPr>
              <a:t> use of safety gates, cover sharp edges on furniture, have children wear helmets when riding toys with wheels, regularly keep toys picked up so the play area is free of things that cause children to trip and fall</a:t>
            </a:r>
          </a:p>
          <a:p>
            <a:pPr marL="342900" indent="-342900">
              <a:buFont typeface="Arial"/>
              <a:buChar char="•"/>
            </a:pPr>
            <a:r>
              <a:rPr lang="en-US" altLang="en-US" dirty="0">
                <a:latin typeface="Arial" pitchFamily="34" charset="0"/>
              </a:rPr>
              <a:t>A well-fitting mouth guard can decrease risk of injury and by separating the mandible from the base of the skull, mouth guards may also reduce risk of cerebral and dental concussion. </a:t>
            </a:r>
            <a:endParaRPr lang="en-US" altLang="en-US" b="1" dirty="0">
              <a:latin typeface="Arial" pitchFamily="34" charset="0"/>
            </a:endParaRPr>
          </a:p>
          <a:p>
            <a:pPr marL="342900" indent="-342900">
              <a:buFont typeface="Arial"/>
              <a:buChar char="•"/>
            </a:pPr>
            <a:r>
              <a:rPr lang="en-US" altLang="en-US" dirty="0">
                <a:latin typeface="Arial" pitchFamily="34" charset="0"/>
              </a:rPr>
              <a:t>Recommend clients to use a mouth guard. The best are custom fitted and a well fitting mouth guard is most likely to be used consistently.</a:t>
            </a:r>
          </a:p>
          <a:p>
            <a:pPr lvl="1"/>
            <a:r>
              <a:rPr lang="en-US" altLang="en-US" dirty="0">
                <a:latin typeface="Arial" pitchFamily="34" charset="0"/>
              </a:rPr>
              <a:t> </a:t>
            </a:r>
            <a:endParaRPr lang="en-US" altLang="en-US" b="0" u="sng" dirty="0">
              <a:latin typeface="Arial" pitchFamily="34" charset="0"/>
            </a:endParaRPr>
          </a:p>
          <a:p>
            <a:r>
              <a:rPr lang="en-US" altLang="en-US" b="0" u="sng" dirty="0">
                <a:latin typeface="Arial" pitchFamily="34" charset="0"/>
              </a:rPr>
              <a:t>References</a:t>
            </a:r>
          </a:p>
          <a:p>
            <a:pPr marL="171450" indent="-171450">
              <a:buFont typeface="Arial" panose="020B0604020202020204" pitchFamily="34" charset="0"/>
              <a:buChar char="•"/>
            </a:pPr>
            <a:r>
              <a:rPr lang="en-US" altLang="en-US" dirty="0">
                <a:latin typeface="Arial" panose="020B0604020202020204" pitchFamily="34" charset="0"/>
              </a:rPr>
              <a:t>International Association of Dental Traumatology. Dental Trauma Guidelines, Revised 2012. Accessed March 15, 2017</a:t>
            </a:r>
            <a:endParaRPr lang="en-US" altLang="en-US" sz="1200" kern="1200" dirty="0">
              <a:solidFill>
                <a:schemeClr val="tx1"/>
              </a:solidFill>
              <a:latin typeface="+mn-lt"/>
              <a:ea typeface="+mn-ea"/>
              <a:cs typeface="+mn-cs"/>
            </a:endParaRPr>
          </a:p>
          <a:p>
            <a:pPr marL="171450" indent="-171450">
              <a:buFont typeface="Arial" panose="020B0604020202020204" pitchFamily="34" charset="0"/>
              <a:buChar char="•"/>
            </a:pPr>
            <a:r>
              <a:rPr lang="en-US" sz="1200" kern="1200" dirty="0">
                <a:solidFill>
                  <a:schemeClr val="tx1"/>
                </a:solidFill>
                <a:latin typeface="+mn-lt"/>
                <a:ea typeface="+mn-ea"/>
                <a:cs typeface="+mn-cs"/>
              </a:rPr>
              <a:t>Brush up on</a:t>
            </a:r>
            <a:r>
              <a:rPr lang="en-US" sz="1200" kern="1200" baseline="0" dirty="0">
                <a:solidFill>
                  <a:schemeClr val="tx1"/>
                </a:solidFill>
                <a:latin typeface="+mn-lt"/>
                <a:ea typeface="+mn-ea"/>
                <a:cs typeface="+mn-cs"/>
              </a:rPr>
              <a:t> oral Health. </a:t>
            </a:r>
            <a:r>
              <a:rPr lang="en-US" sz="1200" kern="1200" dirty="0">
                <a:solidFill>
                  <a:schemeClr val="tx1"/>
                </a:solidFill>
                <a:latin typeface="+mn-lt"/>
                <a:ea typeface="+mn-ea"/>
                <a:cs typeface="+mn-cs"/>
              </a:rPr>
              <a:t>The National Center on Early Childhood Health and Wellness. April</a:t>
            </a:r>
            <a:r>
              <a:rPr lang="en-US" sz="1200" kern="1200" baseline="0" dirty="0">
                <a:solidFill>
                  <a:schemeClr val="tx1"/>
                </a:solidFill>
                <a:latin typeface="+mn-lt"/>
                <a:ea typeface="+mn-ea"/>
                <a:cs typeface="+mn-cs"/>
              </a:rPr>
              <a:t> 2017 Newsletter.</a:t>
            </a:r>
          </a:p>
          <a:p>
            <a:pPr marL="171450" indent="-171450">
              <a:buFont typeface="Arial" panose="020B0604020202020204" pitchFamily="34" charset="0"/>
              <a:buChar char="•"/>
            </a:pPr>
            <a:r>
              <a:rPr lang="en-US" sz="1200" dirty="0"/>
              <a:t>Caring for Our Children, National Health and Safety Performance Standards; Guidelines for Early Care and Education Programs, Third Edition</a:t>
            </a:r>
            <a:endParaRPr lang="en-US" sz="1200" dirty="0">
              <a:latin typeface="Arial" pitchFamily="34" charset="0"/>
            </a:endParaRPr>
          </a:p>
          <a:p>
            <a:pPr marL="171450" indent="-171450">
              <a:buFont typeface="Arial" panose="020B0604020202020204" pitchFamily="34" charset="0"/>
              <a:buChar char="•"/>
            </a:pPr>
            <a:r>
              <a:rPr lang="en-US" altLang="en-US" dirty="0">
                <a:latin typeface="Arial" pitchFamily="34" charset="0"/>
              </a:rPr>
              <a:t>Newsome PR, Tran DC, Cooke MS. The role of the mouth guard in the prevention of sports-related dental injuries: a review. International Journal of Pediatric Dentistry. 2001;11(6):396-404.</a:t>
            </a:r>
          </a:p>
          <a:p>
            <a:pPr marL="171450" indent="-171450">
              <a:buFont typeface="Arial"/>
              <a:buChar char="•"/>
            </a:pPr>
            <a:endParaRPr lang="en-US" altLang="en-US" dirty="0">
              <a:latin typeface="Arial" pitchFamily="34" charset="0"/>
            </a:endParaRPr>
          </a:p>
          <a:p>
            <a:pPr marL="171450" indent="-171450">
              <a:buFont typeface="Arial"/>
              <a:buChar char="•"/>
            </a:pPr>
            <a:endParaRPr lang="en-US" altLang="en-US" dirty="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Bef>
                <a:spcPct val="20000"/>
              </a:spcBef>
              <a:buFont typeface="Arial"/>
              <a:buNone/>
            </a:pPr>
            <a:r>
              <a:rPr lang="en-US" altLang="en-US" sz="1200" dirty="0">
                <a:solidFill>
                  <a:prstClr val="black"/>
                </a:solidFill>
              </a:rPr>
              <a:t>Injuries:</a:t>
            </a:r>
          </a:p>
          <a:p>
            <a:pPr marL="171450" lvl="0" indent="-171450">
              <a:spcBef>
                <a:spcPct val="20000"/>
              </a:spcBef>
              <a:buFont typeface="Arial"/>
              <a:buChar char="•"/>
            </a:pPr>
            <a:r>
              <a:rPr lang="en-US" altLang="en-US" sz="1200" dirty="0">
                <a:solidFill>
                  <a:prstClr val="black"/>
                </a:solidFill>
              </a:rPr>
              <a:t>Chipped, pushed forward/ back or into the gum, knocked out</a:t>
            </a:r>
          </a:p>
          <a:p>
            <a:pPr marL="171450" lvl="0" indent="-171450">
              <a:spcBef>
                <a:spcPct val="20000"/>
              </a:spcBef>
              <a:buFont typeface="Arial"/>
              <a:buChar char="•"/>
            </a:pPr>
            <a:r>
              <a:rPr lang="en-US" altLang="en-US" sz="1200" dirty="0">
                <a:solidFill>
                  <a:prstClr val="black"/>
                </a:solidFill>
              </a:rPr>
              <a:t>Injured primary teeth can turn brown or black, cause pain, become infected, or have to be removed  - may affect</a:t>
            </a:r>
            <a:r>
              <a:rPr lang="en-US" altLang="en-US" sz="1200" baseline="0" dirty="0">
                <a:solidFill>
                  <a:prstClr val="black"/>
                </a:solidFill>
              </a:rPr>
              <a:t> self-esteem, ability to learn and eat health foods</a:t>
            </a:r>
          </a:p>
          <a:p>
            <a:pPr marL="171450" lvl="0" indent="-171450">
              <a:spcBef>
                <a:spcPct val="20000"/>
              </a:spcBef>
              <a:buFont typeface="Arial"/>
              <a:buChar char="•"/>
            </a:pPr>
            <a:r>
              <a:rPr lang="en-US" altLang="en-US" sz="1200" dirty="0">
                <a:solidFill>
                  <a:prstClr val="black"/>
                </a:solidFill>
              </a:rPr>
              <a:t>Injured primary teeth can affect permanent teeth – primary teeth keep open space for permanent teeth to form; can also damage permanent teeth forming underneath.  Can cause discolored or deformed permanent teeth,</a:t>
            </a:r>
            <a:r>
              <a:rPr lang="en-US" altLang="en-US" sz="1200" baseline="0" dirty="0">
                <a:solidFill>
                  <a:prstClr val="black"/>
                </a:solidFill>
              </a:rPr>
              <a:t> by disturbing cells building permanent teeth </a:t>
            </a:r>
          </a:p>
          <a:p>
            <a:pPr marL="171450" lvl="0" indent="-171450">
              <a:spcBef>
                <a:spcPct val="20000"/>
              </a:spcBef>
              <a:buFont typeface="Arial"/>
              <a:buChar char="•"/>
            </a:pPr>
            <a:r>
              <a:rPr lang="en-US" altLang="en-US" sz="1200" baseline="0" dirty="0">
                <a:solidFill>
                  <a:prstClr val="black"/>
                </a:solidFill>
              </a:rPr>
              <a:t>Injuries to teeth can affect a child’s speech, nutrition, self-confidence and overall health</a:t>
            </a:r>
          </a:p>
          <a:p>
            <a:pPr marL="0" indent="0">
              <a:buFont typeface="Arial"/>
              <a:buNone/>
            </a:pPr>
            <a:endParaRPr lang="en-US" dirty="0"/>
          </a:p>
        </p:txBody>
      </p:sp>
      <p:sp>
        <p:nvSpPr>
          <p:cNvPr id="4" name="Slide Number Placeholder 3"/>
          <p:cNvSpPr>
            <a:spLocks noGrp="1"/>
          </p:cNvSpPr>
          <p:nvPr>
            <p:ph type="sldNum" sz="quarter" idx="10"/>
          </p:nvPr>
        </p:nvSpPr>
        <p:spPr/>
        <p:txBody>
          <a:bodyPr/>
          <a:lstStyle/>
          <a:p>
            <a:fld id="{34863A4A-B5E9-3A42-A929-68C2AD3C873B}" type="slidenum">
              <a:rPr lang="en-US" smtClean="0"/>
              <a:t>38</a:t>
            </a:fld>
            <a:endParaRPr lang="en-US"/>
          </a:p>
        </p:txBody>
      </p:sp>
    </p:spTree>
    <p:extLst>
      <p:ext uri="{BB962C8B-B14F-4D97-AF65-F5344CB8AC3E}">
        <p14:creationId xmlns:p14="http://schemas.microsoft.com/office/powerpoint/2010/main" val="18238278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100">
                <a:solidFill>
                  <a:schemeClr val="tx1"/>
                </a:solidFill>
                <a:latin typeface="Arial" charset="0"/>
                <a:ea typeface="ＭＳ Ｐゴシック" charset="0"/>
              </a:defRPr>
            </a:lvl1pPr>
            <a:lvl2pPr marL="702756" indent="-270291">
              <a:defRPr sz="1100">
                <a:solidFill>
                  <a:schemeClr val="tx1"/>
                </a:solidFill>
                <a:latin typeface="Arial" charset="0"/>
                <a:ea typeface="ＭＳ Ｐゴシック" charset="0"/>
              </a:defRPr>
            </a:lvl2pPr>
            <a:lvl3pPr marL="1081164" indent="-216233">
              <a:defRPr sz="1100">
                <a:solidFill>
                  <a:schemeClr val="tx1"/>
                </a:solidFill>
                <a:latin typeface="Arial" charset="0"/>
                <a:ea typeface="ＭＳ Ｐゴシック" charset="0"/>
              </a:defRPr>
            </a:lvl3pPr>
            <a:lvl4pPr marL="1513629" indent="-216233">
              <a:defRPr sz="1100">
                <a:solidFill>
                  <a:schemeClr val="tx1"/>
                </a:solidFill>
                <a:latin typeface="Arial" charset="0"/>
                <a:ea typeface="ＭＳ Ｐゴシック" charset="0"/>
              </a:defRPr>
            </a:lvl4pPr>
            <a:lvl5pPr>
              <a:defRPr sz="1100">
                <a:solidFill>
                  <a:schemeClr val="tx1"/>
                </a:solidFill>
                <a:latin typeface="Arial" charset="0"/>
                <a:ea typeface="ＭＳ Ｐゴシック" charset="0"/>
              </a:defRPr>
            </a:lvl5pPr>
            <a:lvl6pPr marL="2378560" indent="-216233" eaLnBrk="0" fontAlgn="base" hangingPunct="0">
              <a:spcBef>
                <a:spcPct val="30000"/>
              </a:spcBef>
              <a:spcAft>
                <a:spcPct val="0"/>
              </a:spcAft>
              <a:defRPr sz="1100">
                <a:solidFill>
                  <a:schemeClr val="tx1"/>
                </a:solidFill>
                <a:latin typeface="Arial" charset="0"/>
                <a:ea typeface="ＭＳ Ｐゴシック" charset="0"/>
              </a:defRPr>
            </a:lvl6pPr>
            <a:lvl7pPr marL="2811026" indent="-216233" eaLnBrk="0" fontAlgn="base" hangingPunct="0">
              <a:spcBef>
                <a:spcPct val="30000"/>
              </a:spcBef>
              <a:spcAft>
                <a:spcPct val="0"/>
              </a:spcAft>
              <a:defRPr sz="1100">
                <a:solidFill>
                  <a:schemeClr val="tx1"/>
                </a:solidFill>
                <a:latin typeface="Arial" charset="0"/>
                <a:ea typeface="ＭＳ Ｐゴシック" charset="0"/>
              </a:defRPr>
            </a:lvl7pPr>
            <a:lvl8pPr marL="3243491" indent="-216233" eaLnBrk="0" fontAlgn="base" hangingPunct="0">
              <a:spcBef>
                <a:spcPct val="30000"/>
              </a:spcBef>
              <a:spcAft>
                <a:spcPct val="0"/>
              </a:spcAft>
              <a:defRPr sz="1100">
                <a:solidFill>
                  <a:schemeClr val="tx1"/>
                </a:solidFill>
                <a:latin typeface="Arial" charset="0"/>
                <a:ea typeface="ＭＳ Ｐゴシック" charset="0"/>
              </a:defRPr>
            </a:lvl8pPr>
            <a:lvl9pPr marL="3675957" indent="-216233" eaLnBrk="0" fontAlgn="base" hangingPunct="0">
              <a:spcBef>
                <a:spcPct val="30000"/>
              </a:spcBef>
              <a:spcAft>
                <a:spcPct val="0"/>
              </a:spcAft>
              <a:defRPr sz="1100">
                <a:solidFill>
                  <a:schemeClr val="tx1"/>
                </a:solidFill>
                <a:latin typeface="Arial" charset="0"/>
                <a:ea typeface="ＭＳ Ｐゴシック" charset="0"/>
              </a:defRPr>
            </a:lvl9pPr>
          </a:lstStyle>
          <a:p>
            <a:fld id="{A3DF2B51-DFA3-0B4D-BF6C-6AE9D25CD8A2}" type="slidenum">
              <a:rPr lang="en-US" sz="1300"/>
              <a:pPr/>
              <a:t>39</a:t>
            </a:fld>
            <a:endParaRPr lang="en-US" sz="1300"/>
          </a:p>
        </p:txBody>
      </p:sp>
      <p:sp>
        <p:nvSpPr>
          <p:cNvPr id="89091" name="Slide Image Placeholder 5"/>
          <p:cNvSpPr>
            <a:spLocks noGrp="1" noRot="1" noChangeAspect="1" noTextEdit="1"/>
          </p:cNvSpPr>
          <p:nvPr>
            <p:ph type="sldImg"/>
          </p:nvPr>
        </p:nvSpPr>
        <p:spPr>
          <a:ln/>
        </p:spPr>
      </p:sp>
      <p:sp>
        <p:nvSpPr>
          <p:cNvPr id="89092" name="Notes Placeholder 6"/>
          <p:cNvSpPr>
            <a:spLocks noGrp="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Oral piercings are increasingly popular, but there are significant risks. </a:t>
            </a:r>
          </a:p>
          <a:p>
            <a:endParaRPr lang="en-US" b="1" dirty="0"/>
          </a:p>
          <a:p>
            <a:r>
              <a:rPr lang="en-US" b="1" dirty="0"/>
              <a:t>Procedure-related risks: </a:t>
            </a:r>
            <a:endParaRPr lang="en-US" dirty="0"/>
          </a:p>
          <a:p>
            <a:pPr>
              <a:buFontTx/>
              <a:buChar char="•"/>
            </a:pPr>
            <a:r>
              <a:rPr lang="en-US" dirty="0"/>
              <a:t> Swelling – most common symptom post-piercing </a:t>
            </a:r>
          </a:p>
          <a:p>
            <a:pPr>
              <a:buFontTx/>
              <a:buChar char="•"/>
            </a:pPr>
            <a:r>
              <a:rPr lang="en-US" dirty="0"/>
              <a:t> Prolonged bleeding </a:t>
            </a:r>
          </a:p>
          <a:p>
            <a:pPr>
              <a:buFontTx/>
              <a:buChar char="•"/>
            </a:pPr>
            <a:r>
              <a:rPr lang="en-US" dirty="0"/>
              <a:t> Nerve damage </a:t>
            </a:r>
          </a:p>
          <a:p>
            <a:pPr>
              <a:buFontTx/>
              <a:buChar char="•"/>
            </a:pPr>
            <a:r>
              <a:rPr lang="en-US" dirty="0"/>
              <a:t> Infection of the lip or tongue</a:t>
            </a:r>
          </a:p>
          <a:p>
            <a:endParaRPr lang="en-US" dirty="0"/>
          </a:p>
          <a:p>
            <a:r>
              <a:rPr lang="en-US" b="1" dirty="0"/>
              <a:t>Jewelry-Related Complications: </a:t>
            </a:r>
            <a:endParaRPr lang="en-US" dirty="0"/>
          </a:p>
          <a:p>
            <a:pPr>
              <a:buFontTx/>
              <a:buChar char="•"/>
            </a:pPr>
            <a:r>
              <a:rPr lang="en-US" dirty="0"/>
              <a:t> Injury to the gums and tooth damage, scarring </a:t>
            </a:r>
          </a:p>
          <a:p>
            <a:pPr>
              <a:buFontTx/>
              <a:buChar char="•"/>
            </a:pPr>
            <a:r>
              <a:rPr lang="en-US" dirty="0"/>
              <a:t> Interfere with oral hygiene, speech, chewing and swallowing  </a:t>
            </a:r>
          </a:p>
          <a:p>
            <a:pPr>
              <a:buFontTx/>
              <a:buChar char="•"/>
            </a:pPr>
            <a:r>
              <a:rPr lang="en-US" dirty="0"/>
              <a:t> Allergic/hypersensitivity reaction to metal </a:t>
            </a:r>
          </a:p>
          <a:p>
            <a:pPr>
              <a:buFontTx/>
              <a:buChar char="•"/>
            </a:pPr>
            <a:r>
              <a:rPr lang="en-US" dirty="0"/>
              <a:t> Aspiration or ingestion if jewelry becomes loose </a:t>
            </a:r>
          </a:p>
          <a:p>
            <a:endParaRPr lang="en-US" dirty="0"/>
          </a:p>
          <a:p>
            <a:r>
              <a:rPr lang="en-US" dirty="0"/>
              <a:t>The American Academy of Pediatric Dentistry (AAPD) "strongly opposes" the practice of piercing perioral and intraoral tissues use of jewelry on these tissues. </a:t>
            </a:r>
          </a:p>
          <a:p>
            <a:endParaRPr lang="en-US" b="1" dirty="0"/>
          </a:p>
          <a:p>
            <a:r>
              <a:rPr lang="en-US" b="0" u="sng" dirty="0"/>
              <a:t>Reference </a:t>
            </a:r>
          </a:p>
          <a:p>
            <a:pPr marL="171450" indent="-171450">
              <a:buFont typeface="Arial" panose="020B0604020202020204" pitchFamily="34" charset="0"/>
              <a:buChar char="•"/>
            </a:pPr>
            <a:r>
              <a:rPr lang="en-US" dirty="0"/>
              <a:t>American Academy of Pediatric Dentistry. Council on Clinical Affairs. Policy on Intraoral and Perioral Piercing. 2003. 33(6): 61 - 62.</a:t>
            </a:r>
          </a:p>
        </p:txBody>
      </p:sp>
    </p:spTree>
    <p:extLst>
      <p:ext uri="{BB962C8B-B14F-4D97-AF65-F5344CB8AC3E}">
        <p14:creationId xmlns:p14="http://schemas.microsoft.com/office/powerpoint/2010/main" val="2577682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Arial" charset="0"/>
              </a:defRPr>
            </a:lvl1pPr>
            <a:lvl2pPr marL="702756" indent="-270291">
              <a:spcBef>
                <a:spcPct val="30000"/>
              </a:spcBef>
              <a:buFont typeface="Arial" charset="0"/>
              <a:buChar char="•"/>
              <a:defRPr sz="1100">
                <a:solidFill>
                  <a:schemeClr val="tx1"/>
                </a:solidFill>
                <a:latin typeface="Arial" charset="0"/>
              </a:defRPr>
            </a:lvl2pPr>
            <a:lvl3pPr marL="1081164" indent="-216233">
              <a:spcBef>
                <a:spcPct val="30000"/>
              </a:spcBef>
              <a:buFont typeface="Courier New" pitchFamily="49" charset="0"/>
              <a:buChar char="o"/>
              <a:defRPr sz="1100">
                <a:solidFill>
                  <a:schemeClr val="tx1"/>
                </a:solidFill>
                <a:latin typeface="Arial" charset="0"/>
              </a:defRPr>
            </a:lvl3pPr>
            <a:lvl4pPr marL="1513629" indent="-216233">
              <a:spcBef>
                <a:spcPct val="30000"/>
              </a:spcBef>
              <a:buFont typeface="Arial" charset="0"/>
              <a:buChar char="-"/>
              <a:defRPr sz="1100">
                <a:solidFill>
                  <a:schemeClr val="tx1"/>
                </a:solidFill>
                <a:latin typeface="Arial" charset="0"/>
              </a:defRPr>
            </a:lvl4pPr>
            <a:lvl5pPr marL="1946095" indent="-216233">
              <a:spcBef>
                <a:spcPct val="30000"/>
              </a:spcBef>
              <a:defRPr sz="1100">
                <a:solidFill>
                  <a:schemeClr val="tx1"/>
                </a:solidFill>
                <a:latin typeface="Arial" charset="0"/>
              </a:defRPr>
            </a:lvl5pPr>
            <a:lvl6pPr marL="2378560" indent="-216233" eaLnBrk="0" fontAlgn="base" hangingPunct="0">
              <a:spcBef>
                <a:spcPct val="30000"/>
              </a:spcBef>
              <a:spcAft>
                <a:spcPct val="0"/>
              </a:spcAft>
              <a:defRPr sz="1100">
                <a:solidFill>
                  <a:schemeClr val="tx1"/>
                </a:solidFill>
                <a:latin typeface="Arial" charset="0"/>
              </a:defRPr>
            </a:lvl6pPr>
            <a:lvl7pPr marL="2811026" indent="-216233" eaLnBrk="0" fontAlgn="base" hangingPunct="0">
              <a:spcBef>
                <a:spcPct val="30000"/>
              </a:spcBef>
              <a:spcAft>
                <a:spcPct val="0"/>
              </a:spcAft>
              <a:defRPr sz="1100">
                <a:solidFill>
                  <a:schemeClr val="tx1"/>
                </a:solidFill>
                <a:latin typeface="Arial" charset="0"/>
              </a:defRPr>
            </a:lvl7pPr>
            <a:lvl8pPr marL="3243491" indent="-216233" eaLnBrk="0" fontAlgn="base" hangingPunct="0">
              <a:spcBef>
                <a:spcPct val="30000"/>
              </a:spcBef>
              <a:spcAft>
                <a:spcPct val="0"/>
              </a:spcAft>
              <a:defRPr sz="1100">
                <a:solidFill>
                  <a:schemeClr val="tx1"/>
                </a:solidFill>
                <a:latin typeface="Arial" charset="0"/>
              </a:defRPr>
            </a:lvl8pPr>
            <a:lvl9pPr marL="3675957" indent="-216233" eaLnBrk="0" fontAlgn="base" hangingPunct="0">
              <a:spcBef>
                <a:spcPct val="30000"/>
              </a:spcBef>
              <a:spcAft>
                <a:spcPct val="0"/>
              </a:spcAft>
              <a:defRPr sz="1100">
                <a:solidFill>
                  <a:schemeClr val="tx1"/>
                </a:solidFill>
                <a:latin typeface="Arial" charset="0"/>
              </a:defRPr>
            </a:lvl9pPr>
          </a:lstStyle>
          <a:p>
            <a:pPr>
              <a:spcBef>
                <a:spcPct val="0"/>
              </a:spcBef>
            </a:pPr>
            <a:fld id="{CB2761BB-0830-4470-A899-B5F9ACAE09BA}" type="slidenum">
              <a:rPr lang="en-US" altLang="en-US" sz="1200">
                <a:solidFill>
                  <a:prstClr val="black"/>
                </a:solidFill>
              </a:rPr>
              <a:pPr>
                <a:spcBef>
                  <a:spcPct val="0"/>
                </a:spcBef>
              </a:pPr>
              <a:t>4</a:t>
            </a:fld>
            <a:endParaRPr lang="en-US" altLang="en-US" sz="1200">
              <a:solidFill>
                <a:prstClr val="black"/>
              </a:solidFill>
            </a:endParaRPr>
          </a:p>
        </p:txBody>
      </p:sp>
      <p:sp>
        <p:nvSpPr>
          <p:cNvPr id="17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b="1" dirty="0"/>
              <a:t>****************************************************</a:t>
            </a:r>
          </a:p>
          <a:p>
            <a:r>
              <a:rPr lang="en-US" altLang="en-US" b="1" dirty="0"/>
              <a:t>Speaker:  True or False activity:</a:t>
            </a:r>
            <a:r>
              <a:rPr lang="en-US" altLang="en-US" b="1" baseline="0" dirty="0"/>
              <a:t> Assessing what I know</a:t>
            </a:r>
          </a:p>
          <a:p>
            <a:r>
              <a:rPr lang="en-US" altLang="en-US" b="0" baseline="0" dirty="0"/>
              <a:t>(Allow 5 minutes for this activity.)</a:t>
            </a:r>
          </a:p>
          <a:p>
            <a:endParaRPr lang="en-US" altLang="en-US" b="0" baseline="0" dirty="0"/>
          </a:p>
          <a:p>
            <a:r>
              <a:rPr lang="en-US" altLang="en-US" b="0" baseline="0" dirty="0"/>
              <a:t>This activity is designed to allow participants to test their knowledge about child oral health.  The activity also helps them focus on key information as the group progresses through the module. </a:t>
            </a:r>
          </a:p>
          <a:p>
            <a:r>
              <a:rPr lang="en-US" altLang="en-US" baseline="0" dirty="0"/>
              <a:t> </a:t>
            </a:r>
          </a:p>
          <a:p>
            <a:r>
              <a:rPr lang="en-US" altLang="en-US" b="1" baseline="0" dirty="0"/>
              <a:t>Directions:</a:t>
            </a:r>
          </a:p>
          <a:p>
            <a:r>
              <a:rPr lang="en-US" altLang="en-US" b="0" baseline="0" dirty="0"/>
              <a:t>A worksheet with questions should be distributed to the group and participants should be encouraged to respond individually to each statement. If individuals have barriers </a:t>
            </a:r>
            <a:r>
              <a:rPr lang="en-US" altLang="en-US" dirty="0"/>
              <a:t>due </a:t>
            </a:r>
            <a:r>
              <a:rPr lang="en-US" altLang="en-US" b="0" baseline="0" dirty="0"/>
              <a:t>to literacy, language or physical impairment, they can be encouraged to pair up with someone else.</a:t>
            </a:r>
            <a:r>
              <a:rPr lang="en-US" altLang="en-US" dirty="0"/>
              <a:t> </a:t>
            </a:r>
            <a:r>
              <a:rPr lang="en-US" altLang="en-US" b="0" baseline="0" dirty="0"/>
              <a:t> Ideally, participants then put away their answer sheet until the end of the module, at which point, the facilitator will go over the statements and encourage responses from the group. </a:t>
            </a:r>
            <a:r>
              <a:rPr lang="en-US" altLang="en-US" baseline="0" dirty="0"/>
              <a:t>If you elect to include activity, this slide and the next should be hidden at the beginning of the session.</a:t>
            </a:r>
            <a:r>
              <a:rPr lang="en-US" altLang="en-US" dirty="0"/>
              <a:t> </a:t>
            </a:r>
            <a:endParaRPr lang="en-US" altLang="en-US" baseline="0" dirty="0">
              <a:cs typeface="Calibri"/>
            </a:endParaRPr>
          </a:p>
          <a:p>
            <a:endParaRPr lang="en-US" altLang="en-US" baseline="0" dirty="0"/>
          </a:p>
          <a:p>
            <a:r>
              <a:rPr lang="en-US" altLang="en-US" baseline="0" dirty="0"/>
              <a:t>Alternatively, read the T/F questions on this and the next slide and have audience members answer internally or raise hands to indicate they have heard this statement from their clients or community. </a:t>
            </a:r>
          </a:p>
          <a:p>
            <a:endParaRPr lang="en-US" altLang="en-US" baseline="0" dirty="0"/>
          </a:p>
          <a:p>
            <a:r>
              <a:rPr lang="en-US" dirty="0"/>
              <a:t>In general, participants</a:t>
            </a:r>
            <a:r>
              <a:rPr lang="en-US" baseline="0" dirty="0"/>
              <a:t> can be asked if they have heard these statements and introduce that these will be addressed over the course of the workshop. They can also be asked at this point if they have heard other things from their peer group that they wondered about. </a:t>
            </a:r>
          </a:p>
          <a:p>
            <a:endParaRPr lang="en-US" u="sng" baseline="0" dirty="0"/>
          </a:p>
          <a:p>
            <a:r>
              <a:rPr lang="en-US" u="sng" baseline="0" dirty="0"/>
              <a:t>Speaker’s answer key (continued on next slide):</a:t>
            </a:r>
          </a:p>
          <a:p>
            <a:pPr marL="342900" indent="-342900">
              <a:buFont typeface="+mj-lt"/>
              <a:buAutoNum type="arabicPeriod"/>
            </a:pPr>
            <a:r>
              <a:rPr lang="en-US" dirty="0">
                <a:latin typeface="Arial" panose="020B0604020202020204" pitchFamily="34" charset="0"/>
                <a:cs typeface="Arial" panose="020B0604020202020204" pitchFamily="34" charset="0"/>
              </a:rPr>
              <a:t>You do not have to start brushing a child’s teeth until they have two of them. </a:t>
            </a:r>
            <a:r>
              <a:rPr lang="en-US" dirty="0">
                <a:solidFill>
                  <a:srgbClr val="C00000"/>
                </a:solidFill>
                <a:latin typeface="Arial" panose="020B0604020202020204" pitchFamily="34" charset="0"/>
                <a:cs typeface="Arial" panose="020B0604020202020204" pitchFamily="34" charset="0"/>
              </a:rPr>
              <a:t>False</a:t>
            </a:r>
            <a:r>
              <a:rPr lang="en-US" dirty="0">
                <a:latin typeface="Arial" panose="020B0604020202020204" pitchFamily="34" charset="0"/>
                <a:cs typeface="Arial" panose="020B0604020202020204" pitchFamily="34" charset="0"/>
              </a:rPr>
              <a:t> – teeth should be brushed upon emergence</a:t>
            </a:r>
            <a:r>
              <a:rPr lang="en-US" baseline="0" dirty="0">
                <a:latin typeface="Arial" panose="020B0604020202020204" pitchFamily="34" charset="0"/>
                <a:cs typeface="Arial" panose="020B0604020202020204" pitchFamily="34" charset="0"/>
              </a:rPr>
              <a:t> and the gums wiped before teeth emerge.</a:t>
            </a:r>
          </a:p>
          <a:p>
            <a:pPr marL="342900" indent="-342900">
              <a:buFont typeface="+mj-lt"/>
              <a:buAutoNum type="arabicPeriod"/>
            </a:pPr>
            <a:r>
              <a:rPr lang="en-US" dirty="0">
                <a:latin typeface="Arial" panose="020B0604020202020204" pitchFamily="34" charset="0"/>
                <a:cs typeface="Arial" panose="020B0604020202020204" pitchFamily="34" charset="0"/>
              </a:rPr>
              <a:t>Primary (baby) teeth are is not important because those teeth will be replaced.</a:t>
            </a:r>
            <a:r>
              <a:rPr lang="en-US" dirty="0">
                <a:solidFill>
                  <a:srgbClr val="C00000"/>
                </a:solidFill>
                <a:latin typeface="Arial" panose="020B0604020202020204" pitchFamily="34" charset="0"/>
                <a:cs typeface="Arial" panose="020B0604020202020204" pitchFamily="34" charset="0"/>
              </a:rPr>
              <a:t> False</a:t>
            </a:r>
            <a:r>
              <a:rPr lang="en-US" dirty="0">
                <a:latin typeface="Arial" panose="020B0604020202020204" pitchFamily="34" charset="0"/>
                <a:cs typeface="Arial" panose="020B0604020202020204" pitchFamily="34" charset="0"/>
              </a:rPr>
              <a:t> – </a:t>
            </a:r>
            <a:r>
              <a:rPr lang="en-US" dirty="0"/>
              <a:t>ECC is the most common chronic childhood disease and has many potentially severe consequences,</a:t>
            </a:r>
            <a:r>
              <a:rPr lang="en-US" baseline="0" dirty="0"/>
              <a:t> including pain, i</a:t>
            </a:r>
            <a:r>
              <a:rPr lang="en-US" dirty="0"/>
              <a:t>mpaired chewing and nutrition,</a:t>
            </a:r>
            <a:r>
              <a:rPr lang="en-US" baseline="0" dirty="0"/>
              <a:t> i</a:t>
            </a:r>
            <a:r>
              <a:rPr lang="en-US" dirty="0"/>
              <a:t>nfection,</a:t>
            </a:r>
            <a:r>
              <a:rPr lang="en-US" baseline="0" dirty="0"/>
              <a:t> i</a:t>
            </a:r>
            <a:r>
              <a:rPr lang="en-US" dirty="0"/>
              <a:t>ncreased cavities in permanent teeth,</a:t>
            </a:r>
            <a:r>
              <a:rPr lang="en-US" baseline="0" dirty="0"/>
              <a:t> s</a:t>
            </a:r>
            <a:r>
              <a:rPr lang="en-US" dirty="0"/>
              <a:t>chool absences,</a:t>
            </a:r>
            <a:r>
              <a:rPr lang="en-US" baseline="0" dirty="0"/>
              <a:t> poorer academic performance, d</a:t>
            </a:r>
            <a:r>
              <a:rPr lang="en-US" dirty="0"/>
              <a:t>ifficulty sleeping,</a:t>
            </a:r>
            <a:r>
              <a:rPr lang="en-US" baseline="0" dirty="0"/>
              <a:t> p</a:t>
            </a:r>
            <a:r>
              <a:rPr lang="en-US" dirty="0"/>
              <a:t>oor self-esteem,</a:t>
            </a:r>
            <a:r>
              <a:rPr lang="en-US" baseline="0" dirty="0"/>
              <a:t> and e</a:t>
            </a:r>
            <a:r>
              <a:rPr lang="en-US" dirty="0"/>
              <a:t>xtensive and expensive dental work which often must be completed under general anesthesia.</a:t>
            </a:r>
            <a:r>
              <a:rPr lang="en-US" baseline="0" dirty="0"/>
              <a:t> </a:t>
            </a:r>
            <a:endParaRPr lang="en-US" dirty="0"/>
          </a:p>
          <a:p>
            <a:pPr marL="342900" indent="-342900">
              <a:buFont typeface="+mj-lt"/>
              <a:buAutoNum type="arabicPeriod"/>
            </a:pPr>
            <a:r>
              <a:rPr lang="en-US" dirty="0">
                <a:latin typeface="Arial" panose="020B0604020202020204" pitchFamily="34" charset="0"/>
                <a:cs typeface="Arial" panose="020B0604020202020204" pitchFamily="34" charset="0"/>
              </a:rPr>
              <a:t>A child can and should brush their own teeth before age 5. False</a:t>
            </a:r>
            <a:r>
              <a:rPr lang="en-US" baseline="0" dirty="0">
                <a:latin typeface="Arial" panose="020B0604020202020204" pitchFamily="34" charset="0"/>
                <a:cs typeface="Arial" panose="020B0604020202020204" pitchFamily="34" charset="0"/>
              </a:rPr>
              <a:t> – Children should have their teeth brushed until the age of 6 or 7. They generally have the skill to brush their teeth once they can tie their own shoes or write in cursive.</a:t>
            </a:r>
            <a:endParaRPr lang="en-US" dirty="0">
              <a:latin typeface="Arial" panose="020B0604020202020204" pitchFamily="34" charset="0"/>
              <a:cs typeface="Arial" panose="020B0604020202020204" pitchFamily="34" charset="0"/>
            </a:endParaRPr>
          </a:p>
          <a:p>
            <a:pPr marL="342900" indent="-342900">
              <a:buFont typeface="+mj-lt"/>
              <a:buAutoNum type="arabicPeriod"/>
            </a:pPr>
            <a:r>
              <a:rPr lang="en-US" dirty="0">
                <a:latin typeface="Arial" panose="020B0604020202020204" pitchFamily="34" charset="0"/>
                <a:cs typeface="Arial" panose="020B0604020202020204" pitchFamily="34" charset="0"/>
              </a:rPr>
              <a:t>Children do not need to see a dentist until they start preschool. False</a:t>
            </a:r>
            <a:r>
              <a:rPr lang="en-US" baseline="0" dirty="0">
                <a:latin typeface="Arial" panose="020B0604020202020204" pitchFamily="34" charset="0"/>
                <a:cs typeface="Arial" panose="020B0604020202020204" pitchFamily="34" charset="0"/>
              </a:rPr>
              <a:t> – A dental home should be established by the age of 1. See slide 32.</a:t>
            </a:r>
            <a:endParaRPr lang="en-US" dirty="0">
              <a:latin typeface="Arial" panose="020B0604020202020204" pitchFamily="34" charset="0"/>
              <a:cs typeface="Arial" panose="020B0604020202020204" pitchFamily="34" charset="0"/>
            </a:endParaRPr>
          </a:p>
          <a:p>
            <a:pPr marL="342900" indent="-342900">
              <a:buFont typeface="+mj-lt"/>
              <a:buAutoNum type="arabicPeriod"/>
            </a:pPr>
            <a:r>
              <a:rPr lang="en-US" dirty="0">
                <a:latin typeface="Arial" panose="020B0604020202020204" pitchFamily="34" charset="0"/>
                <a:cs typeface="Arial" panose="020B0604020202020204" pitchFamily="34" charset="0"/>
              </a:rPr>
              <a:t>For a child who does not like plain water, flavored water and “all natural” juices are a good substitute, as they don’t cause decay. False</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All juices and</a:t>
            </a:r>
            <a:r>
              <a:rPr lang="en-US" baseline="0" dirty="0">
                <a:latin typeface="Arial" panose="020B0604020202020204" pitchFamily="34" charset="0"/>
                <a:cs typeface="Arial" panose="020B0604020202020204" pitchFamily="34" charset="0"/>
              </a:rPr>
              <a:t> many flavored waters contain Fructose, a natural sugar that bacteria can use to cause tooth decay. </a:t>
            </a:r>
            <a:endParaRPr lang="en-US" dirty="0">
              <a:latin typeface="Arial" panose="020B0604020202020204" pitchFamily="34" charset="0"/>
              <a:cs typeface="Arial" panose="020B0604020202020204" pitchFamily="34" charset="0"/>
            </a:endParaRPr>
          </a:p>
          <a:p>
            <a:pPr marL="342900" indent="-342900">
              <a:buFont typeface="+mj-lt"/>
              <a:buAutoNum type="arabicPeriod"/>
            </a:pPr>
            <a:r>
              <a:rPr lang="en-US" dirty="0">
                <a:latin typeface="Arial" panose="020B0604020202020204" pitchFamily="34" charset="0"/>
                <a:cs typeface="Arial" panose="020B0604020202020204" pitchFamily="34" charset="0"/>
              </a:rPr>
              <a:t>Child can go to sleep with a bottle as long as it doesn’t stay in their mouth all night. False</a:t>
            </a:r>
            <a:r>
              <a:rPr lang="en-US" baseline="0" dirty="0">
                <a:latin typeface="Arial" panose="020B0604020202020204" pitchFamily="34" charset="0"/>
                <a:cs typeface="Arial" panose="020B0604020202020204" pitchFamily="34" charset="0"/>
              </a:rPr>
              <a:t> – It is important that the last object to touch the teeth at night be the toothbrush to remove the carbohydrates from the last meal or drink.</a:t>
            </a:r>
            <a:endParaRPr lang="en-US" dirty="0">
              <a:latin typeface="Arial" panose="020B0604020202020204" pitchFamily="34" charset="0"/>
              <a:cs typeface="Arial" panose="020B0604020202020204" pitchFamily="34" charset="0"/>
            </a:endParaRPr>
          </a:p>
          <a:p>
            <a:pPr marL="342900" indent="-342900">
              <a:buFont typeface="+mj-lt"/>
              <a:buAutoNum type="arabicPeriod"/>
            </a:pPr>
            <a:r>
              <a:rPr lang="en-US" dirty="0">
                <a:latin typeface="Arial" panose="020B0604020202020204" pitchFamily="34" charset="0"/>
                <a:cs typeface="Arial" panose="020B0604020202020204" pitchFamily="34" charset="0"/>
              </a:rPr>
              <a:t>Fluoride products are not safe for young children. False</a:t>
            </a:r>
            <a:r>
              <a:rPr lang="en-US" baseline="0" dirty="0">
                <a:latin typeface="Arial" panose="020B0604020202020204" pitchFamily="34" charset="0"/>
                <a:cs typeface="Arial" panose="020B0604020202020204" pitchFamily="34" charset="0"/>
              </a:rPr>
              <a:t> – Fluoride products use appropriately are safe and will help prevent tooth decay.  </a:t>
            </a:r>
            <a:endParaRPr lang="en-US" dirty="0">
              <a:latin typeface="Arial" panose="020B0604020202020204" pitchFamily="34" charset="0"/>
              <a:cs typeface="Arial" panose="020B0604020202020204" pitchFamily="34" charset="0"/>
            </a:endParaRPr>
          </a:p>
          <a:p>
            <a:pPr marL="342900" indent="-342900">
              <a:buFont typeface="+mj-lt"/>
              <a:buAutoNum type="arabicPeriod"/>
            </a:pPr>
            <a:r>
              <a:rPr lang="en-US" dirty="0">
                <a:latin typeface="Arial" panose="020B0604020202020204" pitchFamily="34" charset="0"/>
                <a:cs typeface="Arial" panose="020B0604020202020204" pitchFamily="34" charset="0"/>
              </a:rPr>
              <a:t>Bottled water is just as good for teeth as tap water.</a:t>
            </a:r>
            <a:r>
              <a:rPr lang="en-US" baseline="0" dirty="0">
                <a:latin typeface="Arial" panose="020B0604020202020204" pitchFamily="34" charset="0"/>
                <a:cs typeface="Arial" panose="020B0604020202020204" pitchFamily="34" charset="0"/>
              </a:rPr>
              <a:t> This answer depends on whether the tap water is fluoridated. Some bottled water contains fluoride, but this is not usually declared on the bottle except for “nursery water” where fluoride is added. If the community water source is fluoridated, it is better for the teeth to drink tap water, plus it is cheap and saves the environment.  </a:t>
            </a:r>
            <a:endParaRPr lang="en-US" dirty="0">
              <a:latin typeface="Arial" panose="020B0604020202020204" pitchFamily="34" charset="0"/>
              <a:cs typeface="Arial" panose="020B0604020202020204" pitchFamily="34" charset="0"/>
            </a:endParaRPr>
          </a:p>
          <a:p>
            <a:pPr marL="342900" indent="-342900">
              <a:buFont typeface="+mj-lt"/>
              <a:buAutoNum type="arabicPeriod"/>
            </a:pPr>
            <a:r>
              <a:rPr lang="en-US" dirty="0">
                <a:latin typeface="Arial" panose="020B0604020202020204" pitchFamily="34" charset="0"/>
                <a:cs typeface="Arial" panose="020B0604020202020204" pitchFamily="34" charset="0"/>
              </a:rPr>
              <a:t>Children do not need to floss until they have adult teeth.</a:t>
            </a:r>
            <a:r>
              <a:rPr lang="en-US" baseline="0" dirty="0">
                <a:latin typeface="Arial" panose="020B0604020202020204" pitchFamily="34" charset="0"/>
                <a:cs typeface="Arial" panose="020B0604020202020204" pitchFamily="34" charset="0"/>
              </a:rPr>
              <a:t> False – All teeth that touch should be flossed in between. </a:t>
            </a:r>
            <a:endParaRPr lang="en-US" dirty="0">
              <a:latin typeface="Arial" panose="020B0604020202020204" pitchFamily="34" charset="0"/>
              <a:cs typeface="Arial" panose="020B0604020202020204" pitchFamily="34" charset="0"/>
            </a:endParaRPr>
          </a:p>
          <a:p>
            <a:pPr marL="342900" indent="-342900">
              <a:buFont typeface="+mj-lt"/>
              <a:buAutoNum type="arabicPeriod"/>
            </a:pPr>
            <a:r>
              <a:rPr lang="en-US" dirty="0">
                <a:latin typeface="Arial" panose="020B0604020202020204" pitchFamily="34" charset="0"/>
                <a:cs typeface="Arial" panose="020B0604020202020204" pitchFamily="34" charset="0"/>
              </a:rPr>
              <a:t>Dried fruit is better for children’s teeth than chocolate. False</a:t>
            </a:r>
            <a:r>
              <a:rPr lang="en-US" baseline="0" dirty="0">
                <a:latin typeface="Arial" panose="020B0604020202020204" pitchFamily="34" charset="0"/>
                <a:cs typeface="Arial" panose="020B0604020202020204" pitchFamily="34" charset="0"/>
              </a:rPr>
              <a:t> – Dried fruit is actually stickier and more likely to cause cavities than chocolate, fresh fruit is the better health choice! </a:t>
            </a:r>
            <a:endParaRPr lang="en-US" dirty="0">
              <a:latin typeface="Arial" panose="020B0604020202020204" pitchFamily="34" charset="0"/>
              <a:cs typeface="Arial" panose="020B0604020202020204" pitchFamily="34" charset="0"/>
            </a:endParaRPr>
          </a:p>
          <a:p>
            <a:pPr marL="342900" indent="-342900">
              <a:buFont typeface="+mj-lt"/>
              <a:buAutoNum type="arabicPeriod"/>
            </a:pPr>
            <a:r>
              <a:rPr lang="en-US" dirty="0">
                <a:latin typeface="Arial" panose="020B0604020202020204" pitchFamily="34" charset="0"/>
                <a:cs typeface="Arial" panose="020B0604020202020204" pitchFamily="34" charset="0"/>
              </a:rPr>
              <a:t>A child can get oral bacteria from an adult. True</a:t>
            </a:r>
            <a:r>
              <a:rPr lang="en-US" baseline="0" dirty="0">
                <a:latin typeface="Arial" panose="020B0604020202020204" pitchFamily="34" charset="0"/>
                <a:cs typeface="Arial" panose="020B0604020202020204" pitchFamily="34" charset="0"/>
              </a:rPr>
              <a:t> – Children teeth are colonized by oral bacteria from caregivers, often their mothers. </a:t>
            </a:r>
            <a:endParaRPr lang="en-US" dirty="0">
              <a:latin typeface="Arial" panose="020B0604020202020204" pitchFamily="34" charset="0"/>
              <a:cs typeface="Arial" panose="020B0604020202020204" pitchFamily="34" charset="0"/>
            </a:endParaRPr>
          </a:p>
          <a:p>
            <a:pPr marL="342900" indent="-342900">
              <a:buFont typeface="+mj-lt"/>
              <a:buAutoNum type="arabicPeriod"/>
            </a:pPr>
            <a:r>
              <a:rPr lang="en-US" dirty="0">
                <a:latin typeface="Arial" panose="020B0604020202020204" pitchFamily="34" charset="0"/>
                <a:cs typeface="Arial" panose="020B0604020202020204" pitchFamily="34" charset="0"/>
              </a:rPr>
              <a:t>How often children eat may change their risk for cavities. True</a:t>
            </a:r>
            <a:r>
              <a:rPr lang="en-US" baseline="0" dirty="0">
                <a:latin typeface="Arial" panose="020B0604020202020204" pitchFamily="34" charset="0"/>
                <a:cs typeface="Arial" panose="020B0604020202020204" pitchFamily="34" charset="0"/>
              </a:rPr>
              <a:t> – How all of us eat changes our risk for cavities, both the types of foods we choose and the frequency we consume them. </a:t>
            </a:r>
            <a:endParaRPr lang="en-US" dirty="0">
              <a:latin typeface="Arial" panose="020B0604020202020204" pitchFamily="34" charset="0"/>
              <a:cs typeface="Arial" panose="020B0604020202020204" pitchFamily="34" charset="0"/>
            </a:endParaRPr>
          </a:p>
          <a:p>
            <a:endParaRPr lang="en-US" altLang="en-US" dirty="0"/>
          </a:p>
        </p:txBody>
      </p:sp>
      <p:sp>
        <p:nvSpPr>
          <p:cNvPr id="17412" name="Slide Image Placeholder 6"/>
          <p:cNvSpPr>
            <a:spLocks noGrp="1" noRot="1" noChangeAspect="1" noTextEdit="1"/>
          </p:cNvSpPr>
          <p:nvPr>
            <p:ph type="sldImg"/>
          </p:nvPr>
        </p:nvSpPr>
        <p:spPr>
          <a:ln/>
        </p:spPr>
      </p:sp>
    </p:spTree>
    <p:extLst>
      <p:ext uri="{BB962C8B-B14F-4D97-AF65-F5344CB8AC3E}">
        <p14:creationId xmlns:p14="http://schemas.microsoft.com/office/powerpoint/2010/main" val="34986085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100">
                <a:solidFill>
                  <a:schemeClr val="tx1"/>
                </a:solidFill>
                <a:latin typeface="Arial" charset="0"/>
                <a:ea typeface="ＭＳ Ｐゴシック" charset="0"/>
              </a:defRPr>
            </a:lvl1pPr>
            <a:lvl2pPr marL="702756" indent="-270291">
              <a:defRPr sz="1100">
                <a:solidFill>
                  <a:schemeClr val="tx1"/>
                </a:solidFill>
                <a:latin typeface="Arial" charset="0"/>
                <a:ea typeface="ＭＳ Ｐゴシック" charset="0"/>
              </a:defRPr>
            </a:lvl2pPr>
            <a:lvl3pPr marL="1081164" indent="-216233">
              <a:defRPr sz="1100">
                <a:solidFill>
                  <a:schemeClr val="tx1"/>
                </a:solidFill>
                <a:latin typeface="Arial" charset="0"/>
                <a:ea typeface="ＭＳ Ｐゴシック" charset="0"/>
              </a:defRPr>
            </a:lvl3pPr>
            <a:lvl4pPr marL="1513629" indent="-216233">
              <a:defRPr sz="1100">
                <a:solidFill>
                  <a:schemeClr val="tx1"/>
                </a:solidFill>
                <a:latin typeface="Arial" charset="0"/>
                <a:ea typeface="ＭＳ Ｐゴシック" charset="0"/>
              </a:defRPr>
            </a:lvl4pPr>
            <a:lvl5pPr>
              <a:defRPr sz="1100">
                <a:solidFill>
                  <a:schemeClr val="tx1"/>
                </a:solidFill>
                <a:latin typeface="Arial" charset="0"/>
                <a:ea typeface="ＭＳ Ｐゴシック" charset="0"/>
              </a:defRPr>
            </a:lvl5pPr>
            <a:lvl6pPr marL="2378560" indent="-216233" eaLnBrk="0" fontAlgn="base" hangingPunct="0">
              <a:spcBef>
                <a:spcPct val="30000"/>
              </a:spcBef>
              <a:spcAft>
                <a:spcPct val="0"/>
              </a:spcAft>
              <a:defRPr sz="1100">
                <a:solidFill>
                  <a:schemeClr val="tx1"/>
                </a:solidFill>
                <a:latin typeface="Arial" charset="0"/>
                <a:ea typeface="ＭＳ Ｐゴシック" charset="0"/>
              </a:defRPr>
            </a:lvl6pPr>
            <a:lvl7pPr marL="2811026" indent="-216233" eaLnBrk="0" fontAlgn="base" hangingPunct="0">
              <a:spcBef>
                <a:spcPct val="30000"/>
              </a:spcBef>
              <a:spcAft>
                <a:spcPct val="0"/>
              </a:spcAft>
              <a:defRPr sz="1100">
                <a:solidFill>
                  <a:schemeClr val="tx1"/>
                </a:solidFill>
                <a:latin typeface="Arial" charset="0"/>
                <a:ea typeface="ＭＳ Ｐゴシック" charset="0"/>
              </a:defRPr>
            </a:lvl7pPr>
            <a:lvl8pPr marL="3243491" indent="-216233" eaLnBrk="0" fontAlgn="base" hangingPunct="0">
              <a:spcBef>
                <a:spcPct val="30000"/>
              </a:spcBef>
              <a:spcAft>
                <a:spcPct val="0"/>
              </a:spcAft>
              <a:defRPr sz="1100">
                <a:solidFill>
                  <a:schemeClr val="tx1"/>
                </a:solidFill>
                <a:latin typeface="Arial" charset="0"/>
                <a:ea typeface="ＭＳ Ｐゴシック" charset="0"/>
              </a:defRPr>
            </a:lvl8pPr>
            <a:lvl9pPr marL="3675957" indent="-216233" eaLnBrk="0" fontAlgn="base" hangingPunct="0">
              <a:spcBef>
                <a:spcPct val="30000"/>
              </a:spcBef>
              <a:spcAft>
                <a:spcPct val="0"/>
              </a:spcAft>
              <a:defRPr sz="1100">
                <a:solidFill>
                  <a:schemeClr val="tx1"/>
                </a:solidFill>
                <a:latin typeface="Arial" charset="0"/>
                <a:ea typeface="ＭＳ Ｐゴシック" charset="0"/>
              </a:defRPr>
            </a:lvl9pPr>
          </a:lstStyle>
          <a:p>
            <a:fld id="{D4EB1D15-F17C-1540-97AF-B5A8D6859F63}" type="slidenum">
              <a:rPr lang="en-US" sz="1300"/>
              <a:pPr/>
              <a:t>40</a:t>
            </a:fld>
            <a:endParaRPr lang="en-US" sz="1300"/>
          </a:p>
        </p:txBody>
      </p:sp>
      <p:sp>
        <p:nvSpPr>
          <p:cNvPr id="91139" name="Slide Image Placeholder 5"/>
          <p:cNvSpPr>
            <a:spLocks noGrp="1" noRot="1" noChangeAspect="1" noTextEdit="1"/>
          </p:cNvSpPr>
          <p:nvPr>
            <p:ph type="sldImg"/>
          </p:nvPr>
        </p:nvSpPr>
        <p:spPr>
          <a:ln/>
        </p:spPr>
      </p:sp>
      <p:sp>
        <p:nvSpPr>
          <p:cNvPr id="91140" name="Notes Placeholder 6"/>
          <p:cNvSpPr>
            <a:spLocks noGrp="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Grills on the teeth can increase the risk of developing caries and trigger allergic reactions to the metal. </a:t>
            </a:r>
          </a:p>
          <a:p>
            <a:endParaRPr lang="en-US" b="1" dirty="0"/>
          </a:p>
          <a:p>
            <a:r>
              <a:rPr lang="en-US" b="1" dirty="0"/>
              <a:t>Counsel grill-wearers to: </a:t>
            </a:r>
            <a:endParaRPr lang="en-US" dirty="0"/>
          </a:p>
          <a:p>
            <a:pPr>
              <a:buFontTx/>
              <a:buChar char="•"/>
            </a:pPr>
            <a:r>
              <a:rPr lang="en-US" dirty="0"/>
              <a:t> Remove the grill to eat and sleep </a:t>
            </a:r>
          </a:p>
          <a:p>
            <a:pPr>
              <a:buFontTx/>
              <a:buChar char="•"/>
            </a:pPr>
            <a:r>
              <a:rPr lang="en-US" dirty="0"/>
              <a:t> Brush and floss regularly </a:t>
            </a:r>
          </a:p>
          <a:p>
            <a:pPr>
              <a:buFontTx/>
              <a:buChar char="•"/>
            </a:pPr>
            <a:r>
              <a:rPr lang="en-US" dirty="0"/>
              <a:t> Limit amount of time the grill is worn </a:t>
            </a:r>
          </a:p>
          <a:p>
            <a:endParaRPr lang="en-US" dirty="0"/>
          </a:p>
          <a:p>
            <a:r>
              <a:rPr lang="en-US" b="0" u="sng" dirty="0"/>
              <a:t>Reference </a:t>
            </a:r>
          </a:p>
          <a:p>
            <a:pPr marL="171450" indent="-171450">
              <a:buFont typeface="Arial" panose="020B0604020202020204" pitchFamily="34" charset="0"/>
              <a:buChar char="•"/>
            </a:pPr>
            <a:r>
              <a:rPr lang="en-US" dirty="0"/>
              <a:t>American Academy of Pediatric Dentistry. Policy on intraoral/perioral piercing and oral jewelry/accessories. The Reference Manual of Pediatric Dentistry. Chicago, Ill.: American Academy of Pediatric Dentistry; 2023:143-4.</a:t>
            </a:r>
          </a:p>
        </p:txBody>
      </p:sp>
    </p:spTree>
    <p:extLst>
      <p:ext uri="{BB962C8B-B14F-4D97-AF65-F5344CB8AC3E}">
        <p14:creationId xmlns:p14="http://schemas.microsoft.com/office/powerpoint/2010/main" val="32827293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EC3FF15-7925-4911-9C8F-FC7C9B2193A4}"/>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quick review on diet…brief, key messages for your clients.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Messaging for infants should focus on encourage: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Breastfeeding</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Introducing sippy cup as we work to stop bottle use by 12 months of age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No bottles in bed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No juice in the first year of life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Healthy snack choices, which will promote a lifetime of healthy snack habits</a:t>
            </a:r>
            <a:endParaRPr lang="en-US" dirty="0"/>
          </a:p>
        </p:txBody>
      </p:sp>
    </p:spTree>
    <p:extLst>
      <p:ext uri="{BB962C8B-B14F-4D97-AF65-F5344CB8AC3E}">
        <p14:creationId xmlns:p14="http://schemas.microsoft.com/office/powerpoint/2010/main" val="35668631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D1BCC31-2461-441F-9DE2-C54CB674EEAE}"/>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Messaging for toddlers and preschoolers should focus 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No juice or limiting juice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Drink water, especially between meals (juice and milk only with meals). No soda.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Healthy snack choices to promote a lifetime of healthy snack habits</a:t>
            </a:r>
            <a:endParaRPr lang="en-US" dirty="0"/>
          </a:p>
          <a:p>
            <a:endParaRPr lang="en-US" dirty="0"/>
          </a:p>
        </p:txBody>
      </p:sp>
    </p:spTree>
    <p:extLst>
      <p:ext uri="{BB962C8B-B14F-4D97-AF65-F5344CB8AC3E}">
        <p14:creationId xmlns:p14="http://schemas.microsoft.com/office/powerpoint/2010/main" val="9476839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t>******************************************</a:t>
            </a:r>
          </a:p>
          <a:p>
            <a:r>
              <a:rPr lang="en-US" altLang="en-US" b="1" dirty="0"/>
              <a:t>Speaker:</a:t>
            </a:r>
            <a:r>
              <a:rPr lang="en-US" altLang="en-US" b="1" baseline="0" dirty="0"/>
              <a:t> </a:t>
            </a:r>
            <a:r>
              <a:rPr lang="en-US" altLang="en-US" dirty="0"/>
              <a:t>Create your own ending.</a:t>
            </a:r>
          </a:p>
          <a:p>
            <a:endParaRPr lang="en-US" altLang="en-US" dirty="0"/>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1" kern="1200" dirty="0">
                <a:solidFill>
                  <a:schemeClr val="tx1"/>
                </a:solidFill>
                <a:effectLst/>
                <a:latin typeface="+mn-lt"/>
                <a:ea typeface="+mn-ea"/>
                <a:cs typeface="+mn-cs"/>
              </a:rPr>
              <a:t>What are the take home messages? Ask participants to talk back. </a:t>
            </a:r>
            <a:r>
              <a:rPr lang="en-US" altLang="en-US" dirty="0"/>
              <a:t>Ask participants what their take-away</a:t>
            </a:r>
            <a:r>
              <a:rPr lang="en-US" altLang="en-US" baseline="0" dirty="0"/>
              <a:t> messages are from this course.</a:t>
            </a:r>
          </a:p>
          <a:p>
            <a:pPr marL="228600" indent="-228600">
              <a:buAutoNum type="arabicPeriod"/>
            </a:pPr>
            <a:r>
              <a:rPr lang="en-US" altLang="en-US" b="1" dirty="0"/>
              <a:t>Review True or False questions </a:t>
            </a:r>
            <a:r>
              <a:rPr lang="en-US" altLang="en-US" dirty="0"/>
              <a:t>(next slide)</a:t>
            </a:r>
            <a:r>
              <a:rPr lang="en-US" altLang="en-US" baseline="0" dirty="0"/>
              <a:t> if participants filled out a questionnaire at the beginning. If you completed this at the beginning, hide the next slide (#44).</a:t>
            </a:r>
          </a:p>
          <a:p>
            <a:pPr marL="228600" indent="-228600">
              <a:buAutoNum type="arabicPeriod"/>
            </a:pPr>
            <a:r>
              <a:rPr lang="en-US" b="1" baseline="0" dirty="0"/>
              <a:t>Review the 2 clinical cases on slides 45 and 46 </a:t>
            </a:r>
            <a:r>
              <a:rPr lang="en-US" b="0" baseline="0" dirty="0"/>
              <a:t>in the large or smaller groups to facilitate conversation and check comprehension.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1" baseline="0" dirty="0"/>
              <a:t>Ask participants to write one thing they have heard about child oral health </a:t>
            </a:r>
            <a:r>
              <a:rPr lang="en-US" baseline="0" dirty="0"/>
              <a:t>on the sticky note or white board that clients in their community believe, but may not be true.</a:t>
            </a: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Ask participants to weigh in on those questions. </a:t>
            </a:r>
            <a:r>
              <a:rPr lang="en-US" altLang="en-US" b="1" baseline="0" dirty="0"/>
              <a:t>Review sticky notes </a:t>
            </a:r>
            <a:r>
              <a:rPr lang="en-US" altLang="en-US" b="0" baseline="0" dirty="0"/>
              <a:t>on the walls to be sure that all issues were addressed. </a:t>
            </a:r>
          </a:p>
          <a:p>
            <a:endParaRPr lang="en-US" altLang="en-US" dirty="0">
              <a:latin typeface="Arial" pitchFamily="34" charset="0"/>
            </a:endParaRPr>
          </a:p>
          <a:p>
            <a:r>
              <a:rPr lang="en-US" altLang="en-US" dirty="0">
                <a:latin typeface="Arial" pitchFamily="34" charset="0"/>
              </a:rPr>
              <a:t>Final Comments: </a:t>
            </a:r>
          </a:p>
          <a:p>
            <a:r>
              <a:rPr lang="en-US" altLang="en-US" dirty="0">
                <a:latin typeface="Arial" pitchFamily="34" charset="0"/>
              </a:rPr>
              <a:t>Particularly in the case of children, we need to all take ownership of oral health… children are, after all,</a:t>
            </a:r>
            <a:r>
              <a:rPr lang="en-US" altLang="en-US" baseline="0" dirty="0">
                <a:latin typeface="Arial" pitchFamily="34" charset="0"/>
              </a:rPr>
              <a:t> not just the present, but the future of our communities. The earlier we start with prevention, the </a:t>
            </a:r>
            <a:r>
              <a:rPr lang="en-US" sz="1200" b="0" i="0" kern="1200" dirty="0">
                <a:solidFill>
                  <a:schemeClr val="tx1"/>
                </a:solidFill>
                <a:effectLst/>
                <a:latin typeface="+mn-lt"/>
                <a:ea typeface="+mn-ea"/>
                <a:cs typeface="+mn-cs"/>
              </a:rPr>
              <a:t>healthier both the mouth and the child will be. </a:t>
            </a:r>
          </a:p>
          <a:p>
            <a:endParaRPr lang="en-US" altLang="en-US" dirty="0">
              <a:latin typeface="Arial" pitchFamily="34" charset="0"/>
            </a:endParaRPr>
          </a:p>
        </p:txBody>
      </p:sp>
      <p:sp>
        <p:nvSpPr>
          <p:cNvPr id="82948"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84B2AB18-F86D-4FA6-BB7E-CB32E0739013}" type="slidenum">
              <a:rPr lang="en-US" altLang="en-US" smtClean="0">
                <a:solidFill>
                  <a:prstClr val="black"/>
                </a:solidFill>
                <a:ea typeface="MS PGothic" pitchFamily="34" charset="-128"/>
              </a:rPr>
              <a:pPr/>
              <a:t>43</a:t>
            </a:fld>
            <a:endParaRPr lang="en-US" altLang="en-US">
              <a:solidFill>
                <a:prstClr val="black"/>
              </a:solidFill>
              <a:ea typeface="MS PGothic"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Arial" charset="0"/>
              </a:defRPr>
            </a:lvl1pPr>
            <a:lvl2pPr marL="702756" indent="-270291">
              <a:spcBef>
                <a:spcPct val="30000"/>
              </a:spcBef>
              <a:buFont typeface="Arial" charset="0"/>
              <a:buChar char="•"/>
              <a:defRPr sz="1100">
                <a:solidFill>
                  <a:schemeClr val="tx1"/>
                </a:solidFill>
                <a:latin typeface="Arial" charset="0"/>
              </a:defRPr>
            </a:lvl2pPr>
            <a:lvl3pPr marL="1081164" indent="-216233">
              <a:spcBef>
                <a:spcPct val="30000"/>
              </a:spcBef>
              <a:buFont typeface="Courier New" pitchFamily="49" charset="0"/>
              <a:buChar char="o"/>
              <a:defRPr sz="1100">
                <a:solidFill>
                  <a:schemeClr val="tx1"/>
                </a:solidFill>
                <a:latin typeface="Arial" charset="0"/>
              </a:defRPr>
            </a:lvl3pPr>
            <a:lvl4pPr marL="1513629" indent="-216233">
              <a:spcBef>
                <a:spcPct val="30000"/>
              </a:spcBef>
              <a:buFont typeface="Arial" charset="0"/>
              <a:buChar char="-"/>
              <a:defRPr sz="1100">
                <a:solidFill>
                  <a:schemeClr val="tx1"/>
                </a:solidFill>
                <a:latin typeface="Arial" charset="0"/>
              </a:defRPr>
            </a:lvl4pPr>
            <a:lvl5pPr marL="1946095" indent="-216233">
              <a:spcBef>
                <a:spcPct val="30000"/>
              </a:spcBef>
              <a:defRPr sz="1100">
                <a:solidFill>
                  <a:schemeClr val="tx1"/>
                </a:solidFill>
                <a:latin typeface="Arial" charset="0"/>
              </a:defRPr>
            </a:lvl5pPr>
            <a:lvl6pPr marL="2378560" indent="-216233" eaLnBrk="0" fontAlgn="base" hangingPunct="0">
              <a:spcBef>
                <a:spcPct val="30000"/>
              </a:spcBef>
              <a:spcAft>
                <a:spcPct val="0"/>
              </a:spcAft>
              <a:defRPr sz="1100">
                <a:solidFill>
                  <a:schemeClr val="tx1"/>
                </a:solidFill>
                <a:latin typeface="Arial" charset="0"/>
              </a:defRPr>
            </a:lvl6pPr>
            <a:lvl7pPr marL="2811026" indent="-216233" eaLnBrk="0" fontAlgn="base" hangingPunct="0">
              <a:spcBef>
                <a:spcPct val="30000"/>
              </a:spcBef>
              <a:spcAft>
                <a:spcPct val="0"/>
              </a:spcAft>
              <a:defRPr sz="1100">
                <a:solidFill>
                  <a:schemeClr val="tx1"/>
                </a:solidFill>
                <a:latin typeface="Arial" charset="0"/>
              </a:defRPr>
            </a:lvl7pPr>
            <a:lvl8pPr marL="3243491" indent="-216233" eaLnBrk="0" fontAlgn="base" hangingPunct="0">
              <a:spcBef>
                <a:spcPct val="30000"/>
              </a:spcBef>
              <a:spcAft>
                <a:spcPct val="0"/>
              </a:spcAft>
              <a:defRPr sz="1100">
                <a:solidFill>
                  <a:schemeClr val="tx1"/>
                </a:solidFill>
                <a:latin typeface="Arial" charset="0"/>
              </a:defRPr>
            </a:lvl8pPr>
            <a:lvl9pPr marL="3675957" indent="-216233" eaLnBrk="0" fontAlgn="base" hangingPunct="0">
              <a:spcBef>
                <a:spcPct val="30000"/>
              </a:spcBef>
              <a:spcAft>
                <a:spcPct val="0"/>
              </a:spcAft>
              <a:defRPr sz="1100">
                <a:solidFill>
                  <a:schemeClr val="tx1"/>
                </a:solidFill>
                <a:latin typeface="Arial" charset="0"/>
              </a:defRPr>
            </a:lvl9pPr>
          </a:lstStyle>
          <a:p>
            <a:pPr>
              <a:spcBef>
                <a:spcPct val="0"/>
              </a:spcBef>
            </a:pPr>
            <a:fld id="{CB2761BB-0830-4470-A899-B5F9ACAE09BA}" type="slidenum">
              <a:rPr lang="en-US" altLang="en-US" sz="1200">
                <a:solidFill>
                  <a:prstClr val="black"/>
                </a:solidFill>
              </a:rPr>
              <a:pPr>
                <a:spcBef>
                  <a:spcPct val="0"/>
                </a:spcBef>
              </a:pPr>
              <a:t>44</a:t>
            </a:fld>
            <a:endParaRPr lang="en-US" altLang="en-US" sz="1200">
              <a:solidFill>
                <a:prstClr val="black"/>
              </a:solidFill>
            </a:endParaRPr>
          </a:p>
        </p:txBody>
      </p:sp>
      <p:sp>
        <p:nvSpPr>
          <p:cNvPr id="17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u="sng" baseline="0" dirty="0"/>
              <a:t>Speaker’s answer key:</a:t>
            </a:r>
          </a:p>
          <a:p>
            <a:pPr marL="342900" indent="-342900">
              <a:buFont typeface="+mj-lt"/>
              <a:buAutoNum type="arabicPeriod"/>
            </a:pPr>
            <a:r>
              <a:rPr lang="en-US" dirty="0">
                <a:latin typeface="Arial" panose="020B0604020202020204" pitchFamily="34" charset="0"/>
                <a:cs typeface="Arial" panose="020B0604020202020204" pitchFamily="34" charset="0"/>
              </a:rPr>
              <a:t>You do not have to start brushing a child’s teeth until they have two of them. </a:t>
            </a:r>
            <a:r>
              <a:rPr lang="en-US" b="1" dirty="0">
                <a:solidFill>
                  <a:srgbClr val="C00000"/>
                </a:solidFill>
                <a:latin typeface="Arial" panose="020B0604020202020204" pitchFamily="34" charset="0"/>
                <a:cs typeface="Arial" panose="020B0604020202020204" pitchFamily="34" charset="0"/>
              </a:rPr>
              <a:t>False</a:t>
            </a:r>
            <a:r>
              <a:rPr lang="en-US" dirty="0">
                <a:latin typeface="Arial" panose="020B0604020202020204" pitchFamily="34" charset="0"/>
                <a:cs typeface="Arial" panose="020B0604020202020204" pitchFamily="34" charset="0"/>
              </a:rPr>
              <a:t> – teeth should be brushed upon emergence</a:t>
            </a:r>
            <a:r>
              <a:rPr lang="en-US" baseline="0" dirty="0">
                <a:latin typeface="Arial" panose="020B0604020202020204" pitchFamily="34" charset="0"/>
                <a:cs typeface="Arial" panose="020B0604020202020204" pitchFamily="34" charset="0"/>
              </a:rPr>
              <a:t> and the gums wiped before teeth emerge.</a:t>
            </a:r>
          </a:p>
          <a:p>
            <a:pPr marL="342900" indent="-342900">
              <a:buFont typeface="+mj-lt"/>
              <a:buAutoNum type="arabicPeriod"/>
            </a:pPr>
            <a:r>
              <a:rPr lang="en-US" dirty="0">
                <a:latin typeface="Arial" panose="020B0604020202020204" pitchFamily="34" charset="0"/>
                <a:cs typeface="Arial" panose="020B0604020202020204" pitchFamily="34" charset="0"/>
              </a:rPr>
              <a:t>Primary (baby) teeth are is not important because those teeth will be replaced.</a:t>
            </a:r>
            <a:r>
              <a:rPr lang="en-US" dirty="0">
                <a:solidFill>
                  <a:srgbClr val="C00000"/>
                </a:solidFill>
                <a:latin typeface="Arial" panose="020B0604020202020204" pitchFamily="34" charset="0"/>
                <a:cs typeface="Arial" panose="020B0604020202020204" pitchFamily="34" charset="0"/>
              </a:rPr>
              <a:t> </a:t>
            </a:r>
            <a:r>
              <a:rPr lang="en-US" b="1" dirty="0">
                <a:solidFill>
                  <a:srgbClr val="C00000"/>
                </a:solidFill>
                <a:latin typeface="Arial" panose="020B0604020202020204" pitchFamily="34" charset="0"/>
                <a:cs typeface="Arial" panose="020B0604020202020204" pitchFamily="34" charset="0"/>
              </a:rPr>
              <a:t>False</a:t>
            </a:r>
            <a:r>
              <a:rPr lang="en-US" dirty="0">
                <a:latin typeface="Arial" panose="020B0604020202020204" pitchFamily="34" charset="0"/>
                <a:cs typeface="Arial" panose="020B0604020202020204" pitchFamily="34" charset="0"/>
              </a:rPr>
              <a:t> – </a:t>
            </a:r>
            <a:r>
              <a:rPr lang="en-US" dirty="0"/>
              <a:t>ECC is the most common chronic childhood disease and has many potentially severe consequences,</a:t>
            </a:r>
            <a:r>
              <a:rPr lang="en-US" baseline="0" dirty="0"/>
              <a:t> including pain, i</a:t>
            </a:r>
            <a:r>
              <a:rPr lang="en-US" dirty="0"/>
              <a:t>mpaired chewing and nutrition,</a:t>
            </a:r>
            <a:r>
              <a:rPr lang="en-US" baseline="0" dirty="0"/>
              <a:t> i</a:t>
            </a:r>
            <a:r>
              <a:rPr lang="en-US" dirty="0"/>
              <a:t>nfection,</a:t>
            </a:r>
            <a:r>
              <a:rPr lang="en-US" baseline="0" dirty="0"/>
              <a:t> i</a:t>
            </a:r>
            <a:r>
              <a:rPr lang="en-US" dirty="0"/>
              <a:t>ncreased cavities in permanent teeth,</a:t>
            </a:r>
            <a:r>
              <a:rPr lang="en-US" baseline="0" dirty="0"/>
              <a:t> s</a:t>
            </a:r>
            <a:r>
              <a:rPr lang="en-US" dirty="0"/>
              <a:t>chool absences,</a:t>
            </a:r>
            <a:r>
              <a:rPr lang="en-US" baseline="0" dirty="0"/>
              <a:t> poorer academic performance, d</a:t>
            </a:r>
            <a:r>
              <a:rPr lang="en-US" dirty="0"/>
              <a:t>ifficulty sleeping,</a:t>
            </a:r>
            <a:r>
              <a:rPr lang="en-US" baseline="0" dirty="0"/>
              <a:t> p</a:t>
            </a:r>
            <a:r>
              <a:rPr lang="en-US" dirty="0"/>
              <a:t>oor self-esteem,</a:t>
            </a:r>
            <a:r>
              <a:rPr lang="en-US" baseline="0" dirty="0"/>
              <a:t> and e</a:t>
            </a:r>
            <a:r>
              <a:rPr lang="en-US" dirty="0"/>
              <a:t>xtensive and expensive dental work which often must be completed under general anesthesia.</a:t>
            </a:r>
            <a:r>
              <a:rPr lang="en-US" baseline="0" dirty="0"/>
              <a:t> See slide 18. </a:t>
            </a:r>
            <a:endParaRPr lang="en-US" dirty="0"/>
          </a:p>
          <a:p>
            <a:pPr marL="342900" indent="-342900">
              <a:buFont typeface="+mj-lt"/>
              <a:buAutoNum type="arabicPeriod"/>
            </a:pPr>
            <a:r>
              <a:rPr lang="en-US" dirty="0">
                <a:latin typeface="Arial" panose="020B0604020202020204" pitchFamily="34" charset="0"/>
                <a:cs typeface="Arial" panose="020B0604020202020204" pitchFamily="34" charset="0"/>
              </a:rPr>
              <a:t>A child can and should brush their own teeth before age 5. </a:t>
            </a:r>
            <a:r>
              <a:rPr lang="en-US" b="1" dirty="0">
                <a:latin typeface="Arial" panose="020B0604020202020204" pitchFamily="34" charset="0"/>
                <a:cs typeface="Arial" panose="020B0604020202020204" pitchFamily="34" charset="0"/>
              </a:rPr>
              <a:t>False</a:t>
            </a:r>
            <a:r>
              <a:rPr lang="en-US" baseline="0" dirty="0">
                <a:latin typeface="Arial" panose="020B0604020202020204" pitchFamily="34" charset="0"/>
                <a:cs typeface="Arial" panose="020B0604020202020204" pitchFamily="34" charset="0"/>
              </a:rPr>
              <a:t> – Children should have their teeth brushed until the age of 6 or 7. They generally have the skill to brush their teeth once they can tie their own shoes or write in cursive.</a:t>
            </a:r>
            <a:endParaRPr lang="en-US" dirty="0">
              <a:latin typeface="Arial" panose="020B0604020202020204" pitchFamily="34" charset="0"/>
              <a:cs typeface="Arial" panose="020B0604020202020204" pitchFamily="34" charset="0"/>
            </a:endParaRPr>
          </a:p>
          <a:p>
            <a:pPr marL="342900" indent="-342900">
              <a:buFont typeface="+mj-lt"/>
              <a:buAutoNum type="arabicPeriod"/>
            </a:pPr>
            <a:r>
              <a:rPr lang="en-US" dirty="0">
                <a:latin typeface="Arial" panose="020B0604020202020204" pitchFamily="34" charset="0"/>
                <a:cs typeface="Arial" panose="020B0604020202020204" pitchFamily="34" charset="0"/>
              </a:rPr>
              <a:t>Children do not need to see a dentist until they start preschool. </a:t>
            </a:r>
            <a:r>
              <a:rPr lang="en-US" b="1" dirty="0">
                <a:latin typeface="Arial" panose="020B0604020202020204" pitchFamily="34" charset="0"/>
                <a:cs typeface="Arial" panose="020B0604020202020204" pitchFamily="34" charset="0"/>
              </a:rPr>
              <a:t>False</a:t>
            </a:r>
            <a:r>
              <a:rPr lang="en-US" b="1" baseline="0" dirty="0">
                <a:latin typeface="Arial" panose="020B0604020202020204" pitchFamily="34" charset="0"/>
                <a:cs typeface="Arial" panose="020B0604020202020204" pitchFamily="34" charset="0"/>
              </a:rPr>
              <a:t> </a:t>
            </a:r>
            <a:r>
              <a:rPr lang="en-US" baseline="0" dirty="0">
                <a:latin typeface="Arial" panose="020B0604020202020204" pitchFamily="34" charset="0"/>
                <a:cs typeface="Arial" panose="020B0604020202020204" pitchFamily="34" charset="0"/>
              </a:rPr>
              <a:t>- A dental home should be established by the age of 1. See slide 32.</a:t>
            </a:r>
            <a:endParaRPr lang="en-US" dirty="0">
              <a:latin typeface="Arial" panose="020B0604020202020204" pitchFamily="34" charset="0"/>
              <a:cs typeface="Arial" panose="020B0604020202020204" pitchFamily="34" charset="0"/>
            </a:endParaRPr>
          </a:p>
          <a:p>
            <a:pPr marL="342900" indent="-342900">
              <a:buFont typeface="+mj-lt"/>
              <a:buAutoNum type="arabicPeriod"/>
            </a:pPr>
            <a:r>
              <a:rPr lang="en-US" dirty="0">
                <a:latin typeface="Arial" panose="020B0604020202020204" pitchFamily="34" charset="0"/>
                <a:cs typeface="Arial" panose="020B0604020202020204" pitchFamily="34" charset="0"/>
              </a:rPr>
              <a:t>For a child who does not like plain water, flavored water and “all natural” juices are a good substitute, as they don’t cause decay. </a:t>
            </a:r>
            <a:r>
              <a:rPr lang="en-US" b="1" i="0" dirty="0">
                <a:latin typeface="Arial" panose="020B0604020202020204" pitchFamily="34" charset="0"/>
                <a:cs typeface="Arial" panose="020B0604020202020204" pitchFamily="34" charset="0"/>
              </a:rPr>
              <a:t>False</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All juices and</a:t>
            </a:r>
            <a:r>
              <a:rPr lang="en-US" baseline="0" dirty="0">
                <a:latin typeface="Arial" panose="020B0604020202020204" pitchFamily="34" charset="0"/>
                <a:cs typeface="Arial" panose="020B0604020202020204" pitchFamily="34" charset="0"/>
              </a:rPr>
              <a:t> many flavored waters contain Fructose, a natural sugar that bacteria can use to cause tooth decay. </a:t>
            </a:r>
            <a:endParaRPr lang="en-US" dirty="0">
              <a:latin typeface="Arial" panose="020B0604020202020204" pitchFamily="34" charset="0"/>
              <a:cs typeface="Arial" panose="020B0604020202020204" pitchFamily="34" charset="0"/>
            </a:endParaRPr>
          </a:p>
          <a:p>
            <a:pPr marL="342900" indent="-342900">
              <a:buFont typeface="+mj-lt"/>
              <a:buAutoNum type="arabicPeriod"/>
            </a:pPr>
            <a:r>
              <a:rPr lang="en-US" dirty="0">
                <a:latin typeface="Arial" panose="020B0604020202020204" pitchFamily="34" charset="0"/>
                <a:cs typeface="Arial" panose="020B0604020202020204" pitchFamily="34" charset="0"/>
              </a:rPr>
              <a:t>Child can go to sleep with a bottle as long as it doesn’t stay in their mouth all night. </a:t>
            </a:r>
            <a:r>
              <a:rPr lang="en-US" b="1" dirty="0">
                <a:latin typeface="Arial" panose="020B0604020202020204" pitchFamily="34" charset="0"/>
                <a:cs typeface="Arial" panose="020B0604020202020204" pitchFamily="34" charset="0"/>
              </a:rPr>
              <a:t>False</a:t>
            </a:r>
            <a:r>
              <a:rPr lang="en-US" baseline="0" dirty="0">
                <a:latin typeface="Arial" panose="020B0604020202020204" pitchFamily="34" charset="0"/>
                <a:cs typeface="Arial" panose="020B0604020202020204" pitchFamily="34" charset="0"/>
              </a:rPr>
              <a:t> – It is important that the last object to touch the teeth at night be the toothbrush to remove the carbohydrates from the last meal or drink.</a:t>
            </a:r>
            <a:endParaRPr lang="en-US" dirty="0">
              <a:latin typeface="Arial" panose="020B0604020202020204" pitchFamily="34" charset="0"/>
              <a:cs typeface="Arial" panose="020B0604020202020204" pitchFamily="34" charset="0"/>
            </a:endParaRPr>
          </a:p>
          <a:p>
            <a:pPr marL="342900" indent="-342900">
              <a:buFont typeface="+mj-lt"/>
              <a:buAutoNum type="arabicPeriod"/>
            </a:pPr>
            <a:r>
              <a:rPr lang="en-US" dirty="0">
                <a:latin typeface="Arial" panose="020B0604020202020204" pitchFamily="34" charset="0"/>
                <a:cs typeface="Arial" panose="020B0604020202020204" pitchFamily="34" charset="0"/>
              </a:rPr>
              <a:t>Fluoride products are not safe for young children. </a:t>
            </a:r>
            <a:r>
              <a:rPr lang="en-US" b="1" dirty="0">
                <a:latin typeface="Arial" panose="020B0604020202020204" pitchFamily="34" charset="0"/>
                <a:cs typeface="Arial" panose="020B0604020202020204" pitchFamily="34" charset="0"/>
              </a:rPr>
              <a:t>False</a:t>
            </a:r>
            <a:r>
              <a:rPr lang="en-US" baseline="0" dirty="0">
                <a:latin typeface="Arial" panose="020B0604020202020204" pitchFamily="34" charset="0"/>
                <a:cs typeface="Arial" panose="020B0604020202020204" pitchFamily="34" charset="0"/>
              </a:rPr>
              <a:t> - Fluoride products used appropriately are safe and will help prevent tooth decay.  </a:t>
            </a:r>
            <a:endParaRPr lang="en-US" dirty="0">
              <a:latin typeface="Arial" panose="020B0604020202020204" pitchFamily="34" charset="0"/>
              <a:cs typeface="Arial" panose="020B0604020202020204" pitchFamily="34" charset="0"/>
            </a:endParaRPr>
          </a:p>
          <a:p>
            <a:pPr marL="342900" indent="-342900">
              <a:buFont typeface="+mj-lt"/>
              <a:buAutoNum type="arabicPeriod"/>
            </a:pPr>
            <a:r>
              <a:rPr lang="en-US" dirty="0">
                <a:latin typeface="Arial" panose="020B0604020202020204" pitchFamily="34" charset="0"/>
                <a:cs typeface="Arial" panose="020B0604020202020204" pitchFamily="34" charset="0"/>
              </a:rPr>
              <a:t>Bottled water is just as good or better for teeth than tap water.</a:t>
            </a:r>
            <a:r>
              <a:rPr lang="en-US" baseline="0" dirty="0">
                <a:latin typeface="Arial" panose="020B0604020202020204" pitchFamily="34" charset="0"/>
                <a:cs typeface="Arial" panose="020B0604020202020204" pitchFamily="34" charset="0"/>
              </a:rPr>
              <a:t> This answer depends on whether the tap water is fluoridated. Some bottled water contains fluoride, but this is not usually declared on the bottle except for “nursery water” where fluoride is added. If the community water source is fluoridated, it is better for the teeth to drink tap water, plus it is cheap and saves the environment.  </a:t>
            </a:r>
            <a:endParaRPr lang="en-US" dirty="0">
              <a:latin typeface="Arial" panose="020B0604020202020204" pitchFamily="34" charset="0"/>
              <a:cs typeface="Arial" panose="020B0604020202020204" pitchFamily="34" charset="0"/>
            </a:endParaRPr>
          </a:p>
          <a:p>
            <a:pPr marL="342900" indent="-342900">
              <a:buFont typeface="+mj-lt"/>
              <a:buAutoNum type="arabicPeriod"/>
            </a:pPr>
            <a:r>
              <a:rPr lang="en-US" dirty="0">
                <a:latin typeface="Arial" panose="020B0604020202020204" pitchFamily="34" charset="0"/>
                <a:cs typeface="Arial" panose="020B0604020202020204" pitchFamily="34" charset="0"/>
              </a:rPr>
              <a:t>Children do not need to floss until they have adult teeth</a:t>
            </a:r>
            <a:r>
              <a:rPr lang="en-US" b="1" dirty="0">
                <a:latin typeface="Arial" panose="020B0604020202020204" pitchFamily="34" charset="0"/>
                <a:cs typeface="Arial" panose="020B0604020202020204" pitchFamily="34" charset="0"/>
              </a:rPr>
              <a:t>.</a:t>
            </a:r>
            <a:r>
              <a:rPr lang="en-US" b="1" baseline="0" dirty="0">
                <a:latin typeface="Arial" panose="020B0604020202020204" pitchFamily="34" charset="0"/>
                <a:cs typeface="Arial" panose="020B0604020202020204" pitchFamily="34" charset="0"/>
              </a:rPr>
              <a:t> False </a:t>
            </a:r>
            <a:r>
              <a:rPr lang="en-US" baseline="0" dirty="0">
                <a:latin typeface="Arial" panose="020B0604020202020204" pitchFamily="34" charset="0"/>
                <a:cs typeface="Arial" panose="020B0604020202020204" pitchFamily="34" charset="0"/>
              </a:rPr>
              <a:t>– All teeth that touch should be flossed in between. </a:t>
            </a:r>
            <a:endParaRPr lang="en-US" dirty="0">
              <a:latin typeface="Arial" panose="020B0604020202020204" pitchFamily="34" charset="0"/>
              <a:cs typeface="Arial" panose="020B0604020202020204" pitchFamily="34" charset="0"/>
            </a:endParaRPr>
          </a:p>
          <a:p>
            <a:pPr marL="342900" indent="-342900">
              <a:buFont typeface="+mj-lt"/>
              <a:buAutoNum type="arabicPeriod"/>
            </a:pPr>
            <a:r>
              <a:rPr lang="en-US" dirty="0">
                <a:latin typeface="Arial" panose="020B0604020202020204" pitchFamily="34" charset="0"/>
                <a:cs typeface="Arial" panose="020B0604020202020204" pitchFamily="34" charset="0"/>
              </a:rPr>
              <a:t>Dried fruit is better for children’s teeth than chocolate. </a:t>
            </a:r>
            <a:r>
              <a:rPr lang="en-US" b="1" dirty="0">
                <a:latin typeface="Arial" panose="020B0604020202020204" pitchFamily="34" charset="0"/>
                <a:cs typeface="Arial" panose="020B0604020202020204" pitchFamily="34" charset="0"/>
              </a:rPr>
              <a:t>False</a:t>
            </a:r>
            <a:r>
              <a:rPr lang="en-US" b="1" baseline="0" dirty="0">
                <a:latin typeface="Arial" panose="020B0604020202020204" pitchFamily="34" charset="0"/>
                <a:cs typeface="Arial" panose="020B0604020202020204" pitchFamily="34" charset="0"/>
              </a:rPr>
              <a:t> </a:t>
            </a:r>
            <a:r>
              <a:rPr lang="en-US" baseline="0" dirty="0">
                <a:latin typeface="Arial" panose="020B0604020202020204" pitchFamily="34" charset="0"/>
                <a:cs typeface="Arial" panose="020B0604020202020204" pitchFamily="34" charset="0"/>
              </a:rPr>
              <a:t>– Dried fruit is actually stickier and more likely to cause cavities than chocolate, fresh fruit is the better health choice! </a:t>
            </a:r>
            <a:endParaRPr lang="en-US" dirty="0">
              <a:latin typeface="Arial" panose="020B0604020202020204" pitchFamily="34" charset="0"/>
              <a:cs typeface="Arial" panose="020B0604020202020204" pitchFamily="34" charset="0"/>
            </a:endParaRPr>
          </a:p>
          <a:p>
            <a:pPr marL="342900" indent="-342900">
              <a:buFont typeface="+mj-lt"/>
              <a:buAutoNum type="arabicPeriod"/>
            </a:pPr>
            <a:r>
              <a:rPr lang="en-US" dirty="0">
                <a:latin typeface="Arial" panose="020B0604020202020204" pitchFamily="34" charset="0"/>
                <a:cs typeface="Arial" panose="020B0604020202020204" pitchFamily="34" charset="0"/>
              </a:rPr>
              <a:t>A child can get oral bacteria from an adult. </a:t>
            </a:r>
            <a:r>
              <a:rPr lang="en-US" b="1" dirty="0">
                <a:latin typeface="Arial" panose="020B0604020202020204" pitchFamily="34" charset="0"/>
                <a:cs typeface="Arial" panose="020B0604020202020204" pitchFamily="34" charset="0"/>
              </a:rPr>
              <a:t>True</a:t>
            </a:r>
            <a:r>
              <a:rPr lang="en-US" baseline="0" dirty="0">
                <a:latin typeface="Arial" panose="020B0604020202020204" pitchFamily="34" charset="0"/>
                <a:cs typeface="Arial" panose="020B0604020202020204" pitchFamily="34" charset="0"/>
              </a:rPr>
              <a:t> – Children teeth are colonized by oral bacteria from caregivers, often their mothers. </a:t>
            </a:r>
            <a:endParaRPr lang="en-US" dirty="0">
              <a:latin typeface="Arial" panose="020B0604020202020204" pitchFamily="34" charset="0"/>
              <a:cs typeface="Arial" panose="020B0604020202020204" pitchFamily="34" charset="0"/>
            </a:endParaRPr>
          </a:p>
          <a:p>
            <a:pPr marL="342900" indent="-342900">
              <a:buFont typeface="+mj-lt"/>
              <a:buAutoNum type="arabicPeriod"/>
            </a:pPr>
            <a:r>
              <a:rPr lang="en-US" dirty="0">
                <a:latin typeface="Arial" panose="020B0604020202020204" pitchFamily="34" charset="0"/>
                <a:cs typeface="Arial" panose="020B0604020202020204" pitchFamily="34" charset="0"/>
              </a:rPr>
              <a:t>How often children eat may change their risk for cavities. </a:t>
            </a:r>
            <a:r>
              <a:rPr lang="en-US" b="1" dirty="0">
                <a:latin typeface="Arial" panose="020B0604020202020204" pitchFamily="34" charset="0"/>
                <a:cs typeface="Arial" panose="020B0604020202020204" pitchFamily="34" charset="0"/>
              </a:rPr>
              <a:t>True</a:t>
            </a:r>
            <a:r>
              <a:rPr lang="en-US" baseline="0" dirty="0">
                <a:latin typeface="Arial" panose="020B0604020202020204" pitchFamily="34" charset="0"/>
                <a:cs typeface="Arial" panose="020B0604020202020204" pitchFamily="34" charset="0"/>
              </a:rPr>
              <a:t> – How all of us eat changes our risk for cavities, both the types of foods we choose and the frequency we consume them. </a:t>
            </a:r>
            <a:endParaRPr lang="en-US" dirty="0">
              <a:latin typeface="Arial" panose="020B0604020202020204" pitchFamily="34" charset="0"/>
              <a:cs typeface="Arial" panose="020B0604020202020204" pitchFamily="34" charset="0"/>
            </a:endParaRPr>
          </a:p>
          <a:p>
            <a:endParaRPr lang="en-US" altLang="en-US" dirty="0"/>
          </a:p>
        </p:txBody>
      </p:sp>
      <p:sp>
        <p:nvSpPr>
          <p:cNvPr id="17412" name="Slide Image Placeholder 6"/>
          <p:cNvSpPr>
            <a:spLocks noGrp="1" noRot="1" noChangeAspect="1" noTextEdit="1"/>
          </p:cNvSpPr>
          <p:nvPr>
            <p:ph type="sldImg"/>
          </p:nvPr>
        </p:nvSpPr>
        <p:spPr>
          <a:ln/>
        </p:spPr>
      </p:sp>
    </p:spTree>
    <p:extLst>
      <p:ext uri="{BB962C8B-B14F-4D97-AF65-F5344CB8AC3E}">
        <p14:creationId xmlns:p14="http://schemas.microsoft.com/office/powerpoint/2010/main" val="14376833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2175" indent="-162175">
              <a:buFont typeface="Arial" panose="020B0604020202020204" pitchFamily="34" charset="0"/>
              <a:buChar char="•"/>
              <a:defRPr/>
            </a:pPr>
            <a:endParaRPr lang="en-US" dirty="0"/>
          </a:p>
          <a:p>
            <a:pPr>
              <a:defRPr/>
            </a:pPr>
            <a:r>
              <a:rPr lang="en-US" dirty="0"/>
              <a:t>**********************************</a:t>
            </a:r>
          </a:p>
          <a:p>
            <a:pPr>
              <a:defRPr/>
            </a:pPr>
            <a:r>
              <a:rPr lang="en-US" b="1" dirty="0"/>
              <a:t>Speaker:</a:t>
            </a:r>
            <a:r>
              <a:rPr lang="en-US" dirty="0"/>
              <a:t> Cases may be appropriate for certain audiences and are intended to provide the speaker options on how to best reinforce the material learned. Cases can be presented by the speaker in the large group forum with audience members offering opinions, or small groups can meet for 3-5 minutes with their table members or in groups of 3 prior to a large group discussion. Select the option best suited for your forum, audience, and allotted time. </a:t>
            </a:r>
          </a:p>
          <a:p>
            <a:pPr>
              <a:defRPr/>
            </a:pPr>
            <a:endParaRPr lang="en-US" dirty="0"/>
          </a:p>
          <a:p>
            <a:pPr>
              <a:defRPr/>
            </a:pPr>
            <a:r>
              <a:rPr lang="en-US" b="1" dirty="0"/>
              <a:t>*Speakers should feel free to edit the characteristics of the clients or setting in each case to align more closely with the population that the attendees serve. </a:t>
            </a:r>
          </a:p>
          <a:p>
            <a:pPr>
              <a:defRPr/>
            </a:pPr>
            <a:endParaRPr lang="en-US" dirty="0"/>
          </a:p>
          <a:p>
            <a:pPr>
              <a:defRPr/>
            </a:pPr>
            <a:r>
              <a:rPr lang="en-US" dirty="0"/>
              <a:t>Sample responses:</a:t>
            </a:r>
          </a:p>
          <a:p>
            <a:pPr marL="228600" indent="-228600">
              <a:buAutoNum type="arabicPeriod"/>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Cavities are not ever normal in a person of any age. Cavities are cause by bacteria destroying the enamel of the teeth.</a:t>
            </a:r>
            <a:r>
              <a:rPr kumimoji="0" lang="en-US" sz="1200" b="0" i="0" u="none" strike="noStrike" kern="1200" cap="none" spc="0" normalizeH="0" baseline="0" noProof="0" dirty="0">
                <a:ln>
                  <a:noFill/>
                </a:ln>
                <a:solidFill>
                  <a:prstClr val="black"/>
                </a:solidFill>
                <a:effectLst/>
                <a:uLnTx/>
                <a:uFillTx/>
                <a:latin typeface="Calibri"/>
                <a:ea typeface="+mn-ea"/>
                <a:cs typeface="+mn-cs"/>
              </a:rPr>
              <a:t> Cavities in preschoolers have potentially severe consequences, including pain, impaired chewing and nutrition, infection, increased cavities in permanent teeth, school absences, poorer academic performance, difficulty sleeping, poor self-esteem, and extensive and expensive dental work which often must be completed under general anesthesia. </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indent="-228600">
              <a:buAutoNum type="arabicPeriod"/>
              <a:defRPr/>
            </a:pPr>
            <a:r>
              <a:rPr kumimoji="0" lang="en-US" sz="1200" b="0" i="0" u="none" strike="noStrike" kern="1200" cap="none" spc="0" normalizeH="0" baseline="0" noProof="0" dirty="0">
                <a:ln>
                  <a:noFill/>
                </a:ln>
                <a:solidFill>
                  <a:prstClr val="black"/>
                </a:solidFill>
                <a:effectLst/>
                <a:uLnTx/>
                <a:uFillTx/>
                <a:latin typeface="Arial"/>
                <a:cs typeface="Arial"/>
              </a:rPr>
              <a:t>Baby teeth are very important! They </a:t>
            </a:r>
            <a:r>
              <a:rPr lang="en-US" dirty="0">
                <a:solidFill>
                  <a:srgbClr val="000000"/>
                </a:solidFill>
                <a:latin typeface="Arial"/>
                <a:cs typeface="Arial"/>
              </a:rPr>
              <a:t>are </a:t>
            </a:r>
            <a:r>
              <a:rPr lang="en-US" dirty="0">
                <a:solidFill>
                  <a:srgbClr val="202124"/>
                </a:solidFill>
                <a:latin typeface="Google Sans"/>
              </a:rPr>
              <a:t>necessary </a:t>
            </a:r>
            <a:r>
              <a:rPr lang="en-US" b="0" i="0" dirty="0">
                <a:solidFill>
                  <a:srgbClr val="202124"/>
                </a:solidFill>
                <a:effectLst/>
                <a:latin typeface="Google Sans"/>
              </a:rPr>
              <a:t>for a child to chew and speak and they </a:t>
            </a:r>
            <a:r>
              <a:rPr lang="en-US" b="0" i="0" dirty="0">
                <a:solidFill>
                  <a:srgbClr val="040C28"/>
                </a:solidFill>
                <a:effectLst/>
                <a:latin typeface="Google Sans"/>
              </a:rPr>
              <a:t>save space for the child's future permanent teeth</a:t>
            </a:r>
            <a:r>
              <a:rPr lang="en-US" b="0" i="0" dirty="0">
                <a:solidFill>
                  <a:srgbClr val="202124"/>
                </a:solidFill>
                <a:effectLst/>
                <a:latin typeface="Google Sans"/>
              </a:rPr>
              <a:t>. A baby tooth usually remains in the child's mouth until a permanent tooth underneath it is ready to emerge through the gums</a:t>
            </a:r>
            <a:r>
              <a:rPr lang="en-US" b="0" i="0" dirty="0">
                <a:solidFill>
                  <a:srgbClr val="4D5156"/>
                </a:solidFill>
                <a:effectLst/>
                <a:latin typeface="Google Sans"/>
              </a:rPr>
              <a:t>, so it they are lost early, the teeth that are already in the mouth will move into the space. This can cause crowding, crooked teeth, and increase the need for braces in the future. Finally, the bacteria that cause baby teeth to rot will simply move on to the adult teeth if the caries process is not treated.</a:t>
            </a:r>
            <a:r>
              <a:rPr lang="en-US" dirty="0">
                <a:solidFill>
                  <a:srgbClr val="4D5156"/>
                </a:solidFill>
                <a:latin typeface="Google Sans"/>
              </a:rPr>
              <a:t> </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indent="-228600">
              <a:buAutoNum type="arabicPeriod"/>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children should see a dental provider by the age of 1. </a:t>
            </a:r>
          </a:p>
        </p:txBody>
      </p:sp>
      <p:sp>
        <p:nvSpPr>
          <p:cNvPr id="4" name="Slide Number Placeholder 3"/>
          <p:cNvSpPr>
            <a:spLocks noGrp="1"/>
          </p:cNvSpPr>
          <p:nvPr>
            <p:ph type="sldNum" sz="quarter" idx="5"/>
          </p:nvPr>
        </p:nvSpPr>
        <p:spPr/>
        <p:txBody>
          <a:bodyPr/>
          <a:lstStyle/>
          <a:p>
            <a:fld id="{34863A4A-B5E9-3A42-A929-68C2AD3C873B}" type="slidenum">
              <a:rPr lang="en-US" smtClean="0"/>
              <a:t>45</a:t>
            </a:fld>
            <a:endParaRPr lang="en-US"/>
          </a:p>
        </p:txBody>
      </p:sp>
    </p:spTree>
    <p:extLst>
      <p:ext uri="{BB962C8B-B14F-4D97-AF65-F5344CB8AC3E}">
        <p14:creationId xmlns:p14="http://schemas.microsoft.com/office/powerpoint/2010/main" val="10325245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*Speakers should feel free to edit the characteristics of the clients or setting in each case to align more closely with the population that the attendees serve. </a:t>
            </a:r>
          </a:p>
          <a:p>
            <a:pPr>
              <a:defRPr/>
            </a:pPr>
            <a:endParaRPr lang="en-US" dirty="0"/>
          </a:p>
          <a:p>
            <a:pPr>
              <a:defRPr/>
            </a:pPr>
            <a:r>
              <a:rPr lang="en-US" dirty="0"/>
              <a:t>Sample responses: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yellow and rough areas on the teeth is enamel that is wearing away. This child has tooth decay of at least the 4 upper, center teeth.</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Teeth should be brushed twice daily with fluoride toothpaste. Children should have their teeth brushed for them until the age of 6 or 7. The last object to touch the teeth at night be the toothbrush to remove the carbohydrates from the last meal or drink. All teeth that touch should be flossed in between once per day. </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Dietary changes to limit further tooth decay include less snacking, lower-sugar foods, minimizing sticky foods, and eliminating the bottle (especially in bed). Avoid juice as all juices and many flavored waters contain fructose, which is a natural sugar that bacteria can use to cause tooth decay. If the community water source is fluoridated, it is better for the teeth to drink tap water, plus water is inexpensive and good for the environment. </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mj-lt"/>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Also establish care with a dentist ASAP (by age 1 is the recommendation).</a:t>
            </a:r>
          </a:p>
          <a:p>
            <a:pPr>
              <a:defRPr/>
            </a:pPr>
            <a:endParaRPr lang="en-US" dirty="0"/>
          </a:p>
        </p:txBody>
      </p:sp>
      <p:sp>
        <p:nvSpPr>
          <p:cNvPr id="4" name="Slide Number Placeholder 3"/>
          <p:cNvSpPr>
            <a:spLocks noGrp="1"/>
          </p:cNvSpPr>
          <p:nvPr>
            <p:ph type="sldNum" sz="quarter" idx="5"/>
          </p:nvPr>
        </p:nvSpPr>
        <p:spPr/>
        <p:txBody>
          <a:bodyPr/>
          <a:lstStyle/>
          <a:p>
            <a:fld id="{34863A4A-B5E9-3A42-A929-68C2AD3C873B}" type="slidenum">
              <a:rPr lang="en-US" smtClean="0"/>
              <a:t>46</a:t>
            </a:fld>
            <a:endParaRPr lang="en-US"/>
          </a:p>
        </p:txBody>
      </p:sp>
    </p:spTree>
    <p:extLst>
      <p:ext uri="{BB962C8B-B14F-4D97-AF65-F5344CB8AC3E}">
        <p14:creationId xmlns:p14="http://schemas.microsoft.com/office/powerpoint/2010/main" val="24820579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83306" rtl="0" eaLnBrk="1" fontAlgn="auto" latinLnBrk="0" hangingPunct="1">
              <a:lnSpc>
                <a:spcPct val="100000"/>
              </a:lnSpc>
              <a:spcBef>
                <a:spcPts val="0"/>
              </a:spcBef>
              <a:spcAft>
                <a:spcPts val="0"/>
              </a:spcAft>
              <a:buClrTx/>
              <a:buSzTx/>
              <a:buFontTx/>
              <a:buNone/>
              <a:tabLst/>
              <a:defRPr/>
            </a:pPr>
            <a:r>
              <a:rPr lang="en-US" b="1" baseline="0" dirty="0">
                <a:latin typeface="Arial" panose="020B0604020202020204" pitchFamily="34" charset="0"/>
                <a:cs typeface="Arial" panose="020B0604020202020204" pitchFamily="34" charset="0"/>
              </a:rPr>
              <a:t>Speaker:  </a:t>
            </a:r>
            <a:r>
              <a:rPr lang="en-US" b="0" baseline="0" dirty="0">
                <a:latin typeface="Arial" panose="020B0604020202020204" pitchFamily="34" charset="0"/>
                <a:cs typeface="Arial" panose="020B0604020202020204" pitchFamily="34" charset="0"/>
              </a:rPr>
              <a:t>If time allows, allot a </a:t>
            </a:r>
            <a:r>
              <a:rPr lang="en-US" dirty="0">
                <a:latin typeface="Arial" panose="020B0604020202020204" pitchFamily="34" charset="0"/>
                <a:cs typeface="Arial" panose="020B0604020202020204" pitchFamily="34" charset="0"/>
              </a:rPr>
              <a:t>small amount of time for Q &amp;</a:t>
            </a:r>
            <a:r>
              <a:rPr lang="en-US" baseline="0" dirty="0">
                <a:latin typeface="Arial" panose="020B0604020202020204" pitchFamily="34" charset="0"/>
                <a:cs typeface="Arial" panose="020B0604020202020204" pitchFamily="34" charset="0"/>
              </a:rPr>
              <a:t> A, may be of particular importance if interactive activities are eliminated from the deck.</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4863A4A-B5E9-3A42-A929-68C2AD3C873B}" type="slidenum">
              <a:rPr lang="en-US" smtClean="0"/>
              <a:t>47</a:t>
            </a:fld>
            <a:endParaRPr lang="en-US"/>
          </a:p>
        </p:txBody>
      </p:sp>
    </p:spTree>
    <p:extLst>
      <p:ext uri="{BB962C8B-B14F-4D97-AF65-F5344CB8AC3E}">
        <p14:creationId xmlns:p14="http://schemas.microsoft.com/office/powerpoint/2010/main" val="338769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Arial" charset="0"/>
              </a:defRPr>
            </a:lvl1pPr>
            <a:lvl2pPr marL="702756" indent="-270291">
              <a:spcBef>
                <a:spcPct val="30000"/>
              </a:spcBef>
              <a:buFont typeface="Arial" charset="0"/>
              <a:buChar char="•"/>
              <a:defRPr sz="1100">
                <a:solidFill>
                  <a:schemeClr val="tx1"/>
                </a:solidFill>
                <a:latin typeface="Arial" charset="0"/>
              </a:defRPr>
            </a:lvl2pPr>
            <a:lvl3pPr marL="1081164" indent="-216233">
              <a:spcBef>
                <a:spcPct val="30000"/>
              </a:spcBef>
              <a:buFont typeface="Courier New" pitchFamily="49" charset="0"/>
              <a:buChar char="o"/>
              <a:defRPr sz="1100">
                <a:solidFill>
                  <a:schemeClr val="tx1"/>
                </a:solidFill>
                <a:latin typeface="Arial" charset="0"/>
              </a:defRPr>
            </a:lvl3pPr>
            <a:lvl4pPr marL="1513629" indent="-216233">
              <a:spcBef>
                <a:spcPct val="30000"/>
              </a:spcBef>
              <a:buFont typeface="Arial" charset="0"/>
              <a:buChar char="-"/>
              <a:defRPr sz="1100">
                <a:solidFill>
                  <a:schemeClr val="tx1"/>
                </a:solidFill>
                <a:latin typeface="Arial" charset="0"/>
              </a:defRPr>
            </a:lvl4pPr>
            <a:lvl5pPr marL="1946095" indent="-216233">
              <a:spcBef>
                <a:spcPct val="30000"/>
              </a:spcBef>
              <a:defRPr sz="1100">
                <a:solidFill>
                  <a:schemeClr val="tx1"/>
                </a:solidFill>
                <a:latin typeface="Arial" charset="0"/>
              </a:defRPr>
            </a:lvl5pPr>
            <a:lvl6pPr marL="2378560" indent="-216233" eaLnBrk="0" fontAlgn="base" hangingPunct="0">
              <a:spcBef>
                <a:spcPct val="30000"/>
              </a:spcBef>
              <a:spcAft>
                <a:spcPct val="0"/>
              </a:spcAft>
              <a:defRPr sz="1100">
                <a:solidFill>
                  <a:schemeClr val="tx1"/>
                </a:solidFill>
                <a:latin typeface="Arial" charset="0"/>
              </a:defRPr>
            </a:lvl6pPr>
            <a:lvl7pPr marL="2811026" indent="-216233" eaLnBrk="0" fontAlgn="base" hangingPunct="0">
              <a:spcBef>
                <a:spcPct val="30000"/>
              </a:spcBef>
              <a:spcAft>
                <a:spcPct val="0"/>
              </a:spcAft>
              <a:defRPr sz="1100">
                <a:solidFill>
                  <a:schemeClr val="tx1"/>
                </a:solidFill>
                <a:latin typeface="Arial" charset="0"/>
              </a:defRPr>
            </a:lvl7pPr>
            <a:lvl8pPr marL="3243491" indent="-216233" eaLnBrk="0" fontAlgn="base" hangingPunct="0">
              <a:spcBef>
                <a:spcPct val="30000"/>
              </a:spcBef>
              <a:spcAft>
                <a:spcPct val="0"/>
              </a:spcAft>
              <a:defRPr sz="1100">
                <a:solidFill>
                  <a:schemeClr val="tx1"/>
                </a:solidFill>
                <a:latin typeface="Arial" charset="0"/>
              </a:defRPr>
            </a:lvl8pPr>
            <a:lvl9pPr marL="3675957" indent="-216233" eaLnBrk="0" fontAlgn="base" hangingPunct="0">
              <a:spcBef>
                <a:spcPct val="30000"/>
              </a:spcBef>
              <a:spcAft>
                <a:spcPct val="0"/>
              </a:spcAft>
              <a:defRPr sz="1100">
                <a:solidFill>
                  <a:schemeClr val="tx1"/>
                </a:solidFill>
                <a:latin typeface="Arial" charset="0"/>
              </a:defRPr>
            </a:lvl9pPr>
          </a:lstStyle>
          <a:p>
            <a:pPr>
              <a:spcBef>
                <a:spcPct val="0"/>
              </a:spcBef>
            </a:pPr>
            <a:fld id="{CB2761BB-0830-4470-A899-B5F9ACAE09BA}" type="slidenum">
              <a:rPr lang="en-US" altLang="en-US" sz="1200">
                <a:solidFill>
                  <a:prstClr val="black"/>
                </a:solidFill>
              </a:rPr>
              <a:pPr>
                <a:spcBef>
                  <a:spcPct val="0"/>
                </a:spcBef>
              </a:pPr>
              <a:t>5</a:t>
            </a:fld>
            <a:endParaRPr lang="en-US" altLang="en-US" sz="1200">
              <a:solidFill>
                <a:prstClr val="black"/>
              </a:solidFill>
            </a:endParaRPr>
          </a:p>
        </p:txBody>
      </p:sp>
      <p:sp>
        <p:nvSpPr>
          <p:cNvPr id="17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True or False questions</a:t>
            </a:r>
            <a:r>
              <a:rPr lang="en-US" altLang="en-US" baseline="0" dirty="0"/>
              <a:t> – As per the last slide, participants can complete a questionnaire at the beginning, which you can review together at the end in closing. If you elect this option, this and the previous slide should be hidden. </a:t>
            </a:r>
            <a:endParaRPr lang="en-US" u="sng" baseline="0" dirty="0"/>
          </a:p>
          <a:p>
            <a:endParaRPr lang="en-US" u="sng" baseline="0" dirty="0"/>
          </a:p>
          <a:p>
            <a:r>
              <a:rPr lang="en-US" u="sng" baseline="0" dirty="0"/>
              <a:t>Speaker’s answer key (continued from prior slide):</a:t>
            </a:r>
          </a:p>
          <a:p>
            <a:pPr marL="228600" lvl="0" indent="-228600">
              <a:buFont typeface="+mj-lt"/>
              <a:buAutoNum type="arabicPeriod" startAt="6"/>
            </a:pPr>
            <a:r>
              <a:rPr lang="en-US" dirty="0">
                <a:latin typeface="Arial" panose="020B0604020202020204" pitchFamily="34" charset="0"/>
                <a:cs typeface="Arial" panose="020B0604020202020204" pitchFamily="34" charset="0"/>
              </a:rPr>
              <a:t>Child can go to sleep with a bottle as long as it doesn’t stay in their mouth all night. False</a:t>
            </a:r>
            <a:r>
              <a:rPr lang="en-US" baseline="0" dirty="0">
                <a:latin typeface="Arial" panose="020B0604020202020204" pitchFamily="34" charset="0"/>
                <a:cs typeface="Arial" panose="020B0604020202020204" pitchFamily="34" charset="0"/>
              </a:rPr>
              <a:t> – It is important that the last object to touch the teeth at night be the toothbrush to remove the carbohydrates from the last meal or drink.</a:t>
            </a:r>
          </a:p>
          <a:p>
            <a:pPr marL="228600" lvl="0" indent="-228600">
              <a:buFont typeface="+mj-lt"/>
              <a:buAutoNum type="arabicPeriod" startAt="6"/>
            </a:pPr>
            <a:r>
              <a:rPr lang="en-US" dirty="0">
                <a:latin typeface="Arial" panose="020B0604020202020204" pitchFamily="34" charset="0"/>
                <a:cs typeface="Arial" panose="020B0604020202020204" pitchFamily="34" charset="0"/>
              </a:rPr>
              <a:t>Fluoride products are not safe for young children. False</a:t>
            </a:r>
            <a:r>
              <a:rPr lang="en-US" baseline="0" dirty="0">
                <a:latin typeface="Arial" panose="020B0604020202020204" pitchFamily="34" charset="0"/>
                <a:cs typeface="Arial" panose="020B0604020202020204" pitchFamily="34" charset="0"/>
              </a:rPr>
              <a:t> – Fluoride products use appropriately are safe and will help prevent tooth decay.  </a:t>
            </a:r>
          </a:p>
          <a:p>
            <a:pPr marL="228600" lvl="0" indent="-228600">
              <a:buFont typeface="+mj-lt"/>
              <a:buAutoNum type="arabicPeriod" startAt="6"/>
            </a:pPr>
            <a:r>
              <a:rPr lang="en-US" dirty="0">
                <a:latin typeface="Arial" panose="020B0604020202020204" pitchFamily="34" charset="0"/>
                <a:cs typeface="Arial" panose="020B0604020202020204" pitchFamily="34" charset="0"/>
              </a:rPr>
              <a:t>Bottled water is just as good or better for teeth than tap water.</a:t>
            </a:r>
            <a:r>
              <a:rPr lang="en-US" baseline="0" dirty="0">
                <a:latin typeface="Arial" panose="020B0604020202020204" pitchFamily="34" charset="0"/>
                <a:cs typeface="Arial" panose="020B0604020202020204" pitchFamily="34" charset="0"/>
              </a:rPr>
              <a:t> This answer depends on whether the tap water is fluoridated. Some bottled water contains fluoride, but this is not usually declared on the bottle except for “nursery water” where fluoride is added. If the community water source is fluoridated, it is better for the teeth to drink tap water, plus it is cheap and saves the environment.  </a:t>
            </a:r>
          </a:p>
          <a:p>
            <a:pPr marL="228600" lvl="0" indent="-228600">
              <a:buFont typeface="+mj-lt"/>
              <a:buAutoNum type="arabicPeriod" startAt="6"/>
            </a:pPr>
            <a:r>
              <a:rPr lang="en-US" dirty="0">
                <a:latin typeface="Arial" panose="020B0604020202020204" pitchFamily="34" charset="0"/>
                <a:cs typeface="Arial" panose="020B0604020202020204" pitchFamily="34" charset="0"/>
              </a:rPr>
              <a:t>Children do not need to floss until they have adult teeth.</a:t>
            </a:r>
            <a:r>
              <a:rPr lang="en-US" baseline="0" dirty="0">
                <a:latin typeface="Arial" panose="020B0604020202020204" pitchFamily="34" charset="0"/>
                <a:cs typeface="Arial" panose="020B0604020202020204" pitchFamily="34" charset="0"/>
              </a:rPr>
              <a:t> False – All teeth that touch should be flossed in between. </a:t>
            </a:r>
          </a:p>
          <a:p>
            <a:pPr marL="228600" lvl="0" indent="-228600">
              <a:buFont typeface="+mj-lt"/>
              <a:buAutoNum type="arabicPeriod" startAt="6"/>
            </a:pPr>
            <a:r>
              <a:rPr lang="en-US" dirty="0">
                <a:latin typeface="Arial" panose="020B0604020202020204" pitchFamily="34" charset="0"/>
                <a:cs typeface="Arial" panose="020B0604020202020204" pitchFamily="34" charset="0"/>
              </a:rPr>
              <a:t>Dried fruit is better for children’s teeth than chocolate. False</a:t>
            </a:r>
            <a:r>
              <a:rPr lang="en-US" baseline="0" dirty="0">
                <a:latin typeface="Arial" panose="020B0604020202020204" pitchFamily="34" charset="0"/>
                <a:cs typeface="Arial" panose="020B0604020202020204" pitchFamily="34" charset="0"/>
              </a:rPr>
              <a:t> – Dried fruit is actually stickier and more likely to cause cavities than chocolate, fresh fruit is the better health choice! </a:t>
            </a:r>
          </a:p>
          <a:p>
            <a:pPr marL="228600" lvl="0" indent="-228600">
              <a:buFont typeface="+mj-lt"/>
              <a:buAutoNum type="arabicPeriod" startAt="6"/>
            </a:pPr>
            <a:r>
              <a:rPr lang="en-US" dirty="0">
                <a:latin typeface="Arial" panose="020B0604020202020204" pitchFamily="34" charset="0"/>
                <a:cs typeface="Arial" panose="020B0604020202020204" pitchFamily="34" charset="0"/>
              </a:rPr>
              <a:t>A child can get oral bacteria from an adult. True</a:t>
            </a:r>
            <a:r>
              <a:rPr lang="en-US" baseline="0" dirty="0">
                <a:latin typeface="Arial" panose="020B0604020202020204" pitchFamily="34" charset="0"/>
                <a:cs typeface="Arial" panose="020B0604020202020204" pitchFamily="34" charset="0"/>
              </a:rPr>
              <a:t> – Children teeth are colonized by oral bacteria from caregivers, often their mothers. </a:t>
            </a:r>
          </a:p>
          <a:p>
            <a:pPr marL="228600" lvl="0" indent="-228600">
              <a:buFont typeface="+mj-lt"/>
              <a:buAutoNum type="arabicPeriod" startAt="6"/>
            </a:pPr>
            <a:r>
              <a:rPr lang="en-US" dirty="0">
                <a:latin typeface="Arial" panose="020B0604020202020204" pitchFamily="34" charset="0"/>
                <a:cs typeface="Arial" panose="020B0604020202020204" pitchFamily="34" charset="0"/>
              </a:rPr>
              <a:t>How often children eat may change their risk for cavities. True</a:t>
            </a:r>
            <a:r>
              <a:rPr lang="en-US" baseline="0" dirty="0">
                <a:latin typeface="Arial" panose="020B0604020202020204" pitchFamily="34" charset="0"/>
                <a:cs typeface="Arial" panose="020B0604020202020204" pitchFamily="34" charset="0"/>
              </a:rPr>
              <a:t> – How all of us eat changes our risk for cavities, both the types of foods we choose and the frequency with which we consume them. </a:t>
            </a:r>
            <a:endParaRPr lang="en-US" dirty="0">
              <a:latin typeface="Arial" panose="020B0604020202020204" pitchFamily="34" charset="0"/>
              <a:cs typeface="Arial" panose="020B0604020202020204" pitchFamily="34" charset="0"/>
            </a:endParaRPr>
          </a:p>
          <a:p>
            <a:endParaRPr lang="en-US" altLang="en-US" dirty="0"/>
          </a:p>
        </p:txBody>
      </p:sp>
      <p:sp>
        <p:nvSpPr>
          <p:cNvPr id="17412" name="Slide Image Placeholder 6"/>
          <p:cNvSpPr>
            <a:spLocks noGrp="1" noRot="1" noChangeAspect="1" noTextEdit="1"/>
          </p:cNvSpPr>
          <p:nvPr>
            <p:ph type="sldImg"/>
          </p:nvPr>
        </p:nvSpPr>
        <p:spPr>
          <a:ln/>
        </p:spPr>
      </p:sp>
    </p:spTree>
    <p:extLst>
      <p:ext uri="{BB962C8B-B14F-4D97-AF65-F5344CB8AC3E}">
        <p14:creationId xmlns:p14="http://schemas.microsoft.com/office/powerpoint/2010/main" val="605856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AF73304-9838-4D1D-A2E3-325CC58B4D7F}" type="slidenum">
              <a:rPr lang="en-US" altLang="en-US" smtClean="0">
                <a:solidFill>
                  <a:prstClr val="black"/>
                </a:solidFill>
              </a:rPr>
              <a:pPr/>
              <a:t>6</a:t>
            </a:fld>
            <a:endParaRPr lang="en-US" altLang="en-US">
              <a:solidFill>
                <a:prstClr val="black"/>
              </a:solidFill>
            </a:endParaRPr>
          </a:p>
        </p:txBody>
      </p:sp>
      <p:sp>
        <p:nvSpPr>
          <p:cNvPr id="8089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C812422-EB46-4281-8D67-C2ECBC8433BF}" type="slidenum">
              <a:rPr lang="en-US" altLang="en-US" sz="1200">
                <a:solidFill>
                  <a:prstClr val="black"/>
                </a:solidFill>
                <a:ea typeface="MS PGothic" pitchFamily="34" charset="-128"/>
              </a:rPr>
              <a:pPr algn="r"/>
              <a:t>6</a:t>
            </a:fld>
            <a:endParaRPr lang="en-US" altLang="en-US" sz="1200">
              <a:solidFill>
                <a:prstClr val="black"/>
              </a:solidFill>
              <a:ea typeface="MS PGothic" pitchFamily="34" charset="-128"/>
            </a:endParaRPr>
          </a:p>
        </p:txBody>
      </p:sp>
      <p:sp>
        <p:nvSpPr>
          <p:cNvPr id="80900" name="Rectangle 1031"/>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F60656A9-8CD0-451E-81F4-479F7EB477C3}" type="slidenum">
              <a:rPr lang="en-US" altLang="en-US" sz="1200">
                <a:solidFill>
                  <a:prstClr val="black"/>
                </a:solidFill>
                <a:ea typeface="MS PGothic" pitchFamily="34" charset="-128"/>
              </a:rPr>
              <a:pPr algn="r"/>
              <a:t>6</a:t>
            </a:fld>
            <a:endParaRPr lang="en-US" altLang="en-US" sz="1200">
              <a:solidFill>
                <a:prstClr val="black"/>
              </a:solidFill>
              <a:ea typeface="MS PGothic" pitchFamily="34" charset="-128"/>
            </a:endParaRPr>
          </a:p>
        </p:txBody>
      </p:sp>
      <p:sp>
        <p:nvSpPr>
          <p:cNvPr id="80901" name="Rectangle 2"/>
          <p:cNvSpPr>
            <a:spLocks noGrp="1" noRot="1" noChangeAspect="1" noChangeArrowheads="1" noTextEdit="1"/>
          </p:cNvSpPr>
          <p:nvPr>
            <p:ph type="sldImg"/>
          </p:nvPr>
        </p:nvSpPr>
        <p:spPr>
          <a:ln/>
        </p:spPr>
      </p:sp>
      <p:sp>
        <p:nvSpPr>
          <p:cNvPr id="80902"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rPr>
              <a:t>If appropriate, remind participants of this idea introduced in the introductory FLHW module.  Dr. </a:t>
            </a:r>
            <a:r>
              <a:rPr lang="en-US" altLang="en-US" dirty="0" err="1">
                <a:latin typeface="Arial" pitchFamily="34" charset="0"/>
              </a:rPr>
              <a:t>Satcher</a:t>
            </a:r>
            <a:r>
              <a:rPr lang="en-US" altLang="en-US" dirty="0">
                <a:latin typeface="Arial" pitchFamily="34" charset="0"/>
              </a:rPr>
              <a:t> introduced</a:t>
            </a:r>
            <a:r>
              <a:rPr lang="en-US" altLang="en-US" baseline="0" dirty="0">
                <a:latin typeface="Arial" pitchFamily="34" charset="0"/>
              </a:rPr>
              <a:t> this concept</a:t>
            </a:r>
            <a:r>
              <a:rPr lang="en-US" altLang="en-US" dirty="0">
                <a:latin typeface="Arial" pitchFamily="34" charset="0"/>
              </a:rPr>
              <a:t> in the Surgeon’s General’s Report in 2000. </a:t>
            </a:r>
          </a:p>
          <a:p>
            <a:pPr eaLnBrk="1" hangingPunct="1"/>
            <a:r>
              <a:rPr lang="en-US" altLang="en-US" dirty="0">
                <a:latin typeface="Arial" pitchFamily="34" charset="0"/>
              </a:rPr>
              <a:t>We are not healthy without a healthy mouth. </a:t>
            </a:r>
          </a:p>
          <a:p>
            <a:pPr eaLnBrk="1" hangingPunct="1"/>
            <a:r>
              <a:rPr lang="en-US" altLang="en-US" dirty="0">
                <a:latin typeface="Arial" pitchFamily="34" charset="0"/>
              </a:rPr>
              <a:t>His report documented</a:t>
            </a:r>
            <a:r>
              <a:rPr lang="en-US" altLang="en-US" baseline="0" dirty="0">
                <a:latin typeface="Arial" pitchFamily="34" charset="0"/>
              </a:rPr>
              <a:t> </a:t>
            </a:r>
            <a:r>
              <a:rPr lang="en-US" altLang="en-US" dirty="0">
                <a:latin typeface="Arial" pitchFamily="34" charset="0"/>
              </a:rPr>
              <a:t>that oral disease was common, had severe consequences, involved disparities that included socioeconomic factors, and was preventable. </a:t>
            </a:r>
          </a:p>
          <a:p>
            <a:pPr eaLnBrk="1" hangingPunct="1"/>
            <a:r>
              <a:rPr lang="en-US" altLang="en-US" dirty="0">
                <a:latin typeface="Arial" pitchFamily="34" charset="0"/>
              </a:rPr>
              <a:t>To achieve good overall health people need their teeth and mouths in good shape because of the many links between oral and systemic disease. Let’s see how this applies to children.</a:t>
            </a:r>
          </a:p>
          <a:p>
            <a:pPr eaLnBrk="1" hangingPunct="1"/>
            <a:endParaRPr lang="en-US" altLang="en-US" dirty="0">
              <a:latin typeface="Arial" pitchFamily="34" charset="0"/>
            </a:endParaRPr>
          </a:p>
          <a:p>
            <a:pPr eaLnBrk="1" hangingPunct="1"/>
            <a:r>
              <a:rPr lang="en-US" altLang="en-US" u="sng" dirty="0">
                <a:latin typeface="Arial" pitchFamily="34" charset="0"/>
              </a:rPr>
              <a:t>Reference</a:t>
            </a:r>
          </a:p>
          <a:p>
            <a:pPr marL="171450" indent="-171450" eaLnBrk="1" hangingPunct="1">
              <a:buFont typeface="Arial"/>
              <a:buChar char="•"/>
            </a:pPr>
            <a:r>
              <a:rPr lang="en-US" altLang="en-US" dirty="0">
                <a:latin typeface="Arial" pitchFamily="34" charset="0"/>
              </a:rPr>
              <a:t>US Department of Health and Human Services. Oral health in America. A Report of the Surgeon General. Rockville, MD: US Department of Health and Human Services, National Institute of Dental and Craniofacial Research, National Institutes of Health; 2000. </a:t>
            </a:r>
            <a:r>
              <a:rPr lang="en-US" altLang="en-US" u="sng" dirty="0">
                <a:latin typeface="Arial" pitchFamily="34" charset="0"/>
              </a:rPr>
              <a:t>http://</a:t>
            </a:r>
            <a:r>
              <a:rPr lang="en-US" altLang="en-US" u="sng" dirty="0" err="1">
                <a:latin typeface="Arial" pitchFamily="34" charset="0"/>
              </a:rPr>
              <a:t>www.nidcr.nih.gov</a:t>
            </a:r>
            <a:r>
              <a:rPr lang="en-US" altLang="en-US" u="sng" dirty="0">
                <a:latin typeface="Arial" pitchFamily="34" charset="0"/>
              </a:rPr>
              <a:t>/</a:t>
            </a:r>
            <a:r>
              <a:rPr lang="en-US" altLang="en-US" u="sng" dirty="0" err="1">
                <a:latin typeface="Arial" pitchFamily="34" charset="0"/>
              </a:rPr>
              <a:t>AboutNIDCR</a:t>
            </a:r>
            <a:r>
              <a:rPr lang="en-US" altLang="en-US" u="sng" dirty="0">
                <a:latin typeface="Arial" pitchFamily="34" charset="0"/>
              </a:rPr>
              <a:t>/</a:t>
            </a:r>
            <a:r>
              <a:rPr lang="en-US" altLang="en-US" u="sng" dirty="0" err="1">
                <a:latin typeface="Arial" pitchFamily="34" charset="0"/>
              </a:rPr>
              <a:t>SurgeonGeneral</a:t>
            </a:r>
            <a:r>
              <a:rPr lang="en-US" altLang="en-US" u="sng" dirty="0">
                <a:latin typeface="Arial" pitchFamily="34" charset="0"/>
              </a:rPr>
              <a:t>/</a:t>
            </a:r>
            <a:r>
              <a:rPr lang="en-US" altLang="en-US" dirty="0">
                <a:latin typeface="Arial" pitchFamily="34" charset="0"/>
              </a:rPr>
              <a:t> </a:t>
            </a:r>
          </a:p>
          <a:p>
            <a:pPr eaLnBrk="1" hangingPunct="1"/>
            <a:endParaRPr lang="en-US" altLang="en-US" dirty="0">
              <a:latin typeface="Arial" pitchFamily="34" charset="0"/>
            </a:endParaRPr>
          </a:p>
          <a:p>
            <a:pPr defTabSz="483306">
              <a:defRPr/>
            </a:pPr>
            <a:r>
              <a:rPr lang="en-US" baseline="0" dirty="0">
                <a:latin typeface="Arial" panose="020B0604020202020204" pitchFamily="34" charset="0"/>
                <a:cs typeface="Arial" panose="020B0604020202020204" pitchFamily="34" charset="0"/>
              </a:rPr>
              <a:t>**************************************</a:t>
            </a:r>
          </a:p>
          <a:p>
            <a:pPr eaLnBrk="1" hangingPunct="1"/>
            <a:endParaRPr lang="en-US" altLang="en-US" dirty="0">
              <a:latin typeface="Arial" pitchFamily="34" charset="0"/>
            </a:endParaRPr>
          </a:p>
        </p:txBody>
      </p:sp>
    </p:spTree>
    <p:extLst>
      <p:ext uri="{BB962C8B-B14F-4D97-AF65-F5344CB8AC3E}">
        <p14:creationId xmlns:p14="http://schemas.microsoft.com/office/powerpoint/2010/main" val="2794116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Arial" pitchFamily="34" charset="0"/>
              </a:defRPr>
            </a:lvl1pPr>
            <a:lvl2pPr marL="702756" indent="-270291">
              <a:spcBef>
                <a:spcPct val="30000"/>
              </a:spcBef>
              <a:buFont typeface="Arial" pitchFamily="34" charset="0"/>
              <a:buChar char="•"/>
              <a:defRPr sz="1100">
                <a:solidFill>
                  <a:schemeClr val="tx1"/>
                </a:solidFill>
                <a:latin typeface="Arial" pitchFamily="34" charset="0"/>
              </a:defRPr>
            </a:lvl2pPr>
            <a:lvl3pPr marL="1081164" indent="-216233">
              <a:spcBef>
                <a:spcPct val="30000"/>
              </a:spcBef>
              <a:buFont typeface="Courier New" pitchFamily="49" charset="0"/>
              <a:buChar char="o"/>
              <a:defRPr sz="1100">
                <a:solidFill>
                  <a:schemeClr val="tx1"/>
                </a:solidFill>
                <a:latin typeface="Arial" pitchFamily="34" charset="0"/>
              </a:defRPr>
            </a:lvl3pPr>
            <a:lvl4pPr marL="1513629" indent="-216233">
              <a:spcBef>
                <a:spcPct val="30000"/>
              </a:spcBef>
              <a:buFont typeface="Arial" pitchFamily="34" charset="0"/>
              <a:buChar char="-"/>
              <a:defRPr sz="1100">
                <a:solidFill>
                  <a:schemeClr val="tx1"/>
                </a:solidFill>
                <a:latin typeface="Arial" pitchFamily="34" charset="0"/>
              </a:defRPr>
            </a:lvl4pPr>
            <a:lvl5pPr marL="1946095" indent="-216233">
              <a:spcBef>
                <a:spcPct val="30000"/>
              </a:spcBef>
              <a:defRPr sz="1100">
                <a:solidFill>
                  <a:schemeClr val="tx1"/>
                </a:solidFill>
                <a:latin typeface="Arial" pitchFamily="34" charset="0"/>
              </a:defRPr>
            </a:lvl5pPr>
            <a:lvl6pPr marL="2378560" indent="-216233" eaLnBrk="0" fontAlgn="base" hangingPunct="0">
              <a:spcBef>
                <a:spcPct val="30000"/>
              </a:spcBef>
              <a:spcAft>
                <a:spcPct val="0"/>
              </a:spcAft>
              <a:defRPr sz="1100">
                <a:solidFill>
                  <a:schemeClr val="tx1"/>
                </a:solidFill>
                <a:latin typeface="Arial" pitchFamily="34" charset="0"/>
              </a:defRPr>
            </a:lvl6pPr>
            <a:lvl7pPr marL="2811026" indent="-216233" eaLnBrk="0" fontAlgn="base" hangingPunct="0">
              <a:spcBef>
                <a:spcPct val="30000"/>
              </a:spcBef>
              <a:spcAft>
                <a:spcPct val="0"/>
              </a:spcAft>
              <a:defRPr sz="1100">
                <a:solidFill>
                  <a:schemeClr val="tx1"/>
                </a:solidFill>
                <a:latin typeface="Arial" pitchFamily="34" charset="0"/>
              </a:defRPr>
            </a:lvl7pPr>
            <a:lvl8pPr marL="3243491" indent="-216233" eaLnBrk="0" fontAlgn="base" hangingPunct="0">
              <a:spcBef>
                <a:spcPct val="30000"/>
              </a:spcBef>
              <a:spcAft>
                <a:spcPct val="0"/>
              </a:spcAft>
              <a:defRPr sz="1100">
                <a:solidFill>
                  <a:schemeClr val="tx1"/>
                </a:solidFill>
                <a:latin typeface="Arial" pitchFamily="34" charset="0"/>
              </a:defRPr>
            </a:lvl8pPr>
            <a:lvl9pPr marL="3675957" indent="-216233" eaLnBrk="0" fontAlgn="base" hangingPunct="0">
              <a:spcBef>
                <a:spcPct val="30000"/>
              </a:spcBef>
              <a:spcAft>
                <a:spcPct val="0"/>
              </a:spcAft>
              <a:defRPr sz="1100">
                <a:solidFill>
                  <a:schemeClr val="tx1"/>
                </a:solidFill>
                <a:latin typeface="Arial" pitchFamily="34" charset="0"/>
              </a:defRPr>
            </a:lvl9pPr>
          </a:lstStyle>
          <a:p>
            <a:pPr>
              <a:spcBef>
                <a:spcPct val="0"/>
              </a:spcBef>
            </a:pPr>
            <a:fld id="{EAF06023-D220-4D92-87A2-076A0283A67E}" type="slidenum">
              <a:rPr lang="en-US" altLang="en-US" sz="1200">
                <a:solidFill>
                  <a:prstClr val="black"/>
                </a:solidFill>
              </a:rPr>
              <a:pPr>
                <a:spcBef>
                  <a:spcPct val="0"/>
                </a:spcBef>
              </a:pPr>
              <a:t>7</a:t>
            </a:fld>
            <a:endParaRPr lang="en-US" altLang="en-US" sz="1200">
              <a:solidFill>
                <a:prstClr val="black"/>
              </a:solidFill>
            </a:endParaRPr>
          </a:p>
        </p:txBody>
      </p:sp>
      <p:sp>
        <p:nvSpPr>
          <p:cNvPr id="21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itchFamily="34" charset="0"/>
              </a:rPr>
              <a:t>Although poor oral health is a major societal problem, there is evidence supporting the benefits of change. However, access to care remains a major issue. </a:t>
            </a:r>
          </a:p>
          <a:p>
            <a:r>
              <a:rPr lang="en-US" altLang="en-US" dirty="0">
                <a:latin typeface="Arial" pitchFamily="34" charset="0"/>
              </a:rPr>
              <a:t>Consider the following national statistics:  </a:t>
            </a:r>
          </a:p>
          <a:p>
            <a:pPr marL="171450" lvl="0" indent="-171450">
              <a:buFont typeface="Arial" panose="020B0604020202020204" pitchFamily="34" charset="0"/>
              <a:buChar char="•"/>
            </a:pPr>
            <a:r>
              <a:rPr lang="en-US" altLang="en-US" dirty="0">
                <a:latin typeface="Arial" pitchFamily="34" charset="0"/>
              </a:rPr>
              <a:t>Though most patients have a medical home, many lack a dental home.</a:t>
            </a:r>
          </a:p>
          <a:p>
            <a:pPr marL="171450" lvl="0" indent="-171450">
              <a:buFont typeface="Arial" panose="020B0604020202020204" pitchFamily="34" charset="0"/>
              <a:buChar char="•"/>
            </a:pPr>
            <a:r>
              <a:rPr lang="en-US" altLang="en-US" dirty="0">
                <a:latin typeface="Arial" pitchFamily="34" charset="0"/>
              </a:rPr>
              <a:t>In 2023 census, 95% of children have medical insurance, 10.3% do not have dental benefits.</a:t>
            </a:r>
          </a:p>
          <a:p>
            <a:pPr marL="171450" lvl="0" indent="-171450">
              <a:buFont typeface="Arial" panose="020B0604020202020204" pitchFamily="34" charset="0"/>
              <a:buChar char="•"/>
            </a:pPr>
            <a:r>
              <a:rPr lang="en-US" altLang="en-US" dirty="0">
                <a:latin typeface="Arial" pitchFamily="34" charset="0"/>
              </a:rPr>
              <a:t>Children are over 2 times more likely to lack dental coverage than medical coverage.</a:t>
            </a:r>
          </a:p>
          <a:p>
            <a:pPr marL="171450" lvl="0" indent="-171450">
              <a:buFont typeface="Arial" panose="020B0604020202020204" pitchFamily="34" charset="0"/>
              <a:buChar char="•"/>
            </a:pPr>
            <a:r>
              <a:rPr lang="en-US" altLang="en-US" dirty="0">
                <a:latin typeface="Arial" pitchFamily="34" charset="0"/>
              </a:rPr>
              <a:t>Dentists per capita are declining, especially those that accept Medicaid insurance.</a:t>
            </a:r>
          </a:p>
          <a:p>
            <a:pPr marL="171450" lvl="0" indent="-171450">
              <a:buFont typeface="Arial" panose="020B0604020202020204" pitchFamily="34" charset="0"/>
              <a:buChar char="•"/>
            </a:pPr>
            <a:r>
              <a:rPr lang="en-US" altLang="en-US" dirty="0">
                <a:latin typeface="Arial" pitchFamily="34" charset="0"/>
              </a:rPr>
              <a:t>Dentists are often not comfortable with special populations such as young children, pregnant women or adults with special needs.  </a:t>
            </a:r>
          </a:p>
          <a:p>
            <a:pPr marL="171450" lvl="0" indent="-171450">
              <a:buFont typeface="Arial" panose="020B0604020202020204" pitchFamily="34" charset="0"/>
              <a:buChar char="•"/>
            </a:pPr>
            <a:r>
              <a:rPr lang="en-US" altLang="en-US" dirty="0">
                <a:latin typeface="Arial" pitchFamily="34" charset="0"/>
              </a:rPr>
              <a:t>Rate of u</a:t>
            </a:r>
            <a:r>
              <a:rPr lang="en-US" b="0" i="0" dirty="0">
                <a:solidFill>
                  <a:srgbClr val="000000"/>
                </a:solidFill>
                <a:effectLst/>
                <a:latin typeface="Open Sans" panose="020B0606030504020204" pitchFamily="34" charset="0"/>
              </a:rPr>
              <a:t>ntreated tooth decay is 13% among youth aged 2–19 years</a:t>
            </a:r>
            <a:endParaRPr lang="en-US" altLang="en-US" dirty="0">
              <a:latin typeface="Arial" pitchFamily="34" charset="0"/>
            </a:endParaRPr>
          </a:p>
          <a:p>
            <a:endParaRPr lang="en-US" altLang="en-US" dirty="0">
              <a:latin typeface="Arial" pitchFamily="34" charset="0"/>
            </a:endParaRPr>
          </a:p>
          <a:p>
            <a:pPr marL="0" indent="0">
              <a:buFont typeface="Arial"/>
              <a:buNone/>
            </a:pPr>
            <a:r>
              <a:rPr lang="en-US" altLang="en-US" b="0" u="sng" dirty="0">
                <a:latin typeface="Arial" pitchFamily="34" charset="0"/>
              </a:rPr>
              <a:t>References</a:t>
            </a:r>
            <a:endParaRPr lang="en-US" altLang="en-US" dirty="0">
              <a:latin typeface="Arial" pitchFamily="34" charset="0"/>
            </a:endParaRPr>
          </a:p>
          <a:p>
            <a:pPr marL="171450" indent="-171450">
              <a:buFont typeface="Arial"/>
              <a:buChar char="•"/>
            </a:pPr>
            <a:r>
              <a:rPr lang="en-US" dirty="0"/>
              <a:t>Katherine </a:t>
            </a:r>
            <a:r>
              <a:rPr lang="en-US" dirty="0" err="1"/>
              <a:t>Keisler</a:t>
            </a:r>
            <a:r>
              <a:rPr lang="en-US" dirty="0"/>
              <a:t>-Starkey and Lisa N. Bunch, U.S. Census Bureau, Current Population Reports, P60-278, Health Insurance Coverage in the United States: 2021, U.S. Government Publishing Office, Washington, DC, September 2022</a:t>
            </a:r>
          </a:p>
          <a:p>
            <a:pPr marL="171450" indent="-171450">
              <a:buFont typeface="Arial"/>
              <a:buChar char="•"/>
            </a:pPr>
            <a:r>
              <a:rPr lang="en-US" b="0" i="0" dirty="0">
                <a:solidFill>
                  <a:srgbClr val="000000"/>
                </a:solidFill>
                <a:effectLst/>
                <a:latin typeface="Open Sans" panose="020B0606030504020204" pitchFamily="34" charset="0"/>
              </a:rPr>
              <a:t>Fleming E, </a:t>
            </a:r>
            <a:r>
              <a:rPr lang="en-US" b="0" i="0" dirty="0" err="1">
                <a:solidFill>
                  <a:srgbClr val="000000"/>
                </a:solidFill>
                <a:effectLst/>
                <a:latin typeface="Open Sans" panose="020B0606030504020204" pitchFamily="34" charset="0"/>
              </a:rPr>
              <a:t>Afful</a:t>
            </a:r>
            <a:r>
              <a:rPr lang="en-US" b="0" i="0" dirty="0">
                <a:solidFill>
                  <a:srgbClr val="000000"/>
                </a:solidFill>
                <a:effectLst/>
                <a:latin typeface="Open Sans" panose="020B0606030504020204" pitchFamily="34" charset="0"/>
              </a:rPr>
              <a:t> J. Prevalence of total and untreated dental caries among youth: United States, 2015–2016. NCHS Data Brief, no 307. Hyattsville, MD: National Center for Health Statistics. 2018.</a:t>
            </a:r>
            <a:endParaRPr lang="en-US" dirty="0"/>
          </a:p>
          <a:p>
            <a:pPr marL="171450" indent="-171450">
              <a:buFont typeface="Arial"/>
              <a:buChar char="•"/>
            </a:pPr>
            <a:endParaRPr lang="en-US" altLang="en-US" dirty="0">
              <a:latin typeface="Arial" pitchFamily="34" charset="0"/>
            </a:endParaRPr>
          </a:p>
          <a:p>
            <a:pPr marL="0" indent="0">
              <a:buFont typeface="Arial"/>
              <a:buNone/>
            </a:pPr>
            <a:r>
              <a:rPr lang="en-US" altLang="en-US" dirty="0">
                <a:latin typeface="Arial" pitchFamily="34" charset="0"/>
              </a:rPr>
              <a:t>**************************************</a:t>
            </a:r>
            <a:endParaRPr lang="en-US" altLang="en-US" b="1" dirty="0">
              <a:latin typeface="Arial" pitchFamily="34" charset="0"/>
            </a:endParaRPr>
          </a:p>
          <a:p>
            <a:r>
              <a:rPr lang="en-US" altLang="en-US" b="1" dirty="0">
                <a:latin typeface="Arial" pitchFamily="34" charset="0"/>
              </a:rPr>
              <a:t>Speaker: </a:t>
            </a:r>
            <a:r>
              <a:rPr lang="en-US" altLang="en-US" dirty="0">
                <a:latin typeface="Arial" pitchFamily="34" charset="0"/>
              </a:rPr>
              <a:t>There is some planned redundancy in this deck from the first module. This helps emphasize key points and refocuses the audience on child oral health. </a:t>
            </a:r>
          </a:p>
          <a:p>
            <a:r>
              <a:rPr lang="en-US" altLang="en-US" dirty="0">
                <a:latin typeface="Arial" pitchFamily="34" charset="0"/>
              </a:rPr>
              <a:t>As</a:t>
            </a:r>
            <a:r>
              <a:rPr lang="en-US" altLang="en-US" baseline="0" dirty="0">
                <a:latin typeface="Arial" pitchFamily="34" charset="0"/>
              </a:rPr>
              <a:t> the first module may not be included in the training or offered at a different time, this redundancy helps ensure that all participants have the same basic information at the beginning of this module.</a:t>
            </a:r>
          </a:p>
          <a:p>
            <a:r>
              <a:rPr lang="en-US" altLang="en-US" dirty="0">
                <a:latin typeface="Arial" pitchFamily="34" charset="0"/>
              </a:rPr>
              <a:t>Remember you can hide any slide</a:t>
            </a:r>
            <a:r>
              <a:rPr lang="en-US" altLang="en-US" baseline="0" dirty="0">
                <a:latin typeface="Arial" pitchFamily="34" charset="0"/>
              </a:rPr>
              <a:t> is not perceived as relevant to your learning experience by right-clicking and selecting the “Hide Slide” feature at the bottom or click the Slide Show tab and select “Hide Slide”.</a:t>
            </a:r>
          </a:p>
          <a:p>
            <a:pPr marL="0" indent="0">
              <a:buFont typeface="Arial"/>
              <a:buNone/>
            </a:pPr>
            <a:endParaRPr lang="en-US" altLang="en-US" dirty="0">
              <a:latin typeface="Arial" pitchFamily="34" charset="0"/>
            </a:endParaRPr>
          </a:p>
        </p:txBody>
      </p:sp>
      <p:sp>
        <p:nvSpPr>
          <p:cNvPr id="21508" name="Slide Image Placeholder 6"/>
          <p:cNvSpPr>
            <a:spLocks noGrp="1" noRot="1" noChangeAspect="1" noTextEdit="1"/>
          </p:cNvSpPr>
          <p:nvPr>
            <p:ph type="sldImg"/>
          </p:nvPr>
        </p:nvSpPr>
        <p:spPr>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Arial" pitchFamily="34" charset="0"/>
              </a:defRPr>
            </a:lvl1pPr>
            <a:lvl2pPr marL="702756" indent="-270291">
              <a:spcBef>
                <a:spcPct val="30000"/>
              </a:spcBef>
              <a:buFont typeface="Arial" pitchFamily="34" charset="0"/>
              <a:buChar char="•"/>
              <a:defRPr sz="1100">
                <a:solidFill>
                  <a:schemeClr val="tx1"/>
                </a:solidFill>
                <a:latin typeface="Arial" pitchFamily="34" charset="0"/>
              </a:defRPr>
            </a:lvl2pPr>
            <a:lvl3pPr marL="1081164" indent="-216233">
              <a:spcBef>
                <a:spcPct val="30000"/>
              </a:spcBef>
              <a:buFont typeface="Courier New" pitchFamily="49" charset="0"/>
              <a:buChar char="o"/>
              <a:defRPr sz="1100">
                <a:solidFill>
                  <a:schemeClr val="tx1"/>
                </a:solidFill>
                <a:latin typeface="Arial" pitchFamily="34" charset="0"/>
              </a:defRPr>
            </a:lvl3pPr>
            <a:lvl4pPr marL="1513629" indent="-216233">
              <a:spcBef>
                <a:spcPct val="30000"/>
              </a:spcBef>
              <a:buFont typeface="Arial" pitchFamily="34" charset="0"/>
              <a:buChar char="-"/>
              <a:defRPr sz="1100">
                <a:solidFill>
                  <a:schemeClr val="tx1"/>
                </a:solidFill>
                <a:latin typeface="Arial" pitchFamily="34" charset="0"/>
              </a:defRPr>
            </a:lvl4pPr>
            <a:lvl5pPr marL="1946095" indent="-216233">
              <a:spcBef>
                <a:spcPct val="30000"/>
              </a:spcBef>
              <a:defRPr sz="1100">
                <a:solidFill>
                  <a:schemeClr val="tx1"/>
                </a:solidFill>
                <a:latin typeface="Arial" pitchFamily="34" charset="0"/>
              </a:defRPr>
            </a:lvl5pPr>
            <a:lvl6pPr marL="2378560" indent="-216233" eaLnBrk="0" fontAlgn="base" hangingPunct="0">
              <a:spcBef>
                <a:spcPct val="30000"/>
              </a:spcBef>
              <a:spcAft>
                <a:spcPct val="0"/>
              </a:spcAft>
              <a:defRPr sz="1100">
                <a:solidFill>
                  <a:schemeClr val="tx1"/>
                </a:solidFill>
                <a:latin typeface="Arial" pitchFamily="34" charset="0"/>
              </a:defRPr>
            </a:lvl6pPr>
            <a:lvl7pPr marL="2811026" indent="-216233" eaLnBrk="0" fontAlgn="base" hangingPunct="0">
              <a:spcBef>
                <a:spcPct val="30000"/>
              </a:spcBef>
              <a:spcAft>
                <a:spcPct val="0"/>
              </a:spcAft>
              <a:defRPr sz="1100">
                <a:solidFill>
                  <a:schemeClr val="tx1"/>
                </a:solidFill>
                <a:latin typeface="Arial" pitchFamily="34" charset="0"/>
              </a:defRPr>
            </a:lvl7pPr>
            <a:lvl8pPr marL="3243491" indent="-216233" eaLnBrk="0" fontAlgn="base" hangingPunct="0">
              <a:spcBef>
                <a:spcPct val="30000"/>
              </a:spcBef>
              <a:spcAft>
                <a:spcPct val="0"/>
              </a:spcAft>
              <a:defRPr sz="1100">
                <a:solidFill>
                  <a:schemeClr val="tx1"/>
                </a:solidFill>
                <a:latin typeface="Arial" pitchFamily="34" charset="0"/>
              </a:defRPr>
            </a:lvl8pPr>
            <a:lvl9pPr marL="3675957" indent="-216233" eaLnBrk="0" fontAlgn="base" hangingPunct="0">
              <a:spcBef>
                <a:spcPct val="30000"/>
              </a:spcBef>
              <a:spcAft>
                <a:spcPct val="0"/>
              </a:spcAft>
              <a:defRPr sz="1100">
                <a:solidFill>
                  <a:schemeClr val="tx1"/>
                </a:solidFill>
                <a:latin typeface="Arial" pitchFamily="34" charset="0"/>
              </a:defRPr>
            </a:lvl9pPr>
          </a:lstStyle>
          <a:p>
            <a:pPr>
              <a:spcBef>
                <a:spcPct val="0"/>
              </a:spcBef>
            </a:pPr>
            <a:fld id="{24A7191D-71D0-4D3C-AD16-C3AC86BA219E}" type="slidenum">
              <a:rPr lang="en-US" altLang="en-US" sz="1300">
                <a:solidFill>
                  <a:prstClr val="black"/>
                </a:solidFill>
              </a:rPr>
              <a:pPr>
                <a:spcBef>
                  <a:spcPct val="0"/>
                </a:spcBef>
              </a:pPr>
              <a:t>8</a:t>
            </a:fld>
            <a:endParaRPr lang="en-US" altLang="en-US" sz="1300">
              <a:solidFill>
                <a:prstClr val="black"/>
              </a:solidFill>
            </a:endParaRPr>
          </a:p>
        </p:txBody>
      </p:sp>
      <p:sp>
        <p:nvSpPr>
          <p:cNvPr id="29699" name="Slide Image Placeholder 5"/>
          <p:cNvSpPr>
            <a:spLocks noGrp="1" noRot="1" noChangeAspect="1" noTextEdit="1"/>
          </p:cNvSpPr>
          <p:nvPr>
            <p:ph type="sldImg"/>
          </p:nvPr>
        </p:nvSpPr>
        <p:spPr>
          <a:ln/>
        </p:spPr>
      </p:sp>
      <p:sp>
        <p:nvSpPr>
          <p:cNvPr id="29700" name="Notes Placeholder 6"/>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62175" indent="-162175">
              <a:buFontTx/>
              <a:buChar char="•"/>
            </a:pPr>
            <a:r>
              <a:rPr lang="en-US" altLang="en-US" dirty="0">
                <a:latin typeface="Arial" pitchFamily="34" charset="0"/>
              </a:rPr>
              <a:t>What</a:t>
            </a:r>
            <a:r>
              <a:rPr lang="en-US" altLang="en-US" baseline="0" dirty="0">
                <a:latin typeface="Arial" pitchFamily="34" charset="0"/>
              </a:rPr>
              <a:t> do you notice?</a:t>
            </a:r>
          </a:p>
          <a:p>
            <a:pPr marL="162175" indent="-162175">
              <a:buFontTx/>
              <a:buChar char="•"/>
            </a:pPr>
            <a:endParaRPr lang="en-US" altLang="en-US" baseline="0" dirty="0">
              <a:latin typeface="Arial" pitchFamily="34" charset="0"/>
            </a:endParaRPr>
          </a:p>
          <a:p>
            <a:pPr marL="171450" indent="-171450">
              <a:buFont typeface="Arial"/>
              <a:buChar char="•"/>
            </a:pPr>
            <a:r>
              <a:rPr lang="en-US" altLang="en-US" dirty="0">
                <a:latin typeface="Arial" pitchFamily="34" charset="0"/>
              </a:rPr>
              <a:t>Healthy teeth should be creamy white with no deviation in color, roughness, or other irregularities. </a:t>
            </a:r>
          </a:p>
          <a:p>
            <a:pPr marL="0" indent="0">
              <a:buFont typeface="Arial"/>
              <a:buNone/>
            </a:pPr>
            <a:endParaRPr lang="en-US" altLang="en-US" dirty="0">
              <a:latin typeface="Arial" pitchFamily="34" charset="0"/>
            </a:endParaRPr>
          </a:p>
          <a:p>
            <a:pPr marL="162175" indent="-162175">
              <a:buFontTx/>
              <a:buChar char="•"/>
            </a:pPr>
            <a:r>
              <a:rPr lang="en-US" altLang="en-US" dirty="0">
                <a:latin typeface="Arial" pitchFamily="34" charset="0"/>
              </a:rPr>
              <a:t>What</a:t>
            </a:r>
            <a:r>
              <a:rPr lang="en-US" altLang="en-US" baseline="0" dirty="0">
                <a:latin typeface="Arial" pitchFamily="34" charset="0"/>
              </a:rPr>
              <a:t> do you typically see when you talk to clients and their children?</a:t>
            </a:r>
            <a:endParaRPr lang="en-US" altLang="en-US" dirty="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Healthy primary (baby) teeth:</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Assist in speech development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Improve appearance and build self-esteem though a beautiful smile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Foster good nutrition through proper chewing</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Space maintainer in the jaw required for proper development of permanent (adult) teeth</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Enable children to pay attention and learn in school without dental pain</a:t>
            </a:r>
          </a:p>
        </p:txBody>
      </p:sp>
      <p:sp>
        <p:nvSpPr>
          <p:cNvPr id="4" name="Slide Number Placeholder 3"/>
          <p:cNvSpPr>
            <a:spLocks noGrp="1"/>
          </p:cNvSpPr>
          <p:nvPr>
            <p:ph type="sldNum" sz="quarter" idx="10"/>
          </p:nvPr>
        </p:nvSpPr>
        <p:spPr/>
        <p:txBody>
          <a:bodyPr/>
          <a:lstStyle/>
          <a:p>
            <a:fld id="{34863A4A-B5E9-3A42-A929-68C2AD3C873B}" type="slidenum">
              <a:rPr lang="en-US" smtClean="0"/>
              <a:t>9</a:t>
            </a:fld>
            <a:endParaRPr lang="en-US"/>
          </a:p>
        </p:txBody>
      </p:sp>
    </p:spTree>
    <p:extLst>
      <p:ext uri="{BB962C8B-B14F-4D97-AF65-F5344CB8AC3E}">
        <p14:creationId xmlns:p14="http://schemas.microsoft.com/office/powerpoint/2010/main" val="10202780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Coverpage">
    <p:spTree>
      <p:nvGrpSpPr>
        <p:cNvPr id="1" name=""/>
        <p:cNvGrpSpPr/>
        <p:nvPr/>
      </p:nvGrpSpPr>
      <p:grpSpPr>
        <a:xfrm>
          <a:off x="0" y="0"/>
          <a:ext cx="0" cy="0"/>
          <a:chOff x="0" y="0"/>
          <a:chExt cx="0" cy="0"/>
        </a:xfrm>
      </p:grpSpPr>
      <p:pic>
        <p:nvPicPr>
          <p:cNvPr id="2" name="Picture 2" descr="cover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730045"/>
            <a:ext cx="2084388"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a:spLocks noChangeArrowheads="1"/>
          </p:cNvSpPr>
          <p:nvPr userDrawn="1"/>
        </p:nvSpPr>
        <p:spPr bwMode="auto">
          <a:xfrm>
            <a:off x="0" y="1383336"/>
            <a:ext cx="9144000" cy="172354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rgbClr val="FFFFFF"/>
                </a:solidFill>
                <a:latin typeface="Calibri" pitchFamily="34" charset="0"/>
                <a:cs typeface="Arial" charset="0"/>
              </a:defRPr>
            </a:lvl1pPr>
            <a:lvl2pPr marL="742950" indent="-285750">
              <a:defRPr sz="1000">
                <a:solidFill>
                  <a:srgbClr val="FFFFFF"/>
                </a:solidFill>
                <a:latin typeface="Calibri" pitchFamily="34" charset="0"/>
                <a:cs typeface="Arial" charset="0"/>
              </a:defRPr>
            </a:lvl2pPr>
            <a:lvl3pPr marL="1143000" indent="-228600">
              <a:defRPr sz="1000">
                <a:solidFill>
                  <a:srgbClr val="FFFFFF"/>
                </a:solidFill>
                <a:latin typeface="Calibri" pitchFamily="34" charset="0"/>
                <a:cs typeface="Arial" charset="0"/>
              </a:defRPr>
            </a:lvl3pPr>
            <a:lvl4pPr marL="1600200" indent="-228600">
              <a:defRPr sz="1000">
                <a:solidFill>
                  <a:srgbClr val="FFFFFF"/>
                </a:solidFill>
                <a:latin typeface="Calibri" pitchFamily="34" charset="0"/>
                <a:cs typeface="Arial" charset="0"/>
              </a:defRPr>
            </a:lvl4pPr>
            <a:lvl5pPr marL="2057400" indent="-228600">
              <a:defRPr sz="1000">
                <a:solidFill>
                  <a:srgbClr val="FFFFFF"/>
                </a:solidFill>
                <a:latin typeface="Calibri" pitchFamily="34" charset="0"/>
                <a:cs typeface="Arial" charset="0"/>
              </a:defRPr>
            </a:lvl5pPr>
            <a:lvl6pPr marL="2514600" indent="-228600" eaLnBrk="0" fontAlgn="base" hangingPunct="0">
              <a:spcBef>
                <a:spcPct val="0"/>
              </a:spcBef>
              <a:spcAft>
                <a:spcPct val="0"/>
              </a:spcAft>
              <a:defRPr sz="1000">
                <a:solidFill>
                  <a:srgbClr val="FFFFFF"/>
                </a:solidFill>
                <a:latin typeface="Calibri" pitchFamily="34" charset="0"/>
                <a:cs typeface="Arial" charset="0"/>
              </a:defRPr>
            </a:lvl6pPr>
            <a:lvl7pPr marL="2971800" indent="-228600" eaLnBrk="0" fontAlgn="base" hangingPunct="0">
              <a:spcBef>
                <a:spcPct val="0"/>
              </a:spcBef>
              <a:spcAft>
                <a:spcPct val="0"/>
              </a:spcAft>
              <a:defRPr sz="1000">
                <a:solidFill>
                  <a:srgbClr val="FFFFFF"/>
                </a:solidFill>
                <a:latin typeface="Calibri" pitchFamily="34" charset="0"/>
                <a:cs typeface="Arial" charset="0"/>
              </a:defRPr>
            </a:lvl7pPr>
            <a:lvl8pPr marL="3429000" indent="-228600" eaLnBrk="0" fontAlgn="base" hangingPunct="0">
              <a:spcBef>
                <a:spcPct val="0"/>
              </a:spcBef>
              <a:spcAft>
                <a:spcPct val="0"/>
              </a:spcAft>
              <a:defRPr sz="1000">
                <a:solidFill>
                  <a:srgbClr val="FFFFFF"/>
                </a:solidFill>
                <a:latin typeface="Calibri" pitchFamily="34" charset="0"/>
                <a:cs typeface="Arial" charset="0"/>
              </a:defRPr>
            </a:lvl8pPr>
            <a:lvl9pPr marL="3886200" indent="-228600" eaLnBrk="0" fontAlgn="base" hangingPunct="0">
              <a:spcBef>
                <a:spcPct val="0"/>
              </a:spcBef>
              <a:spcAft>
                <a:spcPct val="0"/>
              </a:spcAft>
              <a:defRPr sz="1000">
                <a:solidFill>
                  <a:srgbClr val="FFFFFF"/>
                </a:solidFill>
                <a:latin typeface="Calibri" pitchFamily="34" charset="0"/>
                <a:cs typeface="Arial" charset="0"/>
              </a:defRPr>
            </a:lvl9pPr>
          </a:lstStyle>
          <a:p>
            <a:pPr algn="ctr" defTabSz="914400" eaLnBrk="0" fontAlgn="base" hangingPunct="0">
              <a:spcBef>
                <a:spcPct val="0"/>
              </a:spcBef>
              <a:spcAft>
                <a:spcPct val="0"/>
              </a:spcAft>
              <a:defRPr/>
            </a:pPr>
            <a:endParaRPr lang="en-US" altLang="en-US" sz="1100" b="1" dirty="0">
              <a:solidFill>
                <a:srgbClr val="328570"/>
              </a:solidFill>
            </a:endParaRPr>
          </a:p>
          <a:p>
            <a:pPr algn="ctr" defTabSz="914400" eaLnBrk="0" fontAlgn="base" hangingPunct="0">
              <a:spcBef>
                <a:spcPct val="0"/>
              </a:spcBef>
              <a:spcAft>
                <a:spcPct val="0"/>
              </a:spcAft>
              <a:defRPr/>
            </a:pPr>
            <a:r>
              <a:rPr lang="en-US" altLang="en-US" sz="4800" b="1" dirty="0">
                <a:solidFill>
                  <a:srgbClr val="3366CC"/>
                </a:solidFill>
              </a:rPr>
              <a:t>Front Line Health Workers</a:t>
            </a:r>
          </a:p>
          <a:p>
            <a:pPr algn="ctr" defTabSz="914400" eaLnBrk="0" fontAlgn="base" hangingPunct="0">
              <a:spcBef>
                <a:spcPct val="0"/>
              </a:spcBef>
              <a:spcAft>
                <a:spcPct val="0"/>
              </a:spcAft>
              <a:defRPr/>
            </a:pPr>
            <a:r>
              <a:rPr lang="en-US" altLang="en-US" sz="4800" b="1" dirty="0">
                <a:solidFill>
                  <a:srgbClr val="3366CC"/>
                </a:solidFill>
              </a:rPr>
              <a:t> Child Oral Health</a:t>
            </a:r>
          </a:p>
        </p:txBody>
      </p:sp>
    </p:spTree>
    <p:extLst>
      <p:ext uri="{BB962C8B-B14F-4D97-AF65-F5344CB8AC3E}">
        <p14:creationId xmlns:p14="http://schemas.microsoft.com/office/powerpoint/2010/main" val="2127421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Intropages">
    <p:spTree>
      <p:nvGrpSpPr>
        <p:cNvPr id="1" name=""/>
        <p:cNvGrpSpPr/>
        <p:nvPr/>
      </p:nvGrpSpPr>
      <p:grpSpPr>
        <a:xfrm>
          <a:off x="0" y="0"/>
          <a:ext cx="0" cy="0"/>
          <a:chOff x="0" y="0"/>
          <a:chExt cx="0" cy="0"/>
        </a:xfrm>
      </p:grpSpPr>
      <p:pic>
        <p:nvPicPr>
          <p:cNvPr id="3" name="Picture 9" descr="template3.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070600"/>
            <a:ext cx="12192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533400" y="1143000"/>
            <a:ext cx="8229600" cy="1143000"/>
          </a:xfrm>
          <a:prstGeom prst="rect">
            <a:avLst/>
          </a:prstGeom>
        </p:spPr>
        <p:txBody>
          <a:bodyPr/>
          <a:lstStyle>
            <a:lvl1pPr>
              <a:defRPr>
                <a:solidFill>
                  <a:srgbClr val="2864CC"/>
                </a:solidFill>
              </a:defRPr>
            </a:lvl1pPr>
          </a:lstStyle>
          <a:p>
            <a:r>
              <a:rPr lang="en-US" dirty="0"/>
              <a:t>Click to edit Master title style</a:t>
            </a:r>
          </a:p>
        </p:txBody>
      </p:sp>
      <p:sp>
        <p:nvSpPr>
          <p:cNvPr id="5" name="Footer Placeholder 4"/>
          <p:cNvSpPr>
            <a:spLocks noGrp="1"/>
          </p:cNvSpPr>
          <p:nvPr>
            <p:ph type="ftr" sz="quarter" idx="10"/>
          </p:nvPr>
        </p:nvSpPr>
        <p:spPr>
          <a:xfrm>
            <a:off x="3124200" y="6248400"/>
            <a:ext cx="2895600" cy="365125"/>
          </a:xfrm>
          <a:ln>
            <a:solidFill>
              <a:schemeClr val="accent1"/>
            </a:solidFill>
          </a:ln>
        </p:spPr>
        <p:txBody>
          <a:bodyPr/>
          <a:lstStyle>
            <a:lvl1pPr>
              <a:defRPr>
                <a:solidFill>
                  <a:schemeClr val="bg1"/>
                </a:solidFill>
              </a:defRPr>
            </a:lvl1pPr>
          </a:lstStyle>
          <a:p>
            <a:pPr>
              <a:defRPr/>
            </a:pPr>
            <a:endParaRPr lang="en-US">
              <a:solidFill>
                <a:prstClr val="white"/>
              </a:solidFill>
            </a:endParaRPr>
          </a:p>
        </p:txBody>
      </p:sp>
    </p:spTree>
    <p:extLst>
      <p:ext uri="{BB962C8B-B14F-4D97-AF65-F5344CB8AC3E}">
        <p14:creationId xmlns:p14="http://schemas.microsoft.com/office/powerpoint/2010/main" val="1272080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686800" y="457200"/>
            <a:ext cx="457200" cy="365125"/>
          </a:xfrm>
        </p:spPr>
        <p:txBody>
          <a:bodyPr/>
          <a:lstStyle>
            <a:lvl1pPr>
              <a:defRPr>
                <a:solidFill>
                  <a:schemeClr val="bg1"/>
                </a:solidFill>
              </a:defRPr>
            </a:lvl1pPr>
          </a:lstStyle>
          <a:p>
            <a:pPr>
              <a:defRPr/>
            </a:pPr>
            <a:fld id="{B004CFE8-D621-450B-A1AE-137B8B87494B}"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142145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Line Header">
    <p:spTree>
      <p:nvGrpSpPr>
        <p:cNvPr id="1" name=""/>
        <p:cNvGrpSpPr/>
        <p:nvPr/>
      </p:nvGrpSpPr>
      <p:grpSpPr>
        <a:xfrm>
          <a:off x="0" y="0"/>
          <a:ext cx="0" cy="0"/>
          <a:chOff x="0" y="0"/>
          <a:chExt cx="0" cy="0"/>
        </a:xfrm>
      </p:grpSpPr>
      <p:cxnSp>
        <p:nvCxnSpPr>
          <p:cNvPr id="9" name="Straight Connector 8"/>
          <p:cNvCxnSpPr/>
          <p:nvPr userDrawn="1"/>
        </p:nvCxnSpPr>
        <p:spPr>
          <a:xfrm>
            <a:off x="649225" y="914400"/>
            <a:ext cx="7844310" cy="0"/>
          </a:xfrm>
          <a:prstGeom prst="line">
            <a:avLst/>
          </a:prstGeom>
          <a:ln w="25400">
            <a:solidFill>
              <a:srgbClr val="3FAE49"/>
            </a:solidFill>
          </a:ln>
        </p:spPr>
        <p:style>
          <a:lnRef idx="1">
            <a:schemeClr val="dk1"/>
          </a:lnRef>
          <a:fillRef idx="0">
            <a:schemeClr val="dk1"/>
          </a:fillRef>
          <a:effectRef idx="0">
            <a:schemeClr val="dk1"/>
          </a:effectRef>
          <a:fontRef idx="minor">
            <a:schemeClr val="tx1"/>
          </a:fontRef>
        </p:style>
      </p:cxnSp>
      <p:sp>
        <p:nvSpPr>
          <p:cNvPr id="6" name="Title 1"/>
          <p:cNvSpPr>
            <a:spLocks noGrp="1"/>
          </p:cNvSpPr>
          <p:nvPr>
            <p:ph type="title"/>
          </p:nvPr>
        </p:nvSpPr>
        <p:spPr>
          <a:xfrm>
            <a:off x="649225" y="224656"/>
            <a:ext cx="7844310" cy="641618"/>
          </a:xfrm>
          <a:prstGeom prst="rect">
            <a:avLst/>
          </a:prstGeom>
        </p:spPr>
        <p:txBody>
          <a:bodyPr anchor="t">
            <a:normAutofit/>
          </a:bodyPr>
          <a:lstStyle>
            <a:lvl1pPr>
              <a:defRPr sz="3700"/>
            </a:lvl1pPr>
          </a:lstStyle>
          <a:p>
            <a:r>
              <a:rPr lang="en-US"/>
              <a:t>Click to edit Master 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37182" y="6125672"/>
            <a:ext cx="1773138" cy="441826"/>
          </a:xfrm>
          <a:prstGeom prst="rect">
            <a:avLst/>
          </a:prstGeom>
        </p:spPr>
      </p:pic>
    </p:spTree>
    <p:extLst>
      <p:ext uri="{BB962C8B-B14F-4D97-AF65-F5344CB8AC3E}">
        <p14:creationId xmlns:p14="http://schemas.microsoft.com/office/powerpoint/2010/main" val="2984193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Line Header with Bullets ">
    <p:spTree>
      <p:nvGrpSpPr>
        <p:cNvPr id="1" name=""/>
        <p:cNvGrpSpPr/>
        <p:nvPr/>
      </p:nvGrpSpPr>
      <p:grpSpPr>
        <a:xfrm>
          <a:off x="0" y="0"/>
          <a:ext cx="0" cy="0"/>
          <a:chOff x="0" y="0"/>
          <a:chExt cx="0" cy="0"/>
        </a:xfrm>
      </p:grpSpPr>
      <p:sp>
        <p:nvSpPr>
          <p:cNvPr id="7" name="Title 1"/>
          <p:cNvSpPr>
            <a:spLocks noGrp="1"/>
          </p:cNvSpPr>
          <p:nvPr>
            <p:ph type="title"/>
          </p:nvPr>
        </p:nvSpPr>
        <p:spPr>
          <a:xfrm>
            <a:off x="649225" y="224656"/>
            <a:ext cx="7844310" cy="641618"/>
          </a:xfrm>
          <a:prstGeom prst="rect">
            <a:avLst/>
          </a:prstGeom>
        </p:spPr>
        <p:txBody>
          <a:bodyPr anchor="t">
            <a:normAutofit/>
          </a:bodyPr>
          <a:lstStyle>
            <a:lvl1pPr>
              <a:defRPr sz="3700"/>
            </a:lvl1pPr>
          </a:lstStyle>
          <a:p>
            <a:r>
              <a:rPr lang="en-US"/>
              <a:t>Click to edit Master title style</a:t>
            </a:r>
            <a:endParaRPr lang="en-US" dirty="0"/>
          </a:p>
        </p:txBody>
      </p:sp>
      <p:sp>
        <p:nvSpPr>
          <p:cNvPr id="8" name="Content Placeholder 2"/>
          <p:cNvSpPr>
            <a:spLocks noGrp="1"/>
          </p:cNvSpPr>
          <p:nvPr>
            <p:ph idx="1" hasCustomPrompt="1"/>
          </p:nvPr>
        </p:nvSpPr>
        <p:spPr>
          <a:xfrm>
            <a:off x="649224" y="1602657"/>
            <a:ext cx="7844311" cy="4444181"/>
          </a:xfrm>
          <a:prstGeom prst="rect">
            <a:avLst/>
          </a:prstGeom>
        </p:spPr>
        <p:txBody>
          <a:bodyPr/>
          <a:lstStyle>
            <a:lvl1pPr marL="228600" indent="-228600">
              <a:buFont typeface="Calibri Light" panose="020F0302020204030204" pitchFamily="34" charset="0"/>
              <a:buChar char="&gt;"/>
              <a:defRPr b="0" i="0">
                <a:solidFill>
                  <a:schemeClr val="accent6"/>
                </a:solidFill>
                <a:latin typeface="Calibri Light"/>
                <a:cs typeface="Calibri Light"/>
              </a:defRPr>
            </a:lvl1pPr>
            <a:lvl2pPr marL="685800" indent="-228600">
              <a:buFont typeface="Calibri Light" panose="020F0302020204030204" pitchFamily="34" charset="0"/>
              <a:buChar char="&gt;"/>
              <a:defRPr b="0" i="0">
                <a:solidFill>
                  <a:schemeClr val="accent6"/>
                </a:solidFill>
                <a:latin typeface="Calibri Light"/>
                <a:cs typeface="Calibri Light"/>
              </a:defRPr>
            </a:lvl2pPr>
            <a:lvl3pPr marL="1143000" indent="-228600">
              <a:buFont typeface="Calibri Light" panose="020F0302020204030204" pitchFamily="34" charset="0"/>
              <a:buChar char="&gt;"/>
              <a:defRPr b="0" i="0">
                <a:solidFill>
                  <a:schemeClr val="accent6"/>
                </a:solidFill>
                <a:latin typeface="Calibri Light"/>
                <a:cs typeface="Calibri Light"/>
              </a:defRPr>
            </a:lvl3pPr>
            <a:lvl4pPr marL="1600200" indent="-228600">
              <a:buFont typeface="Calibri Light" panose="020F0302020204030204" pitchFamily="34" charset="0"/>
              <a:buChar char="&gt;"/>
              <a:defRPr b="0" i="0">
                <a:solidFill>
                  <a:schemeClr val="accent6"/>
                </a:solidFill>
                <a:latin typeface="Calibri Light"/>
                <a:cs typeface="Calibri Light"/>
              </a:defRPr>
            </a:lvl4pPr>
            <a:lvl5pPr marL="2057400" indent="-228600">
              <a:buFont typeface="Calibri Light" panose="020F0302020204030204" pitchFamily="34" charset="0"/>
              <a:buChar char="&gt;"/>
              <a:defRPr b="0" i="0">
                <a:solidFill>
                  <a:schemeClr val="accent6"/>
                </a:solidFill>
                <a:latin typeface="Calibri Light"/>
                <a:cs typeface="Calibri Light"/>
              </a:defRPr>
            </a:lvl5pPr>
          </a:lstStyle>
          <a:p>
            <a:pPr lvl="0"/>
            <a:r>
              <a:rPr lang="en-US" dirty="0"/>
              <a:t>Content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5338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0EEA11F-43DC-8A45-97AE-433752FADC6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15424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0EEA11F-43DC-8A45-97AE-433752FADC6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54477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0EEA11F-43DC-8A45-97AE-433752FADC6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58510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0EEA11F-43DC-8A45-97AE-433752FADC6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7867802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0EEA11F-43DC-8A45-97AE-433752FADC6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38682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0EEA11F-43DC-8A45-97AE-433752FADC6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25595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s">
    <p:spTree>
      <p:nvGrpSpPr>
        <p:cNvPr id="1" name=""/>
        <p:cNvGrpSpPr/>
        <p:nvPr/>
      </p:nvGrpSpPr>
      <p:grpSpPr>
        <a:xfrm>
          <a:off x="0" y="0"/>
          <a:ext cx="0" cy="0"/>
          <a:chOff x="0" y="0"/>
          <a:chExt cx="0" cy="0"/>
        </a:xfrm>
      </p:grpSpPr>
      <p:pic>
        <p:nvPicPr>
          <p:cNvPr id="2" name="Picture 5" descr="intropages_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070600"/>
            <a:ext cx="12192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a:spLocks noChangeArrowheads="1"/>
          </p:cNvSpPr>
          <p:nvPr userDrawn="1"/>
        </p:nvSpPr>
        <p:spPr bwMode="auto">
          <a:xfrm>
            <a:off x="0" y="0"/>
            <a:ext cx="9144000" cy="769441"/>
          </a:xfrm>
          <a:prstGeom prst="rect">
            <a:avLst/>
          </a:prstGeom>
          <a:solidFill>
            <a:schemeClr val="bg1"/>
          </a:solidFill>
          <a:ln w="9525">
            <a:solidFill>
              <a:schemeClr val="bg1"/>
            </a:solidFill>
            <a:miter lim="800000"/>
            <a:headEnd/>
            <a:tailEnd/>
          </a:ln>
        </p:spPr>
        <p:txBody>
          <a:bodyPr>
            <a:spAutoFit/>
          </a:bodyPr>
          <a:lstStyle>
            <a:lvl1pPr eaLnBrk="0" hangingPunct="0">
              <a:defRPr sz="1000">
                <a:solidFill>
                  <a:schemeClr val="tx1"/>
                </a:solidFill>
                <a:latin typeface="Arial" pitchFamily="34" charset="0"/>
                <a:cs typeface="Arial" pitchFamily="34" charset="0"/>
              </a:defRPr>
            </a:lvl1pPr>
            <a:lvl2pPr marL="742950" indent="-285750" eaLnBrk="0" hangingPunct="0">
              <a:defRPr sz="1000">
                <a:solidFill>
                  <a:schemeClr val="tx1"/>
                </a:solidFill>
                <a:latin typeface="Arial" pitchFamily="34" charset="0"/>
                <a:cs typeface="Arial" pitchFamily="34" charset="0"/>
              </a:defRPr>
            </a:lvl2pPr>
            <a:lvl3pPr marL="1143000" indent="-228600" eaLnBrk="0" hangingPunct="0">
              <a:defRPr sz="1000">
                <a:solidFill>
                  <a:schemeClr val="tx1"/>
                </a:solidFill>
                <a:latin typeface="Arial" pitchFamily="34" charset="0"/>
                <a:cs typeface="Arial" pitchFamily="34" charset="0"/>
              </a:defRPr>
            </a:lvl3pPr>
            <a:lvl4pPr marL="1600200" indent="-228600" eaLnBrk="0" hangingPunct="0">
              <a:defRPr sz="1000">
                <a:solidFill>
                  <a:schemeClr val="tx1"/>
                </a:solidFill>
                <a:latin typeface="Arial" pitchFamily="34" charset="0"/>
                <a:cs typeface="Arial" pitchFamily="34" charset="0"/>
              </a:defRPr>
            </a:lvl4pPr>
            <a:lvl5pPr marL="2057400" indent="-228600" eaLnBrk="0" hangingPunct="0">
              <a:defRPr sz="1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000">
                <a:solidFill>
                  <a:schemeClr val="tx1"/>
                </a:solidFill>
                <a:latin typeface="Arial" pitchFamily="34" charset="0"/>
                <a:cs typeface="Arial" pitchFamily="34" charset="0"/>
              </a:defRPr>
            </a:lvl9pPr>
          </a:lstStyle>
          <a:p>
            <a:pPr defTabSz="914400" eaLnBrk="1" fontAlgn="base" hangingPunct="1">
              <a:spcBef>
                <a:spcPct val="0"/>
              </a:spcBef>
              <a:spcAft>
                <a:spcPct val="0"/>
              </a:spcAft>
              <a:defRPr/>
            </a:pPr>
            <a:endParaRPr lang="en-US" altLang="en-US" sz="800" b="1" dirty="0">
              <a:solidFill>
                <a:srgbClr val="2864CC"/>
              </a:solidFill>
            </a:endParaRPr>
          </a:p>
          <a:p>
            <a:pPr defTabSz="914400" eaLnBrk="1" fontAlgn="base" hangingPunct="1">
              <a:spcBef>
                <a:spcPct val="0"/>
              </a:spcBef>
              <a:spcAft>
                <a:spcPct val="0"/>
              </a:spcAft>
              <a:defRPr/>
            </a:pPr>
            <a:r>
              <a:rPr lang="en-US" altLang="en-US" sz="2800" b="1" dirty="0">
                <a:solidFill>
                  <a:srgbClr val="2864CC"/>
                </a:solidFill>
              </a:rPr>
              <a:t>  Child Oral Health</a:t>
            </a:r>
          </a:p>
          <a:p>
            <a:pPr defTabSz="914400" eaLnBrk="1" fontAlgn="base" hangingPunct="1">
              <a:spcBef>
                <a:spcPct val="0"/>
              </a:spcBef>
              <a:spcAft>
                <a:spcPct val="0"/>
              </a:spcAft>
              <a:defRPr/>
            </a:pPr>
            <a:endParaRPr lang="en-US" altLang="en-US" sz="800" b="1" dirty="0">
              <a:solidFill>
                <a:srgbClr val="2864CC"/>
              </a:solidFill>
            </a:endParaRPr>
          </a:p>
        </p:txBody>
      </p:sp>
      <p:pic>
        <p:nvPicPr>
          <p:cNvPr id="6" name="Picture 5" descr="intropages_2.png"/>
          <p:cNvPicPr>
            <a:picLocks noChangeAspect="1"/>
          </p:cNvPicPr>
          <p:nvPr userDrawn="1"/>
        </p:nvPicPr>
        <p:blipFill rotWithShape="1">
          <a:blip r:embed="rId2">
            <a:extLst>
              <a:ext uri="{28A0092B-C50C-407E-A947-70E740481C1C}">
                <a14:useLocalDpi xmlns:a14="http://schemas.microsoft.com/office/drawing/2010/main" val="0"/>
              </a:ext>
            </a:extLst>
          </a:blip>
          <a:srcRect l="49196" r="26815" b="89027"/>
          <a:stretch/>
        </p:blipFill>
        <p:spPr bwMode="auto">
          <a:xfrm>
            <a:off x="6988629" y="0"/>
            <a:ext cx="2155371" cy="7656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35689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0EEA11F-43DC-8A45-97AE-433752FADC6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3191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0EEA11F-43DC-8A45-97AE-433752FADC6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05589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0EEA11F-43DC-8A45-97AE-433752FADC6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6536606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0EEA11F-43DC-8A45-97AE-433752FADC6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404961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0EEA11F-43DC-8A45-97AE-433752FADC6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795866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0EEA11F-43DC-8A45-97AE-433752FADC6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002700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Title 1"/>
          <p:cNvSpPr>
            <a:spLocks noGrp="1"/>
          </p:cNvSpPr>
          <p:nvPr userDrawn="1">
            <p:ph type="ctrTitle" hasCustomPrompt="1"/>
          </p:nvPr>
        </p:nvSpPr>
        <p:spPr>
          <a:xfrm>
            <a:off x="570350" y="1235365"/>
            <a:ext cx="8169564" cy="2365086"/>
          </a:xfrm>
        </p:spPr>
        <p:txBody>
          <a:bodyPr>
            <a:noAutofit/>
          </a:bodyPr>
          <a:lstStyle>
            <a:lvl1pPr>
              <a:defRPr sz="6000" baseline="0">
                <a:solidFill>
                  <a:srgbClr val="67BB49"/>
                </a:solidFill>
              </a:defRPr>
            </a:lvl1pPr>
          </a:lstStyle>
          <a:p>
            <a:r>
              <a:rPr lang="en-US" dirty="0"/>
              <a:t>Presentation title </a:t>
            </a:r>
            <a:r>
              <a:rPr lang="en-US" dirty="0" err="1"/>
              <a:t>lorem</a:t>
            </a:r>
            <a:r>
              <a:rPr lang="en-US" dirty="0"/>
              <a:t> </a:t>
            </a:r>
            <a:r>
              <a:rPr lang="en-US" dirty="0" err="1"/>
              <a:t>ipsum</a:t>
            </a:r>
            <a:r>
              <a:rPr lang="en-US" dirty="0"/>
              <a:t> dolor sit </a:t>
            </a:r>
            <a:r>
              <a:rPr lang="en-US" dirty="0" err="1"/>
              <a:t>amet</a:t>
            </a:r>
            <a:r>
              <a:rPr lang="en-US" dirty="0"/>
              <a:t>.</a:t>
            </a:r>
          </a:p>
        </p:txBody>
      </p:sp>
      <p:sp>
        <p:nvSpPr>
          <p:cNvPr id="7" name="Subtitle 2"/>
          <p:cNvSpPr>
            <a:spLocks noGrp="1"/>
          </p:cNvSpPr>
          <p:nvPr userDrawn="1">
            <p:ph type="subTitle" idx="1"/>
          </p:nvPr>
        </p:nvSpPr>
        <p:spPr>
          <a:xfrm>
            <a:off x="571502" y="3622677"/>
            <a:ext cx="6400800" cy="418232"/>
          </a:xfrm>
        </p:spPr>
        <p:txBody>
          <a:bodyPr/>
          <a:lstStyle>
            <a:lvl1pPr marL="0" indent="0" algn="l">
              <a:buNone/>
              <a:defRPr>
                <a:solidFill>
                  <a:srgbClr val="4C4C4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14" name="Text Placeholder 13"/>
          <p:cNvSpPr>
            <a:spLocks noGrp="1"/>
          </p:cNvSpPr>
          <p:nvPr userDrawn="1">
            <p:ph type="body" sz="quarter" idx="10" hasCustomPrompt="1"/>
          </p:nvPr>
        </p:nvSpPr>
        <p:spPr>
          <a:xfrm>
            <a:off x="570350" y="4089943"/>
            <a:ext cx="6401952" cy="588962"/>
          </a:xfrm>
        </p:spPr>
        <p:txBody>
          <a:bodyPr>
            <a:normAutofit/>
          </a:bodyPr>
          <a:lstStyle>
            <a:lvl1pPr marL="0" indent="0">
              <a:buNone/>
              <a:defRPr sz="1600" baseline="0">
                <a:solidFill>
                  <a:srgbClr val="4C4C4C"/>
                </a:solidFill>
              </a:defRPr>
            </a:lvl1pPr>
          </a:lstStyle>
          <a:p>
            <a:pPr lvl="0"/>
            <a:r>
              <a:rPr lang="en-US" dirty="0"/>
              <a:t>Month, DD YYYY</a:t>
            </a:r>
          </a:p>
        </p:txBody>
      </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53000" y="5387098"/>
            <a:ext cx="3993159" cy="1271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37354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Intropages">
    <p:spTree>
      <p:nvGrpSpPr>
        <p:cNvPr id="1" name=""/>
        <p:cNvGrpSpPr/>
        <p:nvPr/>
      </p:nvGrpSpPr>
      <p:grpSpPr>
        <a:xfrm>
          <a:off x="0" y="0"/>
          <a:ext cx="0" cy="0"/>
          <a:chOff x="0" y="0"/>
          <a:chExt cx="0" cy="0"/>
        </a:xfrm>
      </p:grpSpPr>
      <p:pic>
        <p:nvPicPr>
          <p:cNvPr id="2" name="Picture 5" descr="intropages_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070600"/>
            <a:ext cx="12192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a:spLocks noChangeArrowheads="1"/>
          </p:cNvSpPr>
          <p:nvPr userDrawn="1"/>
        </p:nvSpPr>
        <p:spPr bwMode="auto">
          <a:xfrm>
            <a:off x="0" y="0"/>
            <a:ext cx="4419600" cy="646331"/>
          </a:xfrm>
          <a:prstGeom prst="rect">
            <a:avLst/>
          </a:prstGeom>
          <a:solidFill>
            <a:schemeClr val="bg1"/>
          </a:solidFill>
          <a:ln w="9525">
            <a:solidFill>
              <a:schemeClr val="bg1"/>
            </a:solidFill>
            <a:miter lim="800000"/>
            <a:headEnd/>
            <a:tailEnd/>
          </a:ln>
        </p:spPr>
        <p:txBody>
          <a:bodyPr wrap="square">
            <a:spAutoFit/>
          </a:bodyPr>
          <a:lstStyle>
            <a:lvl1pPr eaLnBrk="0" hangingPunct="0">
              <a:defRPr sz="1000">
                <a:solidFill>
                  <a:schemeClr val="tx1"/>
                </a:solidFill>
                <a:latin typeface="Arial" pitchFamily="34" charset="0"/>
                <a:cs typeface="Arial" pitchFamily="34" charset="0"/>
              </a:defRPr>
            </a:lvl1pPr>
            <a:lvl2pPr marL="742950" indent="-285750" eaLnBrk="0" hangingPunct="0">
              <a:defRPr sz="1000">
                <a:solidFill>
                  <a:schemeClr val="tx1"/>
                </a:solidFill>
                <a:latin typeface="Arial" pitchFamily="34" charset="0"/>
                <a:cs typeface="Arial" pitchFamily="34" charset="0"/>
              </a:defRPr>
            </a:lvl2pPr>
            <a:lvl3pPr marL="1143000" indent="-228600" eaLnBrk="0" hangingPunct="0">
              <a:defRPr sz="1000">
                <a:solidFill>
                  <a:schemeClr val="tx1"/>
                </a:solidFill>
                <a:latin typeface="Arial" pitchFamily="34" charset="0"/>
                <a:cs typeface="Arial" pitchFamily="34" charset="0"/>
              </a:defRPr>
            </a:lvl3pPr>
            <a:lvl4pPr marL="1600200" indent="-228600" eaLnBrk="0" hangingPunct="0">
              <a:defRPr sz="1000">
                <a:solidFill>
                  <a:schemeClr val="tx1"/>
                </a:solidFill>
                <a:latin typeface="Arial" pitchFamily="34" charset="0"/>
                <a:cs typeface="Arial" pitchFamily="34" charset="0"/>
              </a:defRPr>
            </a:lvl4pPr>
            <a:lvl5pPr marL="2057400" indent="-228600" eaLnBrk="0" hangingPunct="0">
              <a:defRPr sz="1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000">
                <a:solidFill>
                  <a:schemeClr val="tx1"/>
                </a:solidFill>
                <a:latin typeface="Arial" pitchFamily="34" charset="0"/>
                <a:cs typeface="Arial" pitchFamily="34" charset="0"/>
              </a:defRPr>
            </a:lvl9pPr>
          </a:lstStyle>
          <a:p>
            <a:pPr eaLnBrk="1" hangingPunct="1">
              <a:defRPr/>
            </a:pPr>
            <a:endParaRPr lang="en-US" altLang="en-US" sz="800" b="1" dirty="0">
              <a:solidFill>
                <a:srgbClr val="2864CC"/>
              </a:solidFill>
            </a:endParaRPr>
          </a:p>
          <a:p>
            <a:pPr eaLnBrk="1" hangingPunct="1">
              <a:defRPr/>
            </a:pPr>
            <a:r>
              <a:rPr lang="en-US" altLang="en-US" sz="2800" b="1" dirty="0">
                <a:solidFill>
                  <a:srgbClr val="2864CC"/>
                </a:solidFill>
              </a:rPr>
              <a:t> Child Oral Health</a:t>
            </a:r>
            <a:endParaRPr lang="en-US" altLang="en-US" sz="800" b="1" dirty="0">
              <a:solidFill>
                <a:srgbClr val="2864CC"/>
              </a:solidFill>
            </a:endParaRPr>
          </a:p>
        </p:txBody>
      </p:sp>
    </p:spTree>
    <p:extLst>
      <p:ext uri="{BB962C8B-B14F-4D97-AF65-F5344CB8AC3E}">
        <p14:creationId xmlns:p14="http://schemas.microsoft.com/office/powerpoint/2010/main" val="3796630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2"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070600"/>
            <a:ext cx="12192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lide Number Placeholder 5"/>
          <p:cNvSpPr>
            <a:spLocks noGrp="1"/>
          </p:cNvSpPr>
          <p:nvPr>
            <p:ph type="sldNum" sz="quarter" idx="10"/>
          </p:nvPr>
        </p:nvSpPr>
        <p:spPr>
          <a:xfrm>
            <a:off x="8686800" y="457200"/>
            <a:ext cx="457200" cy="365125"/>
          </a:xfrm>
        </p:spPr>
        <p:txBody>
          <a:bodyPr/>
          <a:lstStyle>
            <a:lvl1pPr>
              <a:defRPr>
                <a:solidFill>
                  <a:schemeClr val="bg1"/>
                </a:solidFill>
              </a:defRPr>
            </a:lvl1pPr>
          </a:lstStyle>
          <a:p>
            <a:pPr>
              <a:defRPr/>
            </a:pPr>
            <a:fld id="{11CBC267-A29C-4ECF-82D8-465D5EB58AF4}" type="slidenum">
              <a:rPr lang="en-US" altLang="en-US">
                <a:solidFill>
                  <a:prstClr val="white"/>
                </a:solidFill>
              </a:rPr>
              <a:pPr>
                <a:defRPr/>
              </a:pPr>
              <a:t>‹#›</a:t>
            </a:fld>
            <a:endParaRPr lang="en-US" altLang="en-US" dirty="0">
              <a:solidFill>
                <a:prstClr val="white"/>
              </a:solidFill>
            </a:endParaRPr>
          </a:p>
        </p:txBody>
      </p:sp>
    </p:spTree>
    <p:extLst>
      <p:ext uri="{BB962C8B-B14F-4D97-AF65-F5344CB8AC3E}">
        <p14:creationId xmlns:p14="http://schemas.microsoft.com/office/powerpoint/2010/main" val="16005633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Coverpage">
    <p:spTree>
      <p:nvGrpSpPr>
        <p:cNvPr id="1" name=""/>
        <p:cNvGrpSpPr/>
        <p:nvPr/>
      </p:nvGrpSpPr>
      <p:grpSpPr>
        <a:xfrm>
          <a:off x="0" y="0"/>
          <a:ext cx="0" cy="0"/>
          <a:chOff x="0" y="0"/>
          <a:chExt cx="0" cy="0"/>
        </a:xfrm>
      </p:grpSpPr>
      <p:pic>
        <p:nvPicPr>
          <p:cNvPr id="2" name="Picture 2" descr="cover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732463"/>
            <a:ext cx="2084388"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3548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070600"/>
            <a:ext cx="12192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lide Number Placeholder 5"/>
          <p:cNvSpPr>
            <a:spLocks noGrp="1"/>
          </p:cNvSpPr>
          <p:nvPr>
            <p:ph type="sldNum" sz="quarter" idx="10"/>
          </p:nvPr>
        </p:nvSpPr>
        <p:spPr>
          <a:xfrm>
            <a:off x="8686800" y="457200"/>
            <a:ext cx="457200" cy="365125"/>
          </a:xfrm>
        </p:spPr>
        <p:txBody>
          <a:bodyPr/>
          <a:lstStyle>
            <a:lvl1pPr>
              <a:defRPr>
                <a:solidFill>
                  <a:schemeClr val="bg1"/>
                </a:solidFill>
              </a:defRPr>
            </a:lvl1pPr>
          </a:lstStyle>
          <a:p>
            <a:pPr>
              <a:defRPr/>
            </a:pPr>
            <a:fld id="{11CBC267-A29C-4ECF-82D8-465D5EB58AF4}" type="slidenum">
              <a:rPr lang="en-US" altLang="en-US">
                <a:solidFill>
                  <a:prstClr val="white"/>
                </a:solidFill>
              </a:rPr>
              <a:pPr>
                <a:defRPr/>
              </a:pPr>
              <a:t>‹#›</a:t>
            </a:fld>
            <a:endParaRPr lang="en-US" altLang="en-US" dirty="0">
              <a:solidFill>
                <a:prstClr val="white"/>
              </a:solidFill>
            </a:endParaRPr>
          </a:p>
        </p:txBody>
      </p:sp>
    </p:spTree>
    <p:extLst>
      <p:ext uri="{BB962C8B-B14F-4D97-AF65-F5344CB8AC3E}">
        <p14:creationId xmlns:p14="http://schemas.microsoft.com/office/powerpoint/2010/main" val="20824958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tropages">
    <p:spTree>
      <p:nvGrpSpPr>
        <p:cNvPr id="1" name=""/>
        <p:cNvGrpSpPr/>
        <p:nvPr/>
      </p:nvGrpSpPr>
      <p:grpSpPr>
        <a:xfrm>
          <a:off x="0" y="0"/>
          <a:ext cx="0" cy="0"/>
          <a:chOff x="0" y="0"/>
          <a:chExt cx="0" cy="0"/>
        </a:xfrm>
      </p:grpSpPr>
      <p:pic>
        <p:nvPicPr>
          <p:cNvPr id="2" name="Picture 5" descr="intropages_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070600"/>
            <a:ext cx="12192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26827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070600"/>
            <a:ext cx="12192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lide Number Placeholder 5"/>
          <p:cNvSpPr>
            <a:spLocks noGrp="1"/>
          </p:cNvSpPr>
          <p:nvPr>
            <p:ph type="sldNum" sz="quarter" idx="10"/>
          </p:nvPr>
        </p:nvSpPr>
        <p:spPr>
          <a:xfrm>
            <a:off x="8686800" y="457200"/>
            <a:ext cx="457200" cy="365125"/>
          </a:xfrm>
        </p:spPr>
        <p:txBody>
          <a:bodyPr/>
          <a:lstStyle>
            <a:lvl1pPr>
              <a:defRPr>
                <a:solidFill>
                  <a:schemeClr val="bg1"/>
                </a:solidFill>
              </a:defRPr>
            </a:lvl1pPr>
          </a:lstStyle>
          <a:p>
            <a:fld id="{48F3736E-7D22-4444-B6B8-7CB6E6C82374}"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3592802939"/>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070600"/>
            <a:ext cx="12192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lide Number Placeholder 5"/>
          <p:cNvSpPr>
            <a:spLocks noGrp="1"/>
          </p:cNvSpPr>
          <p:nvPr>
            <p:ph type="sldNum" sz="quarter" idx="10"/>
          </p:nvPr>
        </p:nvSpPr>
        <p:spPr>
          <a:xfrm>
            <a:off x="8686800" y="457200"/>
            <a:ext cx="457200" cy="365125"/>
          </a:xfrm>
        </p:spPr>
        <p:txBody>
          <a:bodyPr/>
          <a:lstStyle>
            <a:lvl1pPr>
              <a:defRPr>
                <a:solidFill>
                  <a:schemeClr val="bg1"/>
                </a:solidFill>
              </a:defRPr>
            </a:lvl1pPr>
          </a:lstStyle>
          <a:p>
            <a:fld id="{0F3BA470-B5BE-4518-9A67-8E3F9E4F4ED9}"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2867421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77301" y="52696"/>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400" fontAlgn="base">
              <a:spcBef>
                <a:spcPct val="0"/>
              </a:spcBef>
              <a:spcAft>
                <a:spcPct val="0"/>
              </a:spcAft>
              <a:defRPr/>
            </a:pPr>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914400" fontAlgn="base">
              <a:spcBef>
                <a:spcPct val="0"/>
              </a:spcBef>
              <a:spcAft>
                <a:spcPct val="0"/>
              </a:spcAft>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400" fontAlgn="base">
              <a:spcBef>
                <a:spcPct val="0"/>
              </a:spcBef>
              <a:spcAft>
                <a:spcPct val="0"/>
              </a:spcAft>
              <a:defRPr/>
            </a:pPr>
            <a:fld id="{77A49C4E-DF13-4AA6-82C5-E267FD7DDFCA}" type="slidenum">
              <a:rPr lang="en-US" altLang="en-US" smtClean="0">
                <a:cs typeface="Arial" charset="0"/>
              </a:rPr>
              <a:pPr defTabSz="914400" fontAlgn="base">
                <a:spcBef>
                  <a:spcPct val="0"/>
                </a:spcBef>
                <a:spcAft>
                  <a:spcPct val="0"/>
                </a:spcAft>
                <a:defRPr/>
              </a:pPr>
              <a:t>‹#›</a:t>
            </a:fld>
            <a:endParaRPr lang="en-US" altLang="en-US" dirty="0">
              <a:cs typeface="Arial" charset="0"/>
            </a:endParaRPr>
          </a:p>
        </p:txBody>
      </p:sp>
      <p:sp>
        <p:nvSpPr>
          <p:cNvPr id="6" name="Text Placeholder 2"/>
          <p:cNvSpPr>
            <a:spLocks noGrp="1"/>
          </p:cNvSpPr>
          <p:nvPr>
            <p:ph idx="1"/>
          </p:nvPr>
        </p:nvSpPr>
        <p:spPr>
          <a:xfrm>
            <a:off x="528221" y="1404891"/>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4586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070600"/>
            <a:ext cx="12192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lide Number Placeholder 5"/>
          <p:cNvSpPr>
            <a:spLocks noGrp="1"/>
          </p:cNvSpPr>
          <p:nvPr>
            <p:ph type="sldNum" sz="quarter" idx="10"/>
          </p:nvPr>
        </p:nvSpPr>
        <p:spPr>
          <a:xfrm>
            <a:off x="8686800" y="457200"/>
            <a:ext cx="457200" cy="365125"/>
          </a:xfrm>
        </p:spPr>
        <p:txBody>
          <a:bodyPr/>
          <a:lstStyle>
            <a:lvl1pPr>
              <a:defRPr>
                <a:solidFill>
                  <a:schemeClr val="bg1"/>
                </a:solidFill>
              </a:defRPr>
            </a:lvl1pPr>
          </a:lstStyle>
          <a:p>
            <a:pPr>
              <a:defRPr/>
            </a:pPr>
            <a:fld id="{71612EA6-3CA4-4C99-A9A9-65D228B70D1F}" type="slidenum">
              <a:rPr lang="en-US" altLang="en-US">
                <a:solidFill>
                  <a:prstClr val="white"/>
                </a:solidFill>
              </a:rPr>
              <a:pPr>
                <a:defRPr/>
              </a:pPr>
              <a:t>‹#›</a:t>
            </a:fld>
            <a:endParaRPr lang="en-US" altLang="en-US" dirty="0">
              <a:solidFill>
                <a:prstClr val="white"/>
              </a:solidFill>
            </a:endParaRPr>
          </a:p>
        </p:txBody>
      </p:sp>
    </p:spTree>
    <p:extLst>
      <p:ext uri="{BB962C8B-B14F-4D97-AF65-F5344CB8AC3E}">
        <p14:creationId xmlns:p14="http://schemas.microsoft.com/office/powerpoint/2010/main" val="1399685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686800" y="457200"/>
            <a:ext cx="457200" cy="365125"/>
          </a:xfrm>
        </p:spPr>
        <p:txBody>
          <a:bodyPr/>
          <a:lstStyle>
            <a:lvl1pPr>
              <a:defRPr>
                <a:solidFill>
                  <a:schemeClr val="bg1"/>
                </a:solidFill>
              </a:defRPr>
            </a:lvl1pPr>
          </a:lstStyle>
          <a:p>
            <a:fld id="{B7DA8EF8-27B7-45D1-A287-3420C69B57D4}"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3073054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Intro_pages">
    <p:spTree>
      <p:nvGrpSpPr>
        <p:cNvPr id="1" name=""/>
        <p:cNvGrpSpPr/>
        <p:nvPr/>
      </p:nvGrpSpPr>
      <p:grpSpPr>
        <a:xfrm>
          <a:off x="0" y="0"/>
          <a:ext cx="0" cy="0"/>
          <a:chOff x="0" y="0"/>
          <a:chExt cx="0" cy="0"/>
        </a:xfrm>
      </p:grpSpPr>
      <p:pic>
        <p:nvPicPr>
          <p:cNvPr id="3"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070600"/>
            <a:ext cx="12192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143000"/>
            <a:ext cx="8229600" cy="1143000"/>
          </a:xfrm>
          <a:prstGeom prst="rect">
            <a:avLst/>
          </a:prstGeom>
        </p:spPr>
        <p:txBody>
          <a:bodyPr/>
          <a:lstStyle>
            <a:lvl1pPr>
              <a:defRPr>
                <a:solidFill>
                  <a:srgbClr val="3333CC"/>
                </a:solidFill>
              </a:defRPr>
            </a:lvl1pPr>
          </a:lstStyle>
          <a:p>
            <a:r>
              <a:rPr lang="en-US" dirty="0"/>
              <a:t>Click to edit Master title style</a:t>
            </a:r>
          </a:p>
        </p:txBody>
      </p:sp>
    </p:spTree>
    <p:extLst>
      <p:ext uri="{BB962C8B-B14F-4D97-AF65-F5344CB8AC3E}">
        <p14:creationId xmlns:p14="http://schemas.microsoft.com/office/powerpoint/2010/main" val="1246159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5" name="Slide Number Placeholder 5"/>
          <p:cNvSpPr txBox="1">
            <a:spLocks/>
          </p:cNvSpPr>
          <p:nvPr userDrawn="1"/>
        </p:nvSpPr>
        <p:spPr>
          <a:xfrm>
            <a:off x="8686800" y="457200"/>
            <a:ext cx="457200" cy="365125"/>
          </a:xfrm>
          <a:prstGeom prst="rect">
            <a:avLst/>
          </a:prstGeom>
        </p:spPr>
        <p:txBody>
          <a:bodyPr anchor="ct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r"/>
            <a:fld id="{7196535A-672F-4060-B5B6-CCE532B966B8}" type="slidenum">
              <a:rPr lang="en-US" altLang="en-US" sz="1200">
                <a:solidFill>
                  <a:prstClr val="white"/>
                </a:solidFill>
                <a:latin typeface="Calibri" pitchFamily="34" charset="0"/>
              </a:rPr>
              <a:pPr algn="r"/>
              <a:t>‹#›</a:t>
            </a:fld>
            <a:endParaRPr lang="en-US" altLang="en-US" sz="1200">
              <a:solidFill>
                <a:prstClr val="white"/>
              </a:solidFill>
              <a:latin typeface="Calibri" pitchFamily="34" charset="0"/>
            </a:endParaRPr>
          </a:p>
        </p:txBody>
      </p:sp>
      <p:sp>
        <p:nvSpPr>
          <p:cNvPr id="2" name="Title 1"/>
          <p:cNvSpPr>
            <a:spLocks noGrp="1"/>
          </p:cNvSpPr>
          <p:nvPr>
            <p:ph type="title"/>
          </p:nvPr>
        </p:nvSpPr>
        <p:spPr>
          <a:xfrm>
            <a:off x="457200" y="-76200"/>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373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a:prstGeom prst="rect">
            <a:avLst/>
          </a:prstGeom>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5" name="Slide Number Placeholder 21"/>
          <p:cNvSpPr>
            <a:spLocks noGrp="1"/>
          </p:cNvSpPr>
          <p:nvPr>
            <p:ph type="sldNum" sz="quarter" idx="12"/>
          </p:nvPr>
        </p:nvSpPr>
        <p:spPr/>
        <p:txBody>
          <a:bodyPr/>
          <a:lstStyle>
            <a:lvl1pPr>
              <a:defRPr/>
            </a:lvl1pPr>
          </a:lstStyle>
          <a:p>
            <a:pPr>
              <a:defRPr/>
            </a:pPr>
            <a:fld id="{27A9D3DA-867C-4A52-8980-699ADCB7BBFB}" type="slidenum">
              <a:rPr lang="en-US" altLang="en-US"/>
              <a:pPr>
                <a:defRPr/>
              </a:pPr>
              <a:t>‹#›</a:t>
            </a:fld>
            <a:endParaRPr lang="en-US" altLang="en-US"/>
          </a:p>
        </p:txBody>
      </p:sp>
    </p:spTree>
    <p:extLst>
      <p:ext uri="{BB962C8B-B14F-4D97-AF65-F5344CB8AC3E}">
        <p14:creationId xmlns:p14="http://schemas.microsoft.com/office/powerpoint/2010/main" val="3951269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2.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alpha val="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cs typeface="+mn-cs"/>
              </a:defRPr>
            </a:lvl1pPr>
          </a:lstStyle>
          <a:p>
            <a:pPr defTabSz="914400" fontAlgn="base">
              <a:spcBef>
                <a:spcPct val="0"/>
              </a:spcBef>
              <a:spcAft>
                <a:spcPct val="0"/>
              </a:spcAft>
              <a:defRPr/>
            </a:pPr>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cs typeface="+mn-cs"/>
              </a:defRPr>
            </a:lvl1pPr>
          </a:lstStyle>
          <a:p>
            <a:pPr defTabSz="914400" fontAlgn="base">
              <a:spcBef>
                <a:spcPct val="0"/>
              </a:spcBef>
              <a:spcAft>
                <a:spcPct val="0"/>
              </a:spcAft>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rial" charset="0"/>
              </a:defRPr>
            </a:lvl1pPr>
          </a:lstStyle>
          <a:p>
            <a:pPr defTabSz="914400" fontAlgn="base">
              <a:spcBef>
                <a:spcPct val="0"/>
              </a:spcBef>
              <a:spcAft>
                <a:spcPct val="0"/>
              </a:spcAft>
              <a:defRPr/>
            </a:pPr>
            <a:fld id="{77A49C4E-DF13-4AA6-82C5-E267FD7DDFCA}" type="slidenum">
              <a:rPr lang="en-US" altLang="en-US">
                <a:cs typeface="Arial" charset="0"/>
              </a:rPr>
              <a:pPr defTabSz="914400" fontAlgn="base">
                <a:spcBef>
                  <a:spcPct val="0"/>
                </a:spcBef>
                <a:spcAft>
                  <a:spcPct val="0"/>
                </a:spcAft>
                <a:defRPr/>
              </a:pPr>
              <a:t>‹#›</a:t>
            </a:fld>
            <a:endParaRPr lang="en-US" altLang="en-US" dirty="0">
              <a:cs typeface="Arial" charset="0"/>
            </a:endParaRPr>
          </a:p>
        </p:txBody>
      </p:sp>
      <p:pic>
        <p:nvPicPr>
          <p:cNvPr id="1029" name="Picture 6" descr="background.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0" name="Picture 6"/>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6070600"/>
            <a:ext cx="12192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06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670" r:id="rId9"/>
    <p:sldLayoutId id="2147483671" r:id="rId10"/>
    <p:sldLayoutId id="2147483672" r:id="rId11"/>
    <p:sldLayoutId id="2147483673" r:id="rId12"/>
    <p:sldLayoutId id="2147483674" r:id="rId13"/>
  </p:sldLayoutIdLst>
  <p:hf hdr="0" ftr="0" dt="0"/>
  <p:txStyles>
    <p:titleStyle>
      <a:lvl1pPr algn="l" rtl="0" eaLnBrk="0" fontAlgn="base" hangingPunct="0">
        <a:spcBef>
          <a:spcPct val="0"/>
        </a:spcBef>
        <a:spcAft>
          <a:spcPct val="0"/>
        </a:spcAft>
        <a:defRPr sz="4400" kern="1200">
          <a:solidFill>
            <a:schemeClr val="bg1"/>
          </a:solidFill>
          <a:latin typeface="Tahoma" pitchFamily="34" charset="0"/>
          <a:ea typeface="Tahoma" pitchFamily="34" charset="0"/>
          <a:cs typeface="Tahoma" pitchFamily="34" charset="0"/>
        </a:defRPr>
      </a:lvl1pPr>
      <a:lvl2pPr algn="l" rtl="0" eaLnBrk="0" fontAlgn="base" hangingPunct="0">
        <a:spcBef>
          <a:spcPct val="0"/>
        </a:spcBef>
        <a:spcAft>
          <a:spcPct val="0"/>
        </a:spcAft>
        <a:defRPr sz="4400">
          <a:solidFill>
            <a:schemeClr val="bg1"/>
          </a:solidFill>
          <a:latin typeface="Tahoma" pitchFamily="34" charset="0"/>
          <a:cs typeface="Tahoma" pitchFamily="34" charset="0"/>
        </a:defRPr>
      </a:lvl2pPr>
      <a:lvl3pPr algn="l" rtl="0" eaLnBrk="0" fontAlgn="base" hangingPunct="0">
        <a:spcBef>
          <a:spcPct val="0"/>
        </a:spcBef>
        <a:spcAft>
          <a:spcPct val="0"/>
        </a:spcAft>
        <a:defRPr sz="4400">
          <a:solidFill>
            <a:schemeClr val="bg1"/>
          </a:solidFill>
          <a:latin typeface="Tahoma" pitchFamily="34" charset="0"/>
          <a:cs typeface="Tahoma" pitchFamily="34" charset="0"/>
        </a:defRPr>
      </a:lvl3pPr>
      <a:lvl4pPr algn="l" rtl="0" eaLnBrk="0" fontAlgn="base" hangingPunct="0">
        <a:spcBef>
          <a:spcPct val="0"/>
        </a:spcBef>
        <a:spcAft>
          <a:spcPct val="0"/>
        </a:spcAft>
        <a:defRPr sz="4400">
          <a:solidFill>
            <a:schemeClr val="bg1"/>
          </a:solidFill>
          <a:latin typeface="Tahoma" pitchFamily="34" charset="0"/>
          <a:cs typeface="Tahoma" pitchFamily="34" charset="0"/>
        </a:defRPr>
      </a:lvl4pPr>
      <a:lvl5pPr algn="l" rtl="0" eaLnBrk="0" fontAlgn="base" hangingPunct="0">
        <a:spcBef>
          <a:spcPct val="0"/>
        </a:spcBef>
        <a:spcAft>
          <a:spcPct val="0"/>
        </a:spcAft>
        <a:defRPr sz="4400">
          <a:solidFill>
            <a:schemeClr val="bg1"/>
          </a:solidFill>
          <a:latin typeface="Tahoma" pitchFamily="34" charset="0"/>
          <a:cs typeface="Tahoma" pitchFamily="34" charset="0"/>
        </a:defRPr>
      </a:lvl5pPr>
      <a:lvl6pPr marL="457200" algn="l" rtl="0" fontAlgn="base">
        <a:spcBef>
          <a:spcPct val="0"/>
        </a:spcBef>
        <a:spcAft>
          <a:spcPct val="0"/>
        </a:spcAft>
        <a:defRPr sz="4400">
          <a:solidFill>
            <a:schemeClr val="bg1"/>
          </a:solidFill>
          <a:latin typeface="Tahoma" pitchFamily="34" charset="0"/>
          <a:cs typeface="Tahoma" pitchFamily="34" charset="0"/>
        </a:defRPr>
      </a:lvl6pPr>
      <a:lvl7pPr marL="914400" algn="l" rtl="0" fontAlgn="base">
        <a:spcBef>
          <a:spcPct val="0"/>
        </a:spcBef>
        <a:spcAft>
          <a:spcPct val="0"/>
        </a:spcAft>
        <a:defRPr sz="4400">
          <a:solidFill>
            <a:schemeClr val="bg1"/>
          </a:solidFill>
          <a:latin typeface="Tahoma" pitchFamily="34" charset="0"/>
          <a:cs typeface="Tahoma" pitchFamily="34" charset="0"/>
        </a:defRPr>
      </a:lvl7pPr>
      <a:lvl8pPr marL="1371600" algn="l" rtl="0" fontAlgn="base">
        <a:spcBef>
          <a:spcPct val="0"/>
        </a:spcBef>
        <a:spcAft>
          <a:spcPct val="0"/>
        </a:spcAft>
        <a:defRPr sz="4400">
          <a:solidFill>
            <a:schemeClr val="bg1"/>
          </a:solidFill>
          <a:latin typeface="Tahoma" pitchFamily="34" charset="0"/>
          <a:cs typeface="Tahoma" pitchFamily="34" charset="0"/>
        </a:defRPr>
      </a:lvl8pPr>
      <a:lvl9pPr marL="1828800" algn="l" rtl="0" fontAlgn="base">
        <a:spcBef>
          <a:spcPct val="0"/>
        </a:spcBef>
        <a:spcAft>
          <a:spcPct val="0"/>
        </a:spcAft>
        <a:defRPr sz="4400">
          <a:solidFill>
            <a:schemeClr val="bg1"/>
          </a:solidFill>
          <a:latin typeface="Tahoma" pitchFamily="34" charset="0"/>
          <a:cs typeface="Tahoma"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EEA11F-43DC-8A45-97AE-433752FADC6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1148949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5" r:id="rId1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alpha val="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cs typeface="+mn-cs"/>
              </a:defRPr>
            </a:lvl1pPr>
          </a:lstStyle>
          <a:p>
            <a:pPr defTabSz="914400" fontAlgn="base">
              <a:spcBef>
                <a:spcPct val="0"/>
              </a:spcBef>
              <a:spcAft>
                <a:spcPct val="0"/>
              </a:spcAft>
              <a:defRPr/>
            </a:pPr>
            <a:fld id="{B39E8CBE-ACD5-4B38-B8D9-F55E6E3357BC}" type="datetimeFigureOut">
              <a:rPr lang="en-US">
                <a:solidFill>
                  <a:prstClr val="black">
                    <a:tint val="75000"/>
                  </a:prstClr>
                </a:solidFill>
              </a:rPr>
              <a:pPr defTabSz="914400" fontAlgn="base">
                <a:spcBef>
                  <a:spcPct val="0"/>
                </a:spcBef>
                <a:spcAft>
                  <a:spcPct val="0"/>
                </a:spcAft>
                <a:defRPr/>
              </a:pPr>
              <a:t>11/28/2023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cs typeface="+mn-cs"/>
              </a:defRPr>
            </a:lvl1pPr>
          </a:lstStyle>
          <a:p>
            <a:pPr defTabSz="914400"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rial" pitchFamily="34" charset="0"/>
              </a:defRPr>
            </a:lvl1pPr>
          </a:lstStyle>
          <a:p>
            <a:pPr defTabSz="914400" fontAlgn="base">
              <a:spcBef>
                <a:spcPct val="0"/>
              </a:spcBef>
              <a:spcAft>
                <a:spcPct val="0"/>
              </a:spcAft>
            </a:pPr>
            <a:fld id="{A2CB87C6-DD93-4ABC-84A8-9A92E0C62B50}" type="slidenum">
              <a:rPr lang="en-US" altLang="en-US" smtClean="0">
                <a:cs typeface="Arial" pitchFamily="34" charset="0"/>
              </a:rPr>
              <a:pPr defTabSz="914400" fontAlgn="base">
                <a:spcBef>
                  <a:spcPct val="0"/>
                </a:spcBef>
                <a:spcAft>
                  <a:spcPct val="0"/>
                </a:spcAft>
              </a:pPr>
              <a:t>‹#›</a:t>
            </a:fld>
            <a:endParaRPr lang="en-US" altLang="en-US">
              <a:cs typeface="Arial" pitchFamily="34" charset="0"/>
            </a:endParaRPr>
          </a:p>
        </p:txBody>
      </p:sp>
      <p:pic>
        <p:nvPicPr>
          <p:cNvPr id="1029" name="Picture 6" descr="background.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0" name="Picture 6"/>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6070600"/>
            <a:ext cx="12192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545909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Lst>
  <p:txStyles>
    <p:titleStyle>
      <a:lvl1pPr algn="l" rtl="0" eaLnBrk="0" fontAlgn="base" hangingPunct="0">
        <a:spcBef>
          <a:spcPct val="0"/>
        </a:spcBef>
        <a:spcAft>
          <a:spcPct val="0"/>
        </a:spcAft>
        <a:defRPr sz="4400" kern="1200">
          <a:solidFill>
            <a:schemeClr val="bg1"/>
          </a:solidFill>
          <a:latin typeface="Tahoma" pitchFamily="34" charset="0"/>
          <a:ea typeface="Tahoma" pitchFamily="34" charset="0"/>
          <a:cs typeface="Tahoma" pitchFamily="34" charset="0"/>
        </a:defRPr>
      </a:lvl1pPr>
      <a:lvl2pPr algn="l" rtl="0" eaLnBrk="0" fontAlgn="base" hangingPunct="0">
        <a:spcBef>
          <a:spcPct val="0"/>
        </a:spcBef>
        <a:spcAft>
          <a:spcPct val="0"/>
        </a:spcAft>
        <a:defRPr sz="4400">
          <a:solidFill>
            <a:schemeClr val="bg1"/>
          </a:solidFill>
          <a:latin typeface="Tahoma" pitchFamily="34" charset="0"/>
          <a:cs typeface="Tahoma" pitchFamily="34" charset="0"/>
        </a:defRPr>
      </a:lvl2pPr>
      <a:lvl3pPr algn="l" rtl="0" eaLnBrk="0" fontAlgn="base" hangingPunct="0">
        <a:spcBef>
          <a:spcPct val="0"/>
        </a:spcBef>
        <a:spcAft>
          <a:spcPct val="0"/>
        </a:spcAft>
        <a:defRPr sz="4400">
          <a:solidFill>
            <a:schemeClr val="bg1"/>
          </a:solidFill>
          <a:latin typeface="Tahoma" pitchFamily="34" charset="0"/>
          <a:cs typeface="Tahoma" pitchFamily="34" charset="0"/>
        </a:defRPr>
      </a:lvl3pPr>
      <a:lvl4pPr algn="l" rtl="0" eaLnBrk="0" fontAlgn="base" hangingPunct="0">
        <a:spcBef>
          <a:spcPct val="0"/>
        </a:spcBef>
        <a:spcAft>
          <a:spcPct val="0"/>
        </a:spcAft>
        <a:defRPr sz="4400">
          <a:solidFill>
            <a:schemeClr val="bg1"/>
          </a:solidFill>
          <a:latin typeface="Tahoma" pitchFamily="34" charset="0"/>
          <a:cs typeface="Tahoma" pitchFamily="34" charset="0"/>
        </a:defRPr>
      </a:lvl4pPr>
      <a:lvl5pPr algn="l" rtl="0" eaLnBrk="0" fontAlgn="base" hangingPunct="0">
        <a:spcBef>
          <a:spcPct val="0"/>
        </a:spcBef>
        <a:spcAft>
          <a:spcPct val="0"/>
        </a:spcAft>
        <a:defRPr sz="4400">
          <a:solidFill>
            <a:schemeClr val="bg1"/>
          </a:solidFill>
          <a:latin typeface="Tahoma" pitchFamily="34" charset="0"/>
          <a:cs typeface="Tahoma" pitchFamily="34" charset="0"/>
        </a:defRPr>
      </a:lvl5pPr>
      <a:lvl6pPr marL="457200" algn="l" rtl="0" fontAlgn="base">
        <a:spcBef>
          <a:spcPct val="0"/>
        </a:spcBef>
        <a:spcAft>
          <a:spcPct val="0"/>
        </a:spcAft>
        <a:defRPr sz="4400">
          <a:solidFill>
            <a:schemeClr val="bg1"/>
          </a:solidFill>
          <a:latin typeface="Tahoma" pitchFamily="34" charset="0"/>
          <a:cs typeface="Tahoma" pitchFamily="34" charset="0"/>
        </a:defRPr>
      </a:lvl6pPr>
      <a:lvl7pPr marL="914400" algn="l" rtl="0" fontAlgn="base">
        <a:spcBef>
          <a:spcPct val="0"/>
        </a:spcBef>
        <a:spcAft>
          <a:spcPct val="0"/>
        </a:spcAft>
        <a:defRPr sz="4400">
          <a:solidFill>
            <a:schemeClr val="bg1"/>
          </a:solidFill>
          <a:latin typeface="Tahoma" pitchFamily="34" charset="0"/>
          <a:cs typeface="Tahoma" pitchFamily="34" charset="0"/>
        </a:defRPr>
      </a:lvl7pPr>
      <a:lvl8pPr marL="1371600" algn="l" rtl="0" fontAlgn="base">
        <a:spcBef>
          <a:spcPct val="0"/>
        </a:spcBef>
        <a:spcAft>
          <a:spcPct val="0"/>
        </a:spcAft>
        <a:defRPr sz="4400">
          <a:solidFill>
            <a:schemeClr val="bg1"/>
          </a:solidFill>
          <a:latin typeface="Tahoma" pitchFamily="34" charset="0"/>
          <a:cs typeface="Tahoma" pitchFamily="34" charset="0"/>
        </a:defRPr>
      </a:lvl8pPr>
      <a:lvl9pPr marL="1828800" algn="l" rtl="0" fontAlgn="base">
        <a:spcBef>
          <a:spcPct val="0"/>
        </a:spcBef>
        <a:spcAft>
          <a:spcPct val="0"/>
        </a:spcAft>
        <a:defRPr sz="4400">
          <a:solidFill>
            <a:schemeClr val="bg1"/>
          </a:solidFill>
          <a:latin typeface="Tahoma" pitchFamily="34" charset="0"/>
          <a:cs typeface="Tahoma"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1.png"/><Relationship Id="rId7" Type="http://schemas.openxmlformats.org/officeDocument/2006/relationships/diagramColors" Target="../diagrams/colors1.xml"/><Relationship Id="rId12"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diagramQuickStyle" Target="../diagrams/quickStyle1.xml"/><Relationship Id="rId11" Type="http://schemas.openxmlformats.org/officeDocument/2006/relationships/image" Target="../media/image24.gif"/><Relationship Id="rId5" Type="http://schemas.openxmlformats.org/officeDocument/2006/relationships/diagramLayout" Target="../diagrams/layout1.xml"/><Relationship Id="rId10" Type="http://schemas.openxmlformats.org/officeDocument/2006/relationships/image" Target="../media/image23.png"/><Relationship Id="rId4" Type="http://schemas.openxmlformats.org/officeDocument/2006/relationships/diagramData" Target="../diagrams/data1.xml"/><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31.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17.jpeg"/><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video" Target="https://www.youtube.com/embed/1uy3laXAYVQ?rel=0&amp;controls=0&amp;showinfo=0&amp;start=3" TargetMode="External"/><Relationship Id="rId5" Type="http://schemas.openxmlformats.org/officeDocument/2006/relationships/image" Target="../media/image34.png"/><Relationship Id="rId4" Type="http://schemas.openxmlformats.org/officeDocument/2006/relationships/hyperlink" Target="https://www.youtube.com/channel/UC9aqDPL6pYIVDsBOCjIHJkQ"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slide" Target="slide35.xml"/><Relationship Id="rId7" Type="http://schemas.openxmlformats.org/officeDocument/2006/relationships/slide" Target="slide41.xml"/><Relationship Id="rId12" Type="http://schemas.openxmlformats.org/officeDocument/2006/relationships/slide" Target="slide43.xml"/><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slide" Target="slide39.xml"/><Relationship Id="rId11" Type="http://schemas.openxmlformats.org/officeDocument/2006/relationships/image" Target="../media/image52.jpeg"/><Relationship Id="rId5" Type="http://schemas.openxmlformats.org/officeDocument/2006/relationships/slide" Target="slide37.xml"/><Relationship Id="rId10" Type="http://schemas.openxmlformats.org/officeDocument/2006/relationships/image" Target="../media/image51.jpeg"/><Relationship Id="rId4" Type="http://schemas.openxmlformats.org/officeDocument/2006/relationships/slide" Target="slide36.xml"/><Relationship Id="rId9"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53.jpg"/><Relationship Id="rId4" Type="http://schemas.openxmlformats.org/officeDocument/2006/relationships/slide" Target="slide43.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slide" Target="slide43.xml"/><Relationship Id="rId4" Type="http://schemas.openxmlformats.org/officeDocument/2006/relationships/slide" Target="slide34.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slide" Target="slide43.xml"/><Relationship Id="rId4" Type="http://schemas.openxmlformats.org/officeDocument/2006/relationships/slide" Target="slide34.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slide" Target="slide43.xml"/><Relationship Id="rId5" Type="http://schemas.openxmlformats.org/officeDocument/2006/relationships/slide" Target="slide34.xml"/><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slide" Target="slide34.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txBox="1">
            <a:spLocks noChangeArrowheads="1"/>
          </p:cNvSpPr>
          <p:nvPr/>
        </p:nvSpPr>
        <p:spPr bwMode="auto">
          <a:xfrm>
            <a:off x="6663149" y="5859774"/>
            <a:ext cx="250240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rgbClr val="FFFFFF"/>
                </a:solidFill>
                <a:latin typeface="Calibri" pitchFamily="34" charset="0"/>
                <a:cs typeface="Arial" charset="0"/>
              </a:defRPr>
            </a:lvl1pPr>
            <a:lvl2pPr marL="742950" indent="-285750">
              <a:defRPr sz="1000">
                <a:solidFill>
                  <a:srgbClr val="FFFFFF"/>
                </a:solidFill>
                <a:latin typeface="Calibri" pitchFamily="34" charset="0"/>
                <a:cs typeface="Arial" charset="0"/>
              </a:defRPr>
            </a:lvl2pPr>
            <a:lvl3pPr marL="1143000" indent="-228600">
              <a:defRPr sz="1000">
                <a:solidFill>
                  <a:srgbClr val="FFFFFF"/>
                </a:solidFill>
                <a:latin typeface="Calibri" pitchFamily="34" charset="0"/>
                <a:cs typeface="Arial" charset="0"/>
              </a:defRPr>
            </a:lvl3pPr>
            <a:lvl4pPr marL="1600200" indent="-228600">
              <a:defRPr sz="1000">
                <a:solidFill>
                  <a:srgbClr val="FFFFFF"/>
                </a:solidFill>
                <a:latin typeface="Calibri" pitchFamily="34" charset="0"/>
                <a:cs typeface="Arial" charset="0"/>
              </a:defRPr>
            </a:lvl4pPr>
            <a:lvl5pPr marL="2057400" indent="-228600">
              <a:defRPr sz="1000">
                <a:solidFill>
                  <a:srgbClr val="FFFFFF"/>
                </a:solidFill>
                <a:latin typeface="Calibri" pitchFamily="34" charset="0"/>
                <a:cs typeface="Arial" charset="0"/>
              </a:defRPr>
            </a:lvl5pPr>
            <a:lvl6pPr marL="2514600" indent="-228600" eaLnBrk="0" fontAlgn="base" hangingPunct="0">
              <a:spcBef>
                <a:spcPct val="0"/>
              </a:spcBef>
              <a:spcAft>
                <a:spcPct val="0"/>
              </a:spcAft>
              <a:defRPr sz="1000">
                <a:solidFill>
                  <a:srgbClr val="FFFFFF"/>
                </a:solidFill>
                <a:latin typeface="Calibri" pitchFamily="34" charset="0"/>
                <a:cs typeface="Arial" charset="0"/>
              </a:defRPr>
            </a:lvl6pPr>
            <a:lvl7pPr marL="2971800" indent="-228600" eaLnBrk="0" fontAlgn="base" hangingPunct="0">
              <a:spcBef>
                <a:spcPct val="0"/>
              </a:spcBef>
              <a:spcAft>
                <a:spcPct val="0"/>
              </a:spcAft>
              <a:defRPr sz="1000">
                <a:solidFill>
                  <a:srgbClr val="FFFFFF"/>
                </a:solidFill>
                <a:latin typeface="Calibri" pitchFamily="34" charset="0"/>
                <a:cs typeface="Arial" charset="0"/>
              </a:defRPr>
            </a:lvl7pPr>
            <a:lvl8pPr marL="3429000" indent="-228600" eaLnBrk="0" fontAlgn="base" hangingPunct="0">
              <a:spcBef>
                <a:spcPct val="0"/>
              </a:spcBef>
              <a:spcAft>
                <a:spcPct val="0"/>
              </a:spcAft>
              <a:defRPr sz="1000">
                <a:solidFill>
                  <a:srgbClr val="FFFFFF"/>
                </a:solidFill>
                <a:latin typeface="Calibri" pitchFamily="34" charset="0"/>
                <a:cs typeface="Arial" charset="0"/>
              </a:defRPr>
            </a:lvl8pPr>
            <a:lvl9pPr marL="3886200" indent="-228600" eaLnBrk="0" fontAlgn="base" hangingPunct="0">
              <a:spcBef>
                <a:spcPct val="0"/>
              </a:spcBef>
              <a:spcAft>
                <a:spcPct val="0"/>
              </a:spcAft>
              <a:defRPr sz="1000">
                <a:solidFill>
                  <a:srgbClr val="FFFFFF"/>
                </a:solidFill>
                <a:latin typeface="Calibri" pitchFamily="34" charset="0"/>
                <a:cs typeface="Arial" charset="0"/>
              </a:defRPr>
            </a:lvl9pPr>
          </a:lstStyle>
          <a:p>
            <a:pPr defTabSz="914400" fontAlgn="base">
              <a:lnSpc>
                <a:spcPct val="80000"/>
              </a:lnSpc>
              <a:spcBef>
                <a:spcPct val="0"/>
              </a:spcBef>
              <a:spcAft>
                <a:spcPct val="0"/>
              </a:spcAft>
            </a:pPr>
            <a:r>
              <a:rPr lang="en-US" altLang="en-US" sz="1400" b="1" dirty="0">
                <a:solidFill>
                  <a:prstClr val="white"/>
                </a:solidFill>
                <a:latin typeface="Arial" charset="0"/>
                <a:cs typeface="Tahoma" pitchFamily="34" charset="0"/>
              </a:rPr>
              <a:t>Fourth Edition 2020</a:t>
            </a:r>
            <a:endParaRPr lang="en-US" altLang="en-US" sz="1400" b="1" dirty="0">
              <a:solidFill>
                <a:prstClr val="white"/>
              </a:solidFill>
              <a:latin typeface="Georgia" pitchFamily="18" charset="0"/>
              <a:cs typeface="Tahoma" pitchFamily="34" charset="0"/>
            </a:endParaRPr>
          </a:p>
        </p:txBody>
      </p:sp>
      <p:sp>
        <p:nvSpPr>
          <p:cNvPr id="6147" name="Rectangle 2"/>
          <p:cNvSpPr txBox="1">
            <a:spLocks noChangeArrowheads="1"/>
          </p:cNvSpPr>
          <p:nvPr/>
        </p:nvSpPr>
        <p:spPr bwMode="auto">
          <a:xfrm>
            <a:off x="6248400" y="6096000"/>
            <a:ext cx="28956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rgbClr val="FFFFFF"/>
                </a:solidFill>
                <a:latin typeface="Calibri" pitchFamily="34" charset="0"/>
                <a:cs typeface="Arial" charset="0"/>
              </a:defRPr>
            </a:lvl1pPr>
            <a:lvl2pPr marL="742950" indent="-285750">
              <a:defRPr sz="1000">
                <a:solidFill>
                  <a:srgbClr val="FFFFFF"/>
                </a:solidFill>
                <a:latin typeface="Calibri" pitchFamily="34" charset="0"/>
                <a:cs typeface="Arial" charset="0"/>
              </a:defRPr>
            </a:lvl2pPr>
            <a:lvl3pPr marL="1143000" indent="-228600">
              <a:defRPr sz="1000">
                <a:solidFill>
                  <a:srgbClr val="FFFFFF"/>
                </a:solidFill>
                <a:latin typeface="Calibri" pitchFamily="34" charset="0"/>
                <a:cs typeface="Arial" charset="0"/>
              </a:defRPr>
            </a:lvl3pPr>
            <a:lvl4pPr marL="1600200" indent="-228600">
              <a:defRPr sz="1000">
                <a:solidFill>
                  <a:srgbClr val="FFFFFF"/>
                </a:solidFill>
                <a:latin typeface="Calibri" pitchFamily="34" charset="0"/>
                <a:cs typeface="Arial" charset="0"/>
              </a:defRPr>
            </a:lvl4pPr>
            <a:lvl5pPr marL="2057400" indent="-228600">
              <a:defRPr sz="1000">
                <a:solidFill>
                  <a:srgbClr val="FFFFFF"/>
                </a:solidFill>
                <a:latin typeface="Calibri" pitchFamily="34" charset="0"/>
                <a:cs typeface="Arial" charset="0"/>
              </a:defRPr>
            </a:lvl5pPr>
            <a:lvl6pPr marL="2514600" indent="-228600" eaLnBrk="0" fontAlgn="base" hangingPunct="0">
              <a:spcBef>
                <a:spcPct val="0"/>
              </a:spcBef>
              <a:spcAft>
                <a:spcPct val="0"/>
              </a:spcAft>
              <a:defRPr sz="1000">
                <a:solidFill>
                  <a:srgbClr val="FFFFFF"/>
                </a:solidFill>
                <a:latin typeface="Calibri" pitchFamily="34" charset="0"/>
                <a:cs typeface="Arial" charset="0"/>
              </a:defRPr>
            </a:lvl6pPr>
            <a:lvl7pPr marL="2971800" indent="-228600" eaLnBrk="0" fontAlgn="base" hangingPunct="0">
              <a:spcBef>
                <a:spcPct val="0"/>
              </a:spcBef>
              <a:spcAft>
                <a:spcPct val="0"/>
              </a:spcAft>
              <a:defRPr sz="1000">
                <a:solidFill>
                  <a:srgbClr val="FFFFFF"/>
                </a:solidFill>
                <a:latin typeface="Calibri" pitchFamily="34" charset="0"/>
                <a:cs typeface="Arial" charset="0"/>
              </a:defRPr>
            </a:lvl7pPr>
            <a:lvl8pPr marL="3429000" indent="-228600" eaLnBrk="0" fontAlgn="base" hangingPunct="0">
              <a:spcBef>
                <a:spcPct val="0"/>
              </a:spcBef>
              <a:spcAft>
                <a:spcPct val="0"/>
              </a:spcAft>
              <a:defRPr sz="1000">
                <a:solidFill>
                  <a:srgbClr val="FFFFFF"/>
                </a:solidFill>
                <a:latin typeface="Calibri" pitchFamily="34" charset="0"/>
                <a:cs typeface="Arial" charset="0"/>
              </a:defRPr>
            </a:lvl8pPr>
            <a:lvl9pPr marL="3886200" indent="-228600" eaLnBrk="0" fontAlgn="base" hangingPunct="0">
              <a:spcBef>
                <a:spcPct val="0"/>
              </a:spcBef>
              <a:spcAft>
                <a:spcPct val="0"/>
              </a:spcAft>
              <a:defRPr sz="1000">
                <a:solidFill>
                  <a:srgbClr val="FFFFFF"/>
                </a:solidFill>
                <a:latin typeface="Calibri" pitchFamily="34" charset="0"/>
                <a:cs typeface="Arial" charset="0"/>
              </a:defRPr>
            </a:lvl9pPr>
          </a:lstStyle>
          <a:p>
            <a:pPr defTabSz="914400" fontAlgn="base">
              <a:lnSpc>
                <a:spcPct val="70000"/>
              </a:lnSpc>
              <a:spcBef>
                <a:spcPct val="0"/>
              </a:spcBef>
              <a:spcAft>
                <a:spcPct val="0"/>
              </a:spcAft>
            </a:pPr>
            <a:r>
              <a:rPr lang="en-US" altLang="en-US" sz="1300" b="1" dirty="0">
                <a:solidFill>
                  <a:prstClr val="white"/>
                </a:solidFill>
                <a:latin typeface="Arial" charset="0"/>
                <a:cs typeface="Tahoma" pitchFamily="34" charset="0"/>
              </a:rPr>
              <a:t>www.smilesforlifeoralhealth.org</a:t>
            </a:r>
            <a:br>
              <a:rPr lang="en-US" altLang="en-US" sz="1300" b="1" dirty="0">
                <a:solidFill>
                  <a:prstClr val="white"/>
                </a:solidFill>
                <a:latin typeface="Arial" charset="0"/>
                <a:cs typeface="Tahoma" pitchFamily="34" charset="0"/>
              </a:rPr>
            </a:br>
            <a:endParaRPr lang="en-US" altLang="en-US" sz="1300" b="1" dirty="0">
              <a:solidFill>
                <a:prstClr val="white"/>
              </a:solidFill>
              <a:latin typeface="Georgia" pitchFamily="18" charset="0"/>
              <a:cs typeface="Tahoma" pitchFamily="34" charset="0"/>
            </a:endParaRPr>
          </a:p>
        </p:txBody>
      </p:sp>
      <p:sp>
        <p:nvSpPr>
          <p:cNvPr id="6148" name="Text Box 6"/>
          <p:cNvSpPr txBox="1">
            <a:spLocks noChangeArrowheads="1"/>
          </p:cNvSpPr>
          <p:nvPr/>
        </p:nvSpPr>
        <p:spPr bwMode="auto">
          <a:xfrm>
            <a:off x="3686527" y="6540735"/>
            <a:ext cx="187904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rgbClr val="FFFFFF"/>
                </a:solidFill>
                <a:latin typeface="Calibri" pitchFamily="34" charset="0"/>
                <a:cs typeface="Arial" charset="0"/>
              </a:defRPr>
            </a:lvl1pPr>
            <a:lvl2pPr marL="742950" indent="-285750">
              <a:defRPr sz="1000">
                <a:solidFill>
                  <a:srgbClr val="FFFFFF"/>
                </a:solidFill>
                <a:latin typeface="Calibri" pitchFamily="34" charset="0"/>
                <a:cs typeface="Arial" charset="0"/>
              </a:defRPr>
            </a:lvl2pPr>
            <a:lvl3pPr marL="1143000" indent="-228600">
              <a:defRPr sz="1000">
                <a:solidFill>
                  <a:srgbClr val="FFFFFF"/>
                </a:solidFill>
                <a:latin typeface="Calibri" pitchFamily="34" charset="0"/>
                <a:cs typeface="Arial" charset="0"/>
              </a:defRPr>
            </a:lvl3pPr>
            <a:lvl4pPr marL="1600200" indent="-228600">
              <a:defRPr sz="1000">
                <a:solidFill>
                  <a:srgbClr val="FFFFFF"/>
                </a:solidFill>
                <a:latin typeface="Calibri" pitchFamily="34" charset="0"/>
                <a:cs typeface="Arial" charset="0"/>
              </a:defRPr>
            </a:lvl4pPr>
            <a:lvl5pPr marL="2057400" indent="-228600">
              <a:defRPr sz="1000">
                <a:solidFill>
                  <a:srgbClr val="FFFFFF"/>
                </a:solidFill>
                <a:latin typeface="Calibri" pitchFamily="34" charset="0"/>
                <a:cs typeface="Arial" charset="0"/>
              </a:defRPr>
            </a:lvl5pPr>
            <a:lvl6pPr marL="2514600" indent="-228600" eaLnBrk="0" fontAlgn="base" hangingPunct="0">
              <a:spcBef>
                <a:spcPct val="0"/>
              </a:spcBef>
              <a:spcAft>
                <a:spcPct val="0"/>
              </a:spcAft>
              <a:defRPr sz="1000">
                <a:solidFill>
                  <a:srgbClr val="FFFFFF"/>
                </a:solidFill>
                <a:latin typeface="Calibri" pitchFamily="34" charset="0"/>
                <a:cs typeface="Arial" charset="0"/>
              </a:defRPr>
            </a:lvl6pPr>
            <a:lvl7pPr marL="2971800" indent="-228600" eaLnBrk="0" fontAlgn="base" hangingPunct="0">
              <a:spcBef>
                <a:spcPct val="0"/>
              </a:spcBef>
              <a:spcAft>
                <a:spcPct val="0"/>
              </a:spcAft>
              <a:defRPr sz="1000">
                <a:solidFill>
                  <a:srgbClr val="FFFFFF"/>
                </a:solidFill>
                <a:latin typeface="Calibri" pitchFamily="34" charset="0"/>
                <a:cs typeface="Arial" charset="0"/>
              </a:defRPr>
            </a:lvl7pPr>
            <a:lvl8pPr marL="3429000" indent="-228600" eaLnBrk="0" fontAlgn="base" hangingPunct="0">
              <a:spcBef>
                <a:spcPct val="0"/>
              </a:spcBef>
              <a:spcAft>
                <a:spcPct val="0"/>
              </a:spcAft>
              <a:defRPr sz="1000">
                <a:solidFill>
                  <a:srgbClr val="FFFFFF"/>
                </a:solidFill>
                <a:latin typeface="Calibri" pitchFamily="34" charset="0"/>
                <a:cs typeface="Arial" charset="0"/>
              </a:defRPr>
            </a:lvl8pPr>
            <a:lvl9pPr marL="3886200" indent="-228600" eaLnBrk="0" fontAlgn="base" hangingPunct="0">
              <a:spcBef>
                <a:spcPct val="0"/>
              </a:spcBef>
              <a:spcAft>
                <a:spcPct val="0"/>
              </a:spcAft>
              <a:defRPr sz="1000">
                <a:solidFill>
                  <a:srgbClr val="FFFFFF"/>
                </a:solidFill>
                <a:latin typeface="Calibri" pitchFamily="34" charset="0"/>
                <a:cs typeface="Arial" charset="0"/>
              </a:defRPr>
            </a:lvl9pPr>
          </a:lstStyle>
          <a:p>
            <a:pPr defTabSz="914400" fontAlgn="base">
              <a:spcBef>
                <a:spcPct val="0"/>
              </a:spcBef>
              <a:spcAft>
                <a:spcPct val="0"/>
              </a:spcAft>
            </a:pPr>
            <a:r>
              <a:rPr lang="en-US" altLang="en-US" sz="1200" dirty="0">
                <a:solidFill>
                  <a:srgbClr val="2864CC"/>
                </a:solidFill>
              </a:rPr>
              <a:t>Copyright STFM 2005-2023</a:t>
            </a:r>
          </a:p>
        </p:txBody>
      </p:sp>
      <p:sp>
        <p:nvSpPr>
          <p:cNvPr id="6149" name="Text Box 12"/>
          <p:cNvSpPr txBox="1">
            <a:spLocks noChangeArrowheads="1"/>
          </p:cNvSpPr>
          <p:nvPr/>
        </p:nvSpPr>
        <p:spPr bwMode="auto">
          <a:xfrm>
            <a:off x="0" y="5545138"/>
            <a:ext cx="2057400" cy="169862"/>
          </a:xfrm>
          <a:prstGeom prst="rect">
            <a:avLst/>
          </a:prstGeom>
          <a:solidFill>
            <a:srgbClr val="FFFFFF">
              <a:alpha val="50980"/>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rgbClr val="FFFFFF"/>
                </a:solidFill>
                <a:latin typeface="Calibri" pitchFamily="34" charset="0"/>
                <a:cs typeface="Arial" charset="0"/>
              </a:defRPr>
            </a:lvl1pPr>
            <a:lvl2pPr marL="742950" indent="-285750">
              <a:defRPr sz="1000">
                <a:solidFill>
                  <a:srgbClr val="FFFFFF"/>
                </a:solidFill>
                <a:latin typeface="Calibri" pitchFamily="34" charset="0"/>
                <a:cs typeface="Arial" charset="0"/>
              </a:defRPr>
            </a:lvl2pPr>
            <a:lvl3pPr marL="1143000" indent="-228600">
              <a:defRPr sz="1000">
                <a:solidFill>
                  <a:srgbClr val="FFFFFF"/>
                </a:solidFill>
                <a:latin typeface="Calibri" pitchFamily="34" charset="0"/>
                <a:cs typeface="Arial" charset="0"/>
              </a:defRPr>
            </a:lvl3pPr>
            <a:lvl4pPr marL="1600200" indent="-228600">
              <a:defRPr sz="1000">
                <a:solidFill>
                  <a:srgbClr val="FFFFFF"/>
                </a:solidFill>
                <a:latin typeface="Calibri" pitchFamily="34" charset="0"/>
                <a:cs typeface="Arial" charset="0"/>
              </a:defRPr>
            </a:lvl4pPr>
            <a:lvl5pPr marL="2057400" indent="-228600">
              <a:defRPr sz="1000">
                <a:solidFill>
                  <a:srgbClr val="FFFFFF"/>
                </a:solidFill>
                <a:latin typeface="Calibri" pitchFamily="34" charset="0"/>
                <a:cs typeface="Arial" charset="0"/>
              </a:defRPr>
            </a:lvl5pPr>
            <a:lvl6pPr marL="2514600" indent="-228600" eaLnBrk="0" fontAlgn="base" hangingPunct="0">
              <a:spcBef>
                <a:spcPct val="0"/>
              </a:spcBef>
              <a:spcAft>
                <a:spcPct val="0"/>
              </a:spcAft>
              <a:defRPr sz="1000">
                <a:solidFill>
                  <a:srgbClr val="FFFFFF"/>
                </a:solidFill>
                <a:latin typeface="Calibri" pitchFamily="34" charset="0"/>
                <a:cs typeface="Arial" charset="0"/>
              </a:defRPr>
            </a:lvl6pPr>
            <a:lvl7pPr marL="2971800" indent="-228600" eaLnBrk="0" fontAlgn="base" hangingPunct="0">
              <a:spcBef>
                <a:spcPct val="0"/>
              </a:spcBef>
              <a:spcAft>
                <a:spcPct val="0"/>
              </a:spcAft>
              <a:defRPr sz="1000">
                <a:solidFill>
                  <a:srgbClr val="FFFFFF"/>
                </a:solidFill>
                <a:latin typeface="Calibri" pitchFamily="34" charset="0"/>
                <a:cs typeface="Arial" charset="0"/>
              </a:defRPr>
            </a:lvl7pPr>
            <a:lvl8pPr marL="3429000" indent="-228600" eaLnBrk="0" fontAlgn="base" hangingPunct="0">
              <a:spcBef>
                <a:spcPct val="0"/>
              </a:spcBef>
              <a:spcAft>
                <a:spcPct val="0"/>
              </a:spcAft>
              <a:defRPr sz="1000">
                <a:solidFill>
                  <a:srgbClr val="FFFFFF"/>
                </a:solidFill>
                <a:latin typeface="Calibri" pitchFamily="34" charset="0"/>
                <a:cs typeface="Arial" charset="0"/>
              </a:defRPr>
            </a:lvl8pPr>
            <a:lvl9pPr marL="3886200" indent="-228600" eaLnBrk="0" fontAlgn="base" hangingPunct="0">
              <a:spcBef>
                <a:spcPct val="0"/>
              </a:spcBef>
              <a:spcAft>
                <a:spcPct val="0"/>
              </a:spcAft>
              <a:defRPr sz="1000">
                <a:solidFill>
                  <a:srgbClr val="FFFFFF"/>
                </a:solidFill>
                <a:latin typeface="Calibri" pitchFamily="34" charset="0"/>
                <a:cs typeface="Arial" charset="0"/>
              </a:defRPr>
            </a:lvl9pPr>
          </a:lstStyle>
          <a:p>
            <a:pPr algn="r" defTabSz="914400" fontAlgn="base">
              <a:lnSpc>
                <a:spcPts val="600"/>
              </a:lnSpc>
              <a:spcBef>
                <a:spcPct val="0"/>
              </a:spcBef>
              <a:spcAft>
                <a:spcPct val="0"/>
              </a:spcAft>
            </a:pPr>
            <a:r>
              <a:rPr lang="en-US" altLang="en-US" sz="600" dirty="0">
                <a:solidFill>
                  <a:prstClr val="black"/>
                </a:solidFill>
                <a:latin typeface="Arial" charset="0"/>
              </a:rPr>
              <a:t>Image: Wojciech Gajda/Photos.com</a:t>
            </a:r>
            <a:endParaRPr lang="en-US" altLang="en-US" sz="600" dirty="0">
              <a:solidFill>
                <a:prstClr val="black"/>
              </a:solidFill>
            </a:endParaRPr>
          </a:p>
        </p:txBody>
      </p:sp>
      <p:sp>
        <p:nvSpPr>
          <p:cNvPr id="6150" name="Text Box 12"/>
          <p:cNvSpPr txBox="1">
            <a:spLocks noChangeArrowheads="1"/>
          </p:cNvSpPr>
          <p:nvPr/>
        </p:nvSpPr>
        <p:spPr bwMode="auto">
          <a:xfrm>
            <a:off x="2057400" y="5545138"/>
            <a:ext cx="1676400" cy="169862"/>
          </a:xfrm>
          <a:prstGeom prst="rect">
            <a:avLst/>
          </a:prstGeom>
          <a:solidFill>
            <a:srgbClr val="FFFFFF">
              <a:alpha val="50980"/>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rgbClr val="FFFFFF"/>
                </a:solidFill>
                <a:latin typeface="Calibri" pitchFamily="34" charset="0"/>
                <a:cs typeface="Arial" charset="0"/>
              </a:defRPr>
            </a:lvl1pPr>
            <a:lvl2pPr marL="742950" indent="-285750">
              <a:defRPr sz="1000">
                <a:solidFill>
                  <a:srgbClr val="FFFFFF"/>
                </a:solidFill>
                <a:latin typeface="Calibri" pitchFamily="34" charset="0"/>
                <a:cs typeface="Arial" charset="0"/>
              </a:defRPr>
            </a:lvl2pPr>
            <a:lvl3pPr marL="1143000" indent="-228600">
              <a:defRPr sz="1000">
                <a:solidFill>
                  <a:srgbClr val="FFFFFF"/>
                </a:solidFill>
                <a:latin typeface="Calibri" pitchFamily="34" charset="0"/>
                <a:cs typeface="Arial" charset="0"/>
              </a:defRPr>
            </a:lvl3pPr>
            <a:lvl4pPr marL="1600200" indent="-228600">
              <a:defRPr sz="1000">
                <a:solidFill>
                  <a:srgbClr val="FFFFFF"/>
                </a:solidFill>
                <a:latin typeface="Calibri" pitchFamily="34" charset="0"/>
                <a:cs typeface="Arial" charset="0"/>
              </a:defRPr>
            </a:lvl4pPr>
            <a:lvl5pPr marL="2057400" indent="-228600">
              <a:defRPr sz="1000">
                <a:solidFill>
                  <a:srgbClr val="FFFFFF"/>
                </a:solidFill>
                <a:latin typeface="Calibri" pitchFamily="34" charset="0"/>
                <a:cs typeface="Arial" charset="0"/>
              </a:defRPr>
            </a:lvl5pPr>
            <a:lvl6pPr marL="2514600" indent="-228600" eaLnBrk="0" fontAlgn="base" hangingPunct="0">
              <a:spcBef>
                <a:spcPct val="0"/>
              </a:spcBef>
              <a:spcAft>
                <a:spcPct val="0"/>
              </a:spcAft>
              <a:defRPr sz="1000">
                <a:solidFill>
                  <a:srgbClr val="FFFFFF"/>
                </a:solidFill>
                <a:latin typeface="Calibri" pitchFamily="34" charset="0"/>
                <a:cs typeface="Arial" charset="0"/>
              </a:defRPr>
            </a:lvl6pPr>
            <a:lvl7pPr marL="2971800" indent="-228600" eaLnBrk="0" fontAlgn="base" hangingPunct="0">
              <a:spcBef>
                <a:spcPct val="0"/>
              </a:spcBef>
              <a:spcAft>
                <a:spcPct val="0"/>
              </a:spcAft>
              <a:defRPr sz="1000">
                <a:solidFill>
                  <a:srgbClr val="FFFFFF"/>
                </a:solidFill>
                <a:latin typeface="Calibri" pitchFamily="34" charset="0"/>
                <a:cs typeface="Arial" charset="0"/>
              </a:defRPr>
            </a:lvl7pPr>
            <a:lvl8pPr marL="3429000" indent="-228600" eaLnBrk="0" fontAlgn="base" hangingPunct="0">
              <a:spcBef>
                <a:spcPct val="0"/>
              </a:spcBef>
              <a:spcAft>
                <a:spcPct val="0"/>
              </a:spcAft>
              <a:defRPr sz="1000">
                <a:solidFill>
                  <a:srgbClr val="FFFFFF"/>
                </a:solidFill>
                <a:latin typeface="Calibri" pitchFamily="34" charset="0"/>
                <a:cs typeface="Arial" charset="0"/>
              </a:defRPr>
            </a:lvl8pPr>
            <a:lvl9pPr marL="3886200" indent="-228600" eaLnBrk="0" fontAlgn="base" hangingPunct="0">
              <a:spcBef>
                <a:spcPct val="0"/>
              </a:spcBef>
              <a:spcAft>
                <a:spcPct val="0"/>
              </a:spcAft>
              <a:defRPr sz="1000">
                <a:solidFill>
                  <a:srgbClr val="FFFFFF"/>
                </a:solidFill>
                <a:latin typeface="Calibri" pitchFamily="34" charset="0"/>
                <a:cs typeface="Arial" charset="0"/>
              </a:defRPr>
            </a:lvl9pPr>
          </a:lstStyle>
          <a:p>
            <a:pPr algn="r" defTabSz="914400" fontAlgn="base">
              <a:lnSpc>
                <a:spcPts val="600"/>
              </a:lnSpc>
              <a:spcBef>
                <a:spcPct val="0"/>
              </a:spcBef>
              <a:spcAft>
                <a:spcPct val="0"/>
              </a:spcAft>
            </a:pPr>
            <a:r>
              <a:rPr lang="en-US" altLang="en-US" sz="600" dirty="0">
                <a:solidFill>
                  <a:prstClr val="black"/>
                </a:solidFill>
                <a:latin typeface="Arial" charset="0"/>
              </a:rPr>
              <a:t>Image: Jupiterimages/Photos.com</a:t>
            </a:r>
            <a:endParaRPr lang="en-US" altLang="en-US" sz="600" dirty="0">
              <a:solidFill>
                <a:prstClr val="black"/>
              </a:solidFill>
            </a:endParaRPr>
          </a:p>
        </p:txBody>
      </p:sp>
      <p:sp>
        <p:nvSpPr>
          <p:cNvPr id="6151" name="Text Box 12"/>
          <p:cNvSpPr txBox="1">
            <a:spLocks noChangeArrowheads="1"/>
          </p:cNvSpPr>
          <p:nvPr/>
        </p:nvSpPr>
        <p:spPr bwMode="auto">
          <a:xfrm>
            <a:off x="3733800" y="5545138"/>
            <a:ext cx="3581400" cy="169862"/>
          </a:xfrm>
          <a:prstGeom prst="rect">
            <a:avLst/>
          </a:prstGeom>
          <a:solidFill>
            <a:srgbClr val="FFFFFF">
              <a:alpha val="50980"/>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rgbClr val="FFFFFF"/>
                </a:solidFill>
                <a:latin typeface="Calibri" pitchFamily="34" charset="0"/>
                <a:cs typeface="Arial" charset="0"/>
              </a:defRPr>
            </a:lvl1pPr>
            <a:lvl2pPr marL="742950" indent="-285750">
              <a:defRPr sz="1000">
                <a:solidFill>
                  <a:srgbClr val="FFFFFF"/>
                </a:solidFill>
                <a:latin typeface="Calibri" pitchFamily="34" charset="0"/>
                <a:cs typeface="Arial" charset="0"/>
              </a:defRPr>
            </a:lvl2pPr>
            <a:lvl3pPr marL="1143000" indent="-228600">
              <a:defRPr sz="1000">
                <a:solidFill>
                  <a:srgbClr val="FFFFFF"/>
                </a:solidFill>
                <a:latin typeface="Calibri" pitchFamily="34" charset="0"/>
                <a:cs typeface="Arial" charset="0"/>
              </a:defRPr>
            </a:lvl3pPr>
            <a:lvl4pPr marL="1600200" indent="-228600">
              <a:defRPr sz="1000">
                <a:solidFill>
                  <a:srgbClr val="FFFFFF"/>
                </a:solidFill>
                <a:latin typeface="Calibri" pitchFamily="34" charset="0"/>
                <a:cs typeface="Arial" charset="0"/>
              </a:defRPr>
            </a:lvl4pPr>
            <a:lvl5pPr marL="2057400" indent="-228600">
              <a:defRPr sz="1000">
                <a:solidFill>
                  <a:srgbClr val="FFFFFF"/>
                </a:solidFill>
                <a:latin typeface="Calibri" pitchFamily="34" charset="0"/>
                <a:cs typeface="Arial" charset="0"/>
              </a:defRPr>
            </a:lvl5pPr>
            <a:lvl6pPr marL="2514600" indent="-228600" eaLnBrk="0" fontAlgn="base" hangingPunct="0">
              <a:spcBef>
                <a:spcPct val="0"/>
              </a:spcBef>
              <a:spcAft>
                <a:spcPct val="0"/>
              </a:spcAft>
              <a:defRPr sz="1000">
                <a:solidFill>
                  <a:srgbClr val="FFFFFF"/>
                </a:solidFill>
                <a:latin typeface="Calibri" pitchFamily="34" charset="0"/>
                <a:cs typeface="Arial" charset="0"/>
              </a:defRPr>
            </a:lvl6pPr>
            <a:lvl7pPr marL="2971800" indent="-228600" eaLnBrk="0" fontAlgn="base" hangingPunct="0">
              <a:spcBef>
                <a:spcPct val="0"/>
              </a:spcBef>
              <a:spcAft>
                <a:spcPct val="0"/>
              </a:spcAft>
              <a:defRPr sz="1000">
                <a:solidFill>
                  <a:srgbClr val="FFFFFF"/>
                </a:solidFill>
                <a:latin typeface="Calibri" pitchFamily="34" charset="0"/>
                <a:cs typeface="Arial" charset="0"/>
              </a:defRPr>
            </a:lvl7pPr>
            <a:lvl8pPr marL="3429000" indent="-228600" eaLnBrk="0" fontAlgn="base" hangingPunct="0">
              <a:spcBef>
                <a:spcPct val="0"/>
              </a:spcBef>
              <a:spcAft>
                <a:spcPct val="0"/>
              </a:spcAft>
              <a:defRPr sz="1000">
                <a:solidFill>
                  <a:srgbClr val="FFFFFF"/>
                </a:solidFill>
                <a:latin typeface="Calibri" pitchFamily="34" charset="0"/>
                <a:cs typeface="Arial" charset="0"/>
              </a:defRPr>
            </a:lvl8pPr>
            <a:lvl9pPr marL="3886200" indent="-228600" eaLnBrk="0" fontAlgn="base" hangingPunct="0">
              <a:spcBef>
                <a:spcPct val="0"/>
              </a:spcBef>
              <a:spcAft>
                <a:spcPct val="0"/>
              </a:spcAft>
              <a:defRPr sz="1000">
                <a:solidFill>
                  <a:srgbClr val="FFFFFF"/>
                </a:solidFill>
                <a:latin typeface="Calibri" pitchFamily="34" charset="0"/>
                <a:cs typeface="Arial" charset="0"/>
              </a:defRPr>
            </a:lvl9pPr>
          </a:lstStyle>
          <a:p>
            <a:pPr algn="r" defTabSz="914400" fontAlgn="base">
              <a:lnSpc>
                <a:spcPts val="600"/>
              </a:lnSpc>
              <a:spcBef>
                <a:spcPct val="0"/>
              </a:spcBef>
              <a:spcAft>
                <a:spcPct val="0"/>
              </a:spcAft>
            </a:pPr>
            <a:r>
              <a:rPr lang="en-US" altLang="en-US" sz="600" dirty="0">
                <a:solidFill>
                  <a:prstClr val="black"/>
                </a:solidFill>
                <a:latin typeface="Arial" charset="0"/>
              </a:rPr>
              <a:t>Image: Christoph Hähnel/Photos.com</a:t>
            </a:r>
            <a:endParaRPr lang="en-US" altLang="en-US" sz="600" dirty="0">
              <a:solidFill>
                <a:prstClr val="black"/>
              </a:solidFill>
            </a:endParaRPr>
          </a:p>
        </p:txBody>
      </p:sp>
      <p:sp>
        <p:nvSpPr>
          <p:cNvPr id="6152" name="Text Box 12"/>
          <p:cNvSpPr txBox="1">
            <a:spLocks noChangeArrowheads="1"/>
          </p:cNvSpPr>
          <p:nvPr/>
        </p:nvSpPr>
        <p:spPr bwMode="auto">
          <a:xfrm>
            <a:off x="7315200" y="5545138"/>
            <a:ext cx="1828800" cy="169862"/>
          </a:xfrm>
          <a:prstGeom prst="rect">
            <a:avLst/>
          </a:prstGeom>
          <a:solidFill>
            <a:srgbClr val="FFFFFF">
              <a:alpha val="50980"/>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rgbClr val="FFFFFF"/>
                </a:solidFill>
                <a:latin typeface="Calibri" pitchFamily="34" charset="0"/>
                <a:cs typeface="Arial" charset="0"/>
              </a:defRPr>
            </a:lvl1pPr>
            <a:lvl2pPr marL="742950" indent="-285750">
              <a:defRPr sz="1000">
                <a:solidFill>
                  <a:srgbClr val="FFFFFF"/>
                </a:solidFill>
                <a:latin typeface="Calibri" pitchFamily="34" charset="0"/>
                <a:cs typeface="Arial" charset="0"/>
              </a:defRPr>
            </a:lvl2pPr>
            <a:lvl3pPr marL="1143000" indent="-228600">
              <a:defRPr sz="1000">
                <a:solidFill>
                  <a:srgbClr val="FFFFFF"/>
                </a:solidFill>
                <a:latin typeface="Calibri" pitchFamily="34" charset="0"/>
                <a:cs typeface="Arial" charset="0"/>
              </a:defRPr>
            </a:lvl3pPr>
            <a:lvl4pPr marL="1600200" indent="-228600">
              <a:defRPr sz="1000">
                <a:solidFill>
                  <a:srgbClr val="FFFFFF"/>
                </a:solidFill>
                <a:latin typeface="Calibri" pitchFamily="34" charset="0"/>
                <a:cs typeface="Arial" charset="0"/>
              </a:defRPr>
            </a:lvl4pPr>
            <a:lvl5pPr marL="2057400" indent="-228600">
              <a:defRPr sz="1000">
                <a:solidFill>
                  <a:srgbClr val="FFFFFF"/>
                </a:solidFill>
                <a:latin typeface="Calibri" pitchFamily="34" charset="0"/>
                <a:cs typeface="Arial" charset="0"/>
              </a:defRPr>
            </a:lvl5pPr>
            <a:lvl6pPr marL="2514600" indent="-228600" eaLnBrk="0" fontAlgn="base" hangingPunct="0">
              <a:spcBef>
                <a:spcPct val="0"/>
              </a:spcBef>
              <a:spcAft>
                <a:spcPct val="0"/>
              </a:spcAft>
              <a:defRPr sz="1000">
                <a:solidFill>
                  <a:srgbClr val="FFFFFF"/>
                </a:solidFill>
                <a:latin typeface="Calibri" pitchFamily="34" charset="0"/>
                <a:cs typeface="Arial" charset="0"/>
              </a:defRPr>
            </a:lvl6pPr>
            <a:lvl7pPr marL="2971800" indent="-228600" eaLnBrk="0" fontAlgn="base" hangingPunct="0">
              <a:spcBef>
                <a:spcPct val="0"/>
              </a:spcBef>
              <a:spcAft>
                <a:spcPct val="0"/>
              </a:spcAft>
              <a:defRPr sz="1000">
                <a:solidFill>
                  <a:srgbClr val="FFFFFF"/>
                </a:solidFill>
                <a:latin typeface="Calibri" pitchFamily="34" charset="0"/>
                <a:cs typeface="Arial" charset="0"/>
              </a:defRPr>
            </a:lvl7pPr>
            <a:lvl8pPr marL="3429000" indent="-228600" eaLnBrk="0" fontAlgn="base" hangingPunct="0">
              <a:spcBef>
                <a:spcPct val="0"/>
              </a:spcBef>
              <a:spcAft>
                <a:spcPct val="0"/>
              </a:spcAft>
              <a:defRPr sz="1000">
                <a:solidFill>
                  <a:srgbClr val="FFFFFF"/>
                </a:solidFill>
                <a:latin typeface="Calibri" pitchFamily="34" charset="0"/>
                <a:cs typeface="Arial" charset="0"/>
              </a:defRPr>
            </a:lvl8pPr>
            <a:lvl9pPr marL="3886200" indent="-228600" eaLnBrk="0" fontAlgn="base" hangingPunct="0">
              <a:spcBef>
                <a:spcPct val="0"/>
              </a:spcBef>
              <a:spcAft>
                <a:spcPct val="0"/>
              </a:spcAft>
              <a:defRPr sz="1000">
                <a:solidFill>
                  <a:srgbClr val="FFFFFF"/>
                </a:solidFill>
                <a:latin typeface="Calibri" pitchFamily="34" charset="0"/>
                <a:cs typeface="Arial" charset="0"/>
              </a:defRPr>
            </a:lvl9pPr>
          </a:lstStyle>
          <a:p>
            <a:pPr algn="r" defTabSz="914400" fontAlgn="base">
              <a:lnSpc>
                <a:spcPts val="600"/>
              </a:lnSpc>
              <a:spcBef>
                <a:spcPct val="0"/>
              </a:spcBef>
              <a:spcAft>
                <a:spcPct val="0"/>
              </a:spcAft>
            </a:pPr>
            <a:r>
              <a:rPr lang="en-US" altLang="en-US" sz="600" dirty="0">
                <a:solidFill>
                  <a:prstClr val="black"/>
                </a:solidFill>
                <a:latin typeface="Arial" charset="0"/>
              </a:rPr>
              <a:t>Image: Getty</a:t>
            </a:r>
            <a:endParaRPr lang="en-US" altLang="en-US" sz="600" dirty="0">
              <a:solidFill>
                <a:prstClr val="black"/>
              </a:solidFill>
            </a:endParaRPr>
          </a:p>
        </p:txBody>
      </p:sp>
      <p:sp>
        <p:nvSpPr>
          <p:cNvPr id="6153" name="Rectangle 2"/>
          <p:cNvSpPr txBox="1">
            <a:spLocks noChangeArrowheads="1"/>
          </p:cNvSpPr>
          <p:nvPr/>
        </p:nvSpPr>
        <p:spPr bwMode="auto">
          <a:xfrm>
            <a:off x="6205287" y="6286500"/>
            <a:ext cx="2981826" cy="323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rgbClr val="FFFFFF"/>
                </a:solidFill>
                <a:latin typeface="Calibri" pitchFamily="34" charset="0"/>
                <a:cs typeface="Arial" charset="0"/>
              </a:defRPr>
            </a:lvl1pPr>
            <a:lvl2pPr marL="742950" indent="-285750">
              <a:defRPr sz="1000">
                <a:solidFill>
                  <a:srgbClr val="FFFFFF"/>
                </a:solidFill>
                <a:latin typeface="Calibri" pitchFamily="34" charset="0"/>
                <a:cs typeface="Arial" charset="0"/>
              </a:defRPr>
            </a:lvl2pPr>
            <a:lvl3pPr marL="1143000" indent="-228600">
              <a:defRPr sz="1000">
                <a:solidFill>
                  <a:srgbClr val="FFFFFF"/>
                </a:solidFill>
                <a:latin typeface="Calibri" pitchFamily="34" charset="0"/>
                <a:cs typeface="Arial" charset="0"/>
              </a:defRPr>
            </a:lvl3pPr>
            <a:lvl4pPr marL="1600200" indent="-228600">
              <a:defRPr sz="1000">
                <a:solidFill>
                  <a:srgbClr val="FFFFFF"/>
                </a:solidFill>
                <a:latin typeface="Calibri" pitchFamily="34" charset="0"/>
                <a:cs typeface="Arial" charset="0"/>
              </a:defRPr>
            </a:lvl4pPr>
            <a:lvl5pPr marL="2057400" indent="-228600">
              <a:defRPr sz="1000">
                <a:solidFill>
                  <a:srgbClr val="FFFFFF"/>
                </a:solidFill>
                <a:latin typeface="Calibri" pitchFamily="34" charset="0"/>
                <a:cs typeface="Arial" charset="0"/>
              </a:defRPr>
            </a:lvl5pPr>
            <a:lvl6pPr marL="2514600" indent="-228600" eaLnBrk="0" fontAlgn="base" hangingPunct="0">
              <a:spcBef>
                <a:spcPct val="0"/>
              </a:spcBef>
              <a:spcAft>
                <a:spcPct val="0"/>
              </a:spcAft>
              <a:defRPr sz="1000">
                <a:solidFill>
                  <a:srgbClr val="FFFFFF"/>
                </a:solidFill>
                <a:latin typeface="Calibri" pitchFamily="34" charset="0"/>
                <a:cs typeface="Arial" charset="0"/>
              </a:defRPr>
            </a:lvl6pPr>
            <a:lvl7pPr marL="2971800" indent="-228600" eaLnBrk="0" fontAlgn="base" hangingPunct="0">
              <a:spcBef>
                <a:spcPct val="0"/>
              </a:spcBef>
              <a:spcAft>
                <a:spcPct val="0"/>
              </a:spcAft>
              <a:defRPr sz="1000">
                <a:solidFill>
                  <a:srgbClr val="FFFFFF"/>
                </a:solidFill>
                <a:latin typeface="Calibri" pitchFamily="34" charset="0"/>
                <a:cs typeface="Arial" charset="0"/>
              </a:defRPr>
            </a:lvl7pPr>
            <a:lvl8pPr marL="3429000" indent="-228600" eaLnBrk="0" fontAlgn="base" hangingPunct="0">
              <a:spcBef>
                <a:spcPct val="0"/>
              </a:spcBef>
              <a:spcAft>
                <a:spcPct val="0"/>
              </a:spcAft>
              <a:defRPr sz="1000">
                <a:solidFill>
                  <a:srgbClr val="FFFFFF"/>
                </a:solidFill>
                <a:latin typeface="Calibri" pitchFamily="34" charset="0"/>
                <a:cs typeface="Arial" charset="0"/>
              </a:defRPr>
            </a:lvl8pPr>
            <a:lvl9pPr marL="3886200" indent="-228600" eaLnBrk="0" fontAlgn="base" hangingPunct="0">
              <a:spcBef>
                <a:spcPct val="0"/>
              </a:spcBef>
              <a:spcAft>
                <a:spcPct val="0"/>
              </a:spcAft>
              <a:defRPr sz="1000">
                <a:solidFill>
                  <a:srgbClr val="FFFFFF"/>
                </a:solidFill>
                <a:latin typeface="Calibri" pitchFamily="34" charset="0"/>
                <a:cs typeface="Arial" charset="0"/>
              </a:defRPr>
            </a:lvl9pPr>
          </a:lstStyle>
          <a:p>
            <a:pPr defTabSz="914400" fontAlgn="base">
              <a:lnSpc>
                <a:spcPct val="80000"/>
              </a:lnSpc>
              <a:spcBef>
                <a:spcPct val="0"/>
              </a:spcBef>
              <a:spcAft>
                <a:spcPct val="0"/>
              </a:spcAft>
            </a:pPr>
            <a:r>
              <a:rPr lang="en-US" altLang="en-US" sz="1400" b="1" dirty="0">
                <a:solidFill>
                  <a:prstClr val="white"/>
                </a:solidFill>
                <a:latin typeface="Arial" charset="0"/>
                <a:cs typeface="Tahoma" pitchFamily="34" charset="0"/>
              </a:rPr>
              <a:t>Last Modified: November 2023</a:t>
            </a:r>
            <a:endParaRPr lang="en-US" altLang="en-US" sz="1400" b="1" dirty="0">
              <a:solidFill>
                <a:prstClr val="white"/>
              </a:solidFill>
              <a:latin typeface="Georgia" pitchFamily="18" charset="0"/>
              <a:cs typeface="Tahoma" pitchFamily="34" charset="0"/>
            </a:endParaRPr>
          </a:p>
        </p:txBody>
      </p:sp>
    </p:spTree>
    <p:extLst>
      <p:ext uri="{BB962C8B-B14F-4D97-AF65-F5344CB8AC3E}">
        <p14:creationId xmlns:p14="http://schemas.microsoft.com/office/powerpoint/2010/main" val="273690223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bwMode="auto">
          <a:xfrm>
            <a:off x="-501152" y="48768"/>
            <a:ext cx="8229600" cy="838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t>     Tooth Decay</a:t>
            </a:r>
          </a:p>
        </p:txBody>
      </p:sp>
      <p:sp>
        <p:nvSpPr>
          <p:cNvPr id="16387" name="Slide Number Placeholder 6"/>
          <p:cNvSpPr>
            <a:spLocks noGrp="1"/>
          </p:cNvSpPr>
          <p:nvPr>
            <p:ph type="sldNum" sz="quarter" idx="10"/>
          </p:nvPr>
        </p:nvSpPr>
        <p:spPr bwMode="auto">
          <a:xfrm>
            <a:off x="8577326" y="436736"/>
            <a:ext cx="4572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rgbClr val="FFFFFF"/>
                </a:solidFill>
                <a:latin typeface="Calibri" pitchFamily="34" charset="0"/>
                <a:cs typeface="Arial" pitchFamily="34" charset="0"/>
              </a:defRPr>
            </a:lvl1pPr>
            <a:lvl2pPr marL="742950" indent="-285750">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pPr algn="ctr"/>
            <a:fld id="{0F7D0767-4BDC-4268-B6D7-B970C7A8FAA7}" type="slidenum">
              <a:rPr lang="en-US" altLang="en-US" sz="1200">
                <a:solidFill>
                  <a:prstClr val="white"/>
                </a:solidFill>
                <a:latin typeface="Arial" pitchFamily="34" charset="0"/>
              </a:rPr>
              <a:pPr algn="ctr"/>
              <a:t>10</a:t>
            </a:fld>
            <a:endParaRPr lang="en-US" altLang="en-US" sz="1200" dirty="0">
              <a:solidFill>
                <a:prstClr val="white"/>
              </a:solidFill>
              <a:latin typeface="Arial" pitchFamily="34" charset="0"/>
            </a:endParaRPr>
          </a:p>
        </p:txBody>
      </p:sp>
      <p:sp>
        <p:nvSpPr>
          <p:cNvPr id="10244" name="Rectangle 3"/>
          <p:cNvSpPr>
            <a:spLocks noChangeArrowheads="1"/>
          </p:cNvSpPr>
          <p:nvPr/>
        </p:nvSpPr>
        <p:spPr bwMode="auto">
          <a:xfrm>
            <a:off x="231813" y="1087498"/>
            <a:ext cx="5726646" cy="4651612"/>
          </a:xfrm>
          <a:prstGeom prst="rect">
            <a:avLst/>
          </a:prstGeom>
          <a:noFill/>
          <a:ln w="9525">
            <a:noFill/>
            <a:miter lim="800000"/>
            <a:headEnd/>
            <a:tailEnd/>
          </a:ln>
        </p:spPr>
        <p:txBody>
          <a:bodyPr/>
          <a:lstStyle/>
          <a:p>
            <a:pPr marL="342900" indent="-342900">
              <a:spcBef>
                <a:spcPct val="20000"/>
              </a:spcBef>
              <a:buFont typeface="Arial"/>
              <a:buChar char="•"/>
              <a:defRPr/>
            </a:pPr>
            <a:r>
              <a:rPr lang="en-US" altLang="en-US" sz="3600" dirty="0">
                <a:solidFill>
                  <a:prstClr val="black"/>
                </a:solidFill>
                <a:latin typeface="Arial" charset="0"/>
                <a:cs typeface="Arial" charset="0"/>
              </a:rPr>
              <a:t>Destroys the tooth causing:</a:t>
            </a:r>
          </a:p>
          <a:p>
            <a:pPr marL="914400" lvl="1" indent="-457200">
              <a:spcBef>
                <a:spcPct val="20000"/>
              </a:spcBef>
              <a:buFont typeface="Wingdings" panose="05000000000000000000" pitchFamily="2" charset="2"/>
              <a:buChar char="ü"/>
              <a:defRPr/>
            </a:pPr>
            <a:r>
              <a:rPr lang="en-US" altLang="en-US" sz="3200" dirty="0">
                <a:solidFill>
                  <a:prstClr val="black"/>
                </a:solidFill>
                <a:latin typeface="Arial" charset="0"/>
                <a:cs typeface="Arial" charset="0"/>
              </a:rPr>
              <a:t>Pain</a:t>
            </a:r>
          </a:p>
          <a:p>
            <a:pPr marL="914400" lvl="1" indent="-457200">
              <a:spcBef>
                <a:spcPct val="20000"/>
              </a:spcBef>
              <a:buFont typeface="Wingdings" panose="05000000000000000000" pitchFamily="2" charset="2"/>
              <a:buChar char="ü"/>
              <a:defRPr/>
            </a:pPr>
            <a:r>
              <a:rPr lang="en-US" altLang="en-US" sz="3200" dirty="0">
                <a:solidFill>
                  <a:prstClr val="black"/>
                </a:solidFill>
                <a:latin typeface="Arial" charset="0"/>
                <a:cs typeface="Arial" charset="0"/>
              </a:rPr>
              <a:t>Infection</a:t>
            </a:r>
          </a:p>
          <a:p>
            <a:pPr marL="914400" lvl="1" indent="-457200">
              <a:spcBef>
                <a:spcPct val="20000"/>
              </a:spcBef>
              <a:buFont typeface="Wingdings" panose="05000000000000000000" pitchFamily="2" charset="2"/>
              <a:buChar char="ü"/>
              <a:defRPr/>
            </a:pPr>
            <a:r>
              <a:rPr lang="en-US" altLang="en-US" sz="3200" dirty="0">
                <a:solidFill>
                  <a:prstClr val="black"/>
                </a:solidFill>
                <a:latin typeface="Arial" charset="0"/>
                <a:cs typeface="Arial" charset="0"/>
              </a:rPr>
              <a:t>Difficulty chewing</a:t>
            </a:r>
          </a:p>
          <a:p>
            <a:pPr marL="800100" lvl="1" indent="-342900">
              <a:spcBef>
                <a:spcPct val="20000"/>
              </a:spcBef>
              <a:buFont typeface="Arial"/>
              <a:buChar char="•"/>
              <a:defRPr/>
            </a:pPr>
            <a:endParaRPr lang="en-US" altLang="en-US" sz="1000" dirty="0">
              <a:solidFill>
                <a:prstClr val="black"/>
              </a:solidFill>
              <a:latin typeface="Arial" charset="0"/>
              <a:cs typeface="Arial" charset="0"/>
            </a:endParaRPr>
          </a:p>
          <a:p>
            <a:pPr marL="342900" indent="-342900">
              <a:spcBef>
                <a:spcPct val="20000"/>
              </a:spcBef>
              <a:buFont typeface="Arial"/>
              <a:buChar char="•"/>
              <a:defRPr/>
            </a:pPr>
            <a:r>
              <a:rPr lang="en-US" altLang="en-US" sz="3600" dirty="0">
                <a:solidFill>
                  <a:prstClr val="black"/>
                </a:solidFill>
                <a:latin typeface="Arial" charset="0"/>
                <a:cs typeface="Arial" charset="0"/>
              </a:rPr>
              <a:t>Upper front, center teeth are least protected, so are affected first</a:t>
            </a:r>
          </a:p>
        </p:txBody>
      </p:sp>
      <p:pic>
        <p:nvPicPr>
          <p:cNvPr id="16389" name="Picture 8" descr="Jan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5408" y="1245243"/>
            <a:ext cx="3048000" cy="169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0" name="Picture 4" descr="ec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5408" y="3002808"/>
            <a:ext cx="3048000" cy="18258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91" name="Text Box 11"/>
          <p:cNvSpPr txBox="1">
            <a:spLocks noChangeArrowheads="1"/>
          </p:cNvSpPr>
          <p:nvPr/>
        </p:nvSpPr>
        <p:spPr bwMode="auto">
          <a:xfrm>
            <a:off x="5986526" y="4862558"/>
            <a:ext cx="304800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rgbClr val="FFFFFF"/>
                </a:solidFill>
                <a:latin typeface="Calibri" pitchFamily="34" charset="0"/>
                <a:cs typeface="Arial" pitchFamily="34" charset="0"/>
              </a:defRPr>
            </a:lvl1pPr>
            <a:lvl2pPr marL="742950" indent="-285750">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pPr algn="r">
              <a:spcBef>
                <a:spcPct val="50000"/>
              </a:spcBef>
            </a:pPr>
            <a:r>
              <a:rPr lang="en-US" altLang="en-US" dirty="0">
                <a:solidFill>
                  <a:prstClr val="black"/>
                </a:solidFill>
                <a:latin typeface="Arial" pitchFamily="34" charset="0"/>
              </a:rPr>
              <a:t>Photos: Joanna Douglass, BDS, DDS</a:t>
            </a:r>
            <a:r>
              <a:rPr lang="en-US" altLang="en-US" dirty="0"/>
              <a:t> </a:t>
            </a:r>
          </a:p>
        </p:txBody>
      </p:sp>
    </p:spTree>
    <p:extLst>
      <p:ext uri="{BB962C8B-B14F-4D97-AF65-F5344CB8AC3E}">
        <p14:creationId xmlns:p14="http://schemas.microsoft.com/office/powerpoint/2010/main" val="122978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6"/>
          <p:cNvSpPr>
            <a:spLocks noGrp="1"/>
          </p:cNvSpPr>
          <p:nvPr>
            <p:ph type="sldNum" sz="quarter" idx="10"/>
          </p:nvPr>
        </p:nvSpPr>
        <p:spPr bwMode="auto">
          <a:xfrm>
            <a:off x="8542008" y="439838"/>
            <a:ext cx="4572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rgbClr val="FFFFFF"/>
                </a:solidFill>
                <a:latin typeface="Calibri" pitchFamily="34" charset="0"/>
                <a:cs typeface="Arial" pitchFamily="34" charset="0"/>
              </a:defRPr>
            </a:lvl1pPr>
            <a:lvl2pPr marL="742950" indent="-285750">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pPr algn="ctr"/>
            <a:fld id="{26D85F21-E5BE-4587-9B1D-7FFF0C18BB3E}" type="slidenum">
              <a:rPr lang="en-US" altLang="en-US" sz="1200">
                <a:solidFill>
                  <a:prstClr val="white"/>
                </a:solidFill>
                <a:latin typeface="Arial" pitchFamily="34" charset="0"/>
              </a:rPr>
              <a:pPr algn="ctr"/>
              <a:t>11</a:t>
            </a:fld>
            <a:endParaRPr lang="en-US" altLang="en-US" sz="1200">
              <a:solidFill>
                <a:prstClr val="white"/>
              </a:solidFill>
              <a:latin typeface="Arial" pitchFamily="34" charset="0"/>
            </a:endParaRPr>
          </a:p>
        </p:txBody>
      </p:sp>
      <p:sp>
        <p:nvSpPr>
          <p:cNvPr id="18435" name="Rectangle 2"/>
          <p:cNvSpPr txBox="1">
            <a:spLocks noChangeArrowheads="1"/>
          </p:cNvSpPr>
          <p:nvPr/>
        </p:nvSpPr>
        <p:spPr bwMode="auto">
          <a:xfrm>
            <a:off x="228600" y="0"/>
            <a:ext cx="8229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rgbClr val="FFFFFF"/>
                </a:solidFill>
                <a:latin typeface="Calibri" pitchFamily="34" charset="0"/>
                <a:cs typeface="Arial" pitchFamily="34" charset="0"/>
              </a:defRPr>
            </a:lvl1pPr>
            <a:lvl2pPr marL="742950" indent="-285750">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r>
              <a:rPr lang="en-US" altLang="en-US" sz="4400" dirty="0">
                <a:solidFill>
                  <a:prstClr val="white"/>
                </a:solidFill>
                <a:latin typeface="Tahoma" pitchFamily="34" charset="0"/>
                <a:cs typeface="Tahoma" pitchFamily="34" charset="0"/>
              </a:rPr>
              <a:t>Prevalence</a:t>
            </a:r>
          </a:p>
        </p:txBody>
      </p:sp>
      <p:sp>
        <p:nvSpPr>
          <p:cNvPr id="18436" name="Rectangle 3"/>
          <p:cNvSpPr>
            <a:spLocks noChangeArrowheads="1"/>
          </p:cNvSpPr>
          <p:nvPr/>
        </p:nvSpPr>
        <p:spPr bwMode="auto">
          <a:xfrm>
            <a:off x="228600" y="1067457"/>
            <a:ext cx="4922134" cy="5055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1000">
                <a:solidFill>
                  <a:srgbClr val="FFFFFF"/>
                </a:solidFill>
                <a:latin typeface="Calibri" pitchFamily="34" charset="0"/>
                <a:cs typeface="Arial" pitchFamily="34" charset="0"/>
              </a:defRPr>
            </a:lvl1pPr>
            <a:lvl2pPr marL="690563" indent="-233363">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pPr marL="109537" indent="0">
              <a:spcBef>
                <a:spcPct val="20000"/>
              </a:spcBef>
            </a:pPr>
            <a:r>
              <a:rPr lang="en-US" altLang="en-US" sz="3600" dirty="0">
                <a:solidFill>
                  <a:prstClr val="black"/>
                </a:solidFill>
                <a:latin typeface="Arial" pitchFamily="34" charset="0"/>
              </a:rPr>
              <a:t>Tooth decay in primary teeth affects:</a:t>
            </a:r>
          </a:p>
          <a:p>
            <a:pPr marL="452437">
              <a:spcBef>
                <a:spcPct val="20000"/>
              </a:spcBef>
              <a:buFont typeface="Arial" panose="020B0604020202020204" pitchFamily="34" charset="0"/>
              <a:buChar char="•"/>
            </a:pPr>
            <a:r>
              <a:rPr lang="en-US" altLang="en-US" sz="3200" dirty="0">
                <a:solidFill>
                  <a:prstClr val="black"/>
                </a:solidFill>
                <a:latin typeface="Arial" pitchFamily="34" charset="0"/>
              </a:rPr>
              <a:t>1 in 5 of children ages 2-5 years</a:t>
            </a:r>
            <a:endParaRPr lang="en-US" altLang="en-US" sz="2400" b="1" dirty="0">
              <a:solidFill>
                <a:prstClr val="black"/>
              </a:solidFill>
              <a:latin typeface="Arial" pitchFamily="34" charset="0"/>
            </a:endParaRPr>
          </a:p>
          <a:p>
            <a:pPr marL="452437">
              <a:spcBef>
                <a:spcPct val="20000"/>
              </a:spcBef>
              <a:buFont typeface="Arial" panose="020B0604020202020204" pitchFamily="34" charset="0"/>
              <a:buChar char="•"/>
            </a:pPr>
            <a:r>
              <a:rPr lang="en-US" altLang="en-US" sz="3200" dirty="0">
                <a:solidFill>
                  <a:prstClr val="black"/>
                </a:solidFill>
                <a:latin typeface="Arial" pitchFamily="34" charset="0"/>
              </a:rPr>
              <a:t>2 or more times higher in certain ethnic groups</a:t>
            </a:r>
          </a:p>
          <a:p>
            <a:pPr marL="1023937" lvl="1" indent="-457200">
              <a:spcBef>
                <a:spcPct val="20000"/>
              </a:spcBef>
              <a:buFontTx/>
              <a:buChar char="-"/>
            </a:pPr>
            <a:r>
              <a:rPr lang="en-US" sz="2800" dirty="0">
                <a:solidFill>
                  <a:schemeClr val="tx1"/>
                </a:solidFill>
                <a:latin typeface="Arial" panose="020B0604020202020204" pitchFamily="34" charset="0"/>
              </a:rPr>
              <a:t>Up to 70% of Native  American children</a:t>
            </a:r>
            <a:endParaRPr lang="en-US" altLang="en-US" sz="2800" dirty="0">
              <a:solidFill>
                <a:prstClr val="black"/>
              </a:solidFill>
              <a:latin typeface="Arial" pitchFamily="34" charset="0"/>
            </a:endParaRPr>
          </a:p>
          <a:p>
            <a:pPr marL="457200" lvl="1" indent="0">
              <a:spcBef>
                <a:spcPct val="20000"/>
              </a:spcBef>
            </a:pPr>
            <a:endParaRPr lang="en-US" altLang="en-US" sz="2400" dirty="0">
              <a:solidFill>
                <a:prstClr val="black"/>
              </a:solidFill>
              <a:latin typeface="Arial" pitchFamily="34" charset="0"/>
            </a:endParaRPr>
          </a:p>
          <a:p>
            <a:pPr>
              <a:spcBef>
                <a:spcPct val="20000"/>
              </a:spcBef>
              <a:buFont typeface="Arial" pitchFamily="34" charset="0"/>
              <a:buNone/>
            </a:pPr>
            <a:r>
              <a:rPr lang="en-US" altLang="en-US" sz="2400" b="1" dirty="0">
                <a:solidFill>
                  <a:prstClr val="black"/>
                </a:solidFill>
                <a:latin typeface="Arial" pitchFamily="34" charset="0"/>
              </a:rPr>
              <a:t>	</a:t>
            </a:r>
            <a:endParaRPr lang="en-US" altLang="en-US" sz="2000" dirty="0">
              <a:solidFill>
                <a:prstClr val="black"/>
              </a:solidFill>
              <a:latin typeface="Arial" pitchFamily="34" charset="0"/>
            </a:endParaRPr>
          </a:p>
          <a:p>
            <a:pPr lvl="1">
              <a:spcBef>
                <a:spcPct val="20000"/>
              </a:spcBef>
              <a:buFont typeface="Arial" pitchFamily="34" charset="0"/>
              <a:buNone/>
            </a:pPr>
            <a:endParaRPr lang="en-US" altLang="en-US" sz="2000" dirty="0">
              <a:solidFill>
                <a:prstClr val="black"/>
              </a:solidFill>
              <a:latin typeface="Arial" pitchFamily="34" charset="0"/>
            </a:endParaRPr>
          </a:p>
        </p:txBody>
      </p:sp>
      <p:sp>
        <p:nvSpPr>
          <p:cNvPr id="18437" name="Text Box 16"/>
          <p:cNvSpPr txBox="1">
            <a:spLocks noChangeArrowheads="1"/>
          </p:cNvSpPr>
          <p:nvPr/>
        </p:nvSpPr>
        <p:spPr bwMode="auto">
          <a:xfrm>
            <a:off x="6495936" y="5085433"/>
            <a:ext cx="253652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rgbClr val="FFFFFF"/>
                </a:solidFill>
                <a:latin typeface="Calibri" pitchFamily="34" charset="0"/>
                <a:cs typeface="Arial" pitchFamily="34" charset="0"/>
              </a:defRPr>
            </a:lvl1pPr>
            <a:lvl2pPr marL="742950" indent="-285750">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pPr algn="r">
              <a:spcBef>
                <a:spcPct val="50000"/>
              </a:spcBef>
            </a:pPr>
            <a:r>
              <a:rPr lang="en-US" altLang="en-US" dirty="0">
                <a:solidFill>
                  <a:prstClr val="black"/>
                </a:solidFill>
                <a:latin typeface="Arial" pitchFamily="34" charset="0"/>
              </a:rPr>
              <a:t>Photos: Joanna Douglass, BDS, DDS</a:t>
            </a:r>
            <a:r>
              <a:rPr lang="en-US" altLang="en-US" dirty="0"/>
              <a:t> </a:t>
            </a:r>
          </a:p>
        </p:txBody>
      </p:sp>
      <p:pic>
        <p:nvPicPr>
          <p:cNvPr id="184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5383" y="1456838"/>
            <a:ext cx="3557074" cy="1724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5383" y="3275158"/>
            <a:ext cx="3557074" cy="1711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1961513" y="6121920"/>
            <a:ext cx="4805047" cy="430887"/>
          </a:xfrm>
          <a:prstGeom prst="rect">
            <a:avLst/>
          </a:prstGeom>
          <a:noFill/>
        </p:spPr>
        <p:txBody>
          <a:bodyPr wrap="square" rtlCol="0">
            <a:spAutoFit/>
          </a:bodyPr>
          <a:lstStyle/>
          <a:p>
            <a:pPr algn="ctr"/>
            <a:r>
              <a:rPr lang="en-US" sz="1100" dirty="0"/>
              <a:t>Source: Center for Disease Control Prevention, 2015. Dental Caries and Sealant Prevalence in Children and Adolescents in the United States, 2011–2012. </a:t>
            </a:r>
          </a:p>
        </p:txBody>
      </p:sp>
    </p:spTree>
    <p:extLst>
      <p:ext uri="{BB962C8B-B14F-4D97-AF65-F5344CB8AC3E}">
        <p14:creationId xmlns:p14="http://schemas.microsoft.com/office/powerpoint/2010/main" val="2778974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320F93-E774-46BD-9167-1826CAA953EE}"/>
              </a:ext>
            </a:extLst>
          </p:cNvPr>
          <p:cNvSpPr>
            <a:spLocks noGrp="1"/>
          </p:cNvSpPr>
          <p:nvPr>
            <p:ph type="title"/>
          </p:nvPr>
        </p:nvSpPr>
        <p:spPr>
          <a:xfrm>
            <a:off x="400945" y="19812"/>
            <a:ext cx="7498080" cy="1143000"/>
          </a:xfrm>
        </p:spPr>
        <p:txBody>
          <a:bodyPr/>
          <a:lstStyle/>
          <a:p>
            <a:r>
              <a:rPr lang="en-US" dirty="0"/>
              <a:t>Child Oral Health</a:t>
            </a:r>
          </a:p>
        </p:txBody>
      </p:sp>
      <p:graphicFrame>
        <p:nvGraphicFramePr>
          <p:cNvPr id="3" name="Content Placeholder 5"/>
          <p:cNvGraphicFramePr>
            <a:graphicFrameLocks noGrp="1"/>
          </p:cNvGraphicFramePr>
          <p:nvPr>
            <p:ph idx="4294967295"/>
            <p:extLst>
              <p:ext uri="{D42A27DB-BD31-4B8C-83A1-F6EECF244321}">
                <p14:modId xmlns:p14="http://schemas.microsoft.com/office/powerpoint/2010/main" val="3277227100"/>
              </p:ext>
            </p:extLst>
          </p:nvPr>
        </p:nvGraphicFramePr>
        <p:xfrm>
          <a:off x="-383356" y="1007765"/>
          <a:ext cx="4932363" cy="28323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Object 3"/>
          <p:cNvGraphicFramePr>
            <a:graphicFrameLocks/>
          </p:cNvGraphicFramePr>
          <p:nvPr>
            <p:extLst>
              <p:ext uri="{D42A27DB-BD31-4B8C-83A1-F6EECF244321}">
                <p14:modId xmlns:p14="http://schemas.microsoft.com/office/powerpoint/2010/main" val="4004295414"/>
              </p:ext>
            </p:extLst>
          </p:nvPr>
        </p:nvGraphicFramePr>
        <p:xfrm>
          <a:off x="4394524" y="1035267"/>
          <a:ext cx="3800249" cy="2832327"/>
        </p:xfrm>
        <a:graphic>
          <a:graphicData uri="http://schemas.openxmlformats.org/drawingml/2006/chart">
            <c:chart xmlns:c="http://schemas.openxmlformats.org/drawingml/2006/chart" xmlns:r="http://schemas.openxmlformats.org/officeDocument/2006/relationships" r:id="rId4"/>
          </a:graphicData>
        </a:graphic>
      </p:graphicFrame>
      <p:sp>
        <p:nvSpPr>
          <p:cNvPr id="30723" name="TextBox 5"/>
          <p:cNvSpPr txBox="1">
            <a:spLocks noChangeArrowheads="1"/>
          </p:cNvSpPr>
          <p:nvPr/>
        </p:nvSpPr>
        <p:spPr bwMode="auto">
          <a:xfrm>
            <a:off x="3269262" y="2019964"/>
            <a:ext cx="14732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b="1" dirty="0">
                <a:latin typeface="Trebuchet MS" pitchFamily="34" charset="0"/>
              </a:rPr>
              <a:t>of tooth decay</a:t>
            </a:r>
          </a:p>
        </p:txBody>
      </p:sp>
      <p:sp>
        <p:nvSpPr>
          <p:cNvPr id="7" name="TextBox 5"/>
          <p:cNvSpPr txBox="1"/>
          <p:nvPr/>
        </p:nvSpPr>
        <p:spPr>
          <a:xfrm>
            <a:off x="7694481" y="2069986"/>
            <a:ext cx="1339869" cy="830997"/>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en-US" sz="2400" b="1" dirty="0">
                <a:latin typeface="+mj-lt"/>
              </a:rPr>
              <a:t>of children</a:t>
            </a:r>
          </a:p>
        </p:txBody>
      </p:sp>
      <p:sp>
        <p:nvSpPr>
          <p:cNvPr id="9" name="Title 1"/>
          <p:cNvSpPr txBox="1">
            <a:spLocks/>
          </p:cNvSpPr>
          <p:nvPr/>
        </p:nvSpPr>
        <p:spPr>
          <a:xfrm>
            <a:off x="102636" y="3740049"/>
            <a:ext cx="9041364" cy="2743200"/>
          </a:xfrm>
          <a:prstGeom prst="rect">
            <a:avLst/>
          </a:prstGeom>
        </p:spPr>
        <p:txBody>
          <a:bodyPr anchor="ctr">
            <a:normAutofit fontScale="97500"/>
          </a:bodyPr>
          <a:lstStyle/>
          <a:p>
            <a:pPr algn="ctr" eaLnBrk="1" fontAlgn="auto" hangingPunct="1">
              <a:spcAft>
                <a:spcPts val="0"/>
              </a:spcAft>
              <a:defRPr/>
            </a:pPr>
            <a:r>
              <a:rPr lang="en-US" sz="4100" dirty="0">
                <a:latin typeface="+mj-lt"/>
                <a:ea typeface="+mj-ea"/>
                <a:cs typeface="+mj-cs"/>
              </a:rPr>
              <a:t>How can we live with those numbers and say we are doing everything we can? </a:t>
            </a:r>
          </a:p>
          <a:p>
            <a:pPr algn="ctr" eaLnBrk="1" fontAlgn="auto" hangingPunct="1">
              <a:spcAft>
                <a:spcPts val="0"/>
              </a:spcAft>
              <a:defRPr/>
            </a:pPr>
            <a:endParaRPr lang="en-US" sz="1000" dirty="0">
              <a:latin typeface="+mj-lt"/>
              <a:ea typeface="+mj-ea"/>
              <a:cs typeface="+mj-cs"/>
            </a:endParaRPr>
          </a:p>
          <a:p>
            <a:pPr eaLnBrk="1" fontAlgn="auto" hangingPunct="1">
              <a:spcAft>
                <a:spcPts val="0"/>
              </a:spcAft>
              <a:defRPr/>
            </a:pPr>
            <a:r>
              <a:rPr lang="en-US" sz="2200" dirty="0">
                <a:latin typeface="+mj-lt"/>
                <a:ea typeface="+mj-ea"/>
                <a:cs typeface="+mj-cs"/>
              </a:rPr>
              <a:t>					      - Ralph </a:t>
            </a:r>
            <a:r>
              <a:rPr lang="en-US" sz="2200" dirty="0" err="1">
                <a:latin typeface="+mj-lt"/>
                <a:ea typeface="+mj-ea"/>
                <a:cs typeface="+mj-cs"/>
              </a:rPr>
              <a:t>Fuccillo</a:t>
            </a:r>
            <a:r>
              <a:rPr lang="en-US" sz="2200" dirty="0">
                <a:latin typeface="+mj-lt"/>
                <a:ea typeface="+mj-ea"/>
                <a:cs typeface="+mj-cs"/>
              </a:rPr>
              <a:t>, President of </a:t>
            </a:r>
            <a:r>
              <a:rPr lang="en-US" sz="2200" dirty="0" err="1">
                <a:latin typeface="+mj-lt"/>
                <a:ea typeface="+mj-ea"/>
                <a:cs typeface="+mj-cs"/>
              </a:rPr>
              <a:t>DentaQuest</a:t>
            </a:r>
            <a:r>
              <a:rPr lang="en-US" sz="2200" dirty="0">
                <a:latin typeface="+mj-lt"/>
                <a:ea typeface="+mj-ea"/>
                <a:cs typeface="+mj-cs"/>
              </a:rPr>
              <a:t> Foundation</a:t>
            </a:r>
          </a:p>
        </p:txBody>
      </p:sp>
    </p:spTree>
    <p:extLst>
      <p:ext uri="{BB962C8B-B14F-4D97-AF65-F5344CB8AC3E}">
        <p14:creationId xmlns:p14="http://schemas.microsoft.com/office/powerpoint/2010/main" val="831953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8605777" y="419100"/>
            <a:ext cx="457200" cy="365125"/>
          </a:xfrm>
        </p:spPr>
        <p:txBody>
          <a:bodyPr/>
          <a:lstStyle/>
          <a:p>
            <a:pPr algn="ctr">
              <a:defRPr/>
            </a:pPr>
            <a:fld id="{11CBC267-A29C-4ECF-82D8-465D5EB58AF4}" type="slidenum">
              <a:rPr lang="en-US" altLang="en-US" smtClean="0">
                <a:solidFill>
                  <a:prstClr val="white"/>
                </a:solidFill>
              </a:rPr>
              <a:pPr algn="ctr">
                <a:defRPr/>
              </a:pPr>
              <a:t>13</a:t>
            </a:fld>
            <a:endParaRPr lang="en-US" altLang="en-US" dirty="0">
              <a:solidFill>
                <a:prstClr val="white"/>
              </a:solidFill>
            </a:endParaRPr>
          </a:p>
        </p:txBody>
      </p:sp>
      <p:sp>
        <p:nvSpPr>
          <p:cNvPr id="7" name="Rectangle 2"/>
          <p:cNvSpPr txBox="1">
            <a:spLocks noChangeArrowheads="1"/>
          </p:cNvSpPr>
          <p:nvPr/>
        </p:nvSpPr>
        <p:spPr bwMode="auto">
          <a:xfrm>
            <a:off x="228600" y="0"/>
            <a:ext cx="8229600" cy="838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4400" kern="1200">
                <a:solidFill>
                  <a:schemeClr val="bg1"/>
                </a:solidFill>
                <a:latin typeface="Tahoma" pitchFamily="34" charset="0"/>
                <a:ea typeface="Tahoma" pitchFamily="34" charset="0"/>
                <a:cs typeface="Tahoma" pitchFamily="34" charset="0"/>
              </a:defRPr>
            </a:lvl1pPr>
            <a:lvl2pPr algn="l" rtl="0" eaLnBrk="0" fontAlgn="base" hangingPunct="0">
              <a:spcBef>
                <a:spcPct val="0"/>
              </a:spcBef>
              <a:spcAft>
                <a:spcPct val="0"/>
              </a:spcAft>
              <a:defRPr sz="4400">
                <a:solidFill>
                  <a:schemeClr val="bg1"/>
                </a:solidFill>
                <a:latin typeface="Tahoma" pitchFamily="34" charset="0"/>
                <a:cs typeface="Tahoma" pitchFamily="34" charset="0"/>
              </a:defRPr>
            </a:lvl2pPr>
            <a:lvl3pPr algn="l" rtl="0" eaLnBrk="0" fontAlgn="base" hangingPunct="0">
              <a:spcBef>
                <a:spcPct val="0"/>
              </a:spcBef>
              <a:spcAft>
                <a:spcPct val="0"/>
              </a:spcAft>
              <a:defRPr sz="4400">
                <a:solidFill>
                  <a:schemeClr val="bg1"/>
                </a:solidFill>
                <a:latin typeface="Tahoma" pitchFamily="34" charset="0"/>
                <a:cs typeface="Tahoma" pitchFamily="34" charset="0"/>
              </a:defRPr>
            </a:lvl3pPr>
            <a:lvl4pPr algn="l" rtl="0" eaLnBrk="0" fontAlgn="base" hangingPunct="0">
              <a:spcBef>
                <a:spcPct val="0"/>
              </a:spcBef>
              <a:spcAft>
                <a:spcPct val="0"/>
              </a:spcAft>
              <a:defRPr sz="4400">
                <a:solidFill>
                  <a:schemeClr val="bg1"/>
                </a:solidFill>
                <a:latin typeface="Tahoma" pitchFamily="34" charset="0"/>
                <a:cs typeface="Tahoma" pitchFamily="34" charset="0"/>
              </a:defRPr>
            </a:lvl4pPr>
            <a:lvl5pPr algn="l" rtl="0" eaLnBrk="0" fontAlgn="base" hangingPunct="0">
              <a:spcBef>
                <a:spcPct val="0"/>
              </a:spcBef>
              <a:spcAft>
                <a:spcPct val="0"/>
              </a:spcAft>
              <a:defRPr sz="4400">
                <a:solidFill>
                  <a:schemeClr val="bg1"/>
                </a:solidFill>
                <a:latin typeface="Tahoma" pitchFamily="34" charset="0"/>
                <a:cs typeface="Tahoma" pitchFamily="34" charset="0"/>
              </a:defRPr>
            </a:lvl5pPr>
            <a:lvl6pPr marL="457200" algn="l" rtl="0" fontAlgn="base">
              <a:spcBef>
                <a:spcPct val="0"/>
              </a:spcBef>
              <a:spcAft>
                <a:spcPct val="0"/>
              </a:spcAft>
              <a:defRPr sz="4400">
                <a:solidFill>
                  <a:schemeClr val="bg1"/>
                </a:solidFill>
                <a:latin typeface="Tahoma" pitchFamily="34" charset="0"/>
                <a:cs typeface="Tahoma" pitchFamily="34" charset="0"/>
              </a:defRPr>
            </a:lvl6pPr>
            <a:lvl7pPr marL="914400" algn="l" rtl="0" fontAlgn="base">
              <a:spcBef>
                <a:spcPct val="0"/>
              </a:spcBef>
              <a:spcAft>
                <a:spcPct val="0"/>
              </a:spcAft>
              <a:defRPr sz="4400">
                <a:solidFill>
                  <a:schemeClr val="bg1"/>
                </a:solidFill>
                <a:latin typeface="Tahoma" pitchFamily="34" charset="0"/>
                <a:cs typeface="Tahoma" pitchFamily="34" charset="0"/>
              </a:defRPr>
            </a:lvl7pPr>
            <a:lvl8pPr marL="1371600" algn="l" rtl="0" fontAlgn="base">
              <a:spcBef>
                <a:spcPct val="0"/>
              </a:spcBef>
              <a:spcAft>
                <a:spcPct val="0"/>
              </a:spcAft>
              <a:defRPr sz="4400">
                <a:solidFill>
                  <a:schemeClr val="bg1"/>
                </a:solidFill>
                <a:latin typeface="Tahoma" pitchFamily="34" charset="0"/>
                <a:cs typeface="Tahoma" pitchFamily="34" charset="0"/>
              </a:defRPr>
            </a:lvl8pPr>
            <a:lvl9pPr marL="1828800" algn="l" rtl="0" fontAlgn="base">
              <a:spcBef>
                <a:spcPct val="0"/>
              </a:spcBef>
              <a:spcAft>
                <a:spcPct val="0"/>
              </a:spcAft>
              <a:defRPr sz="4400">
                <a:solidFill>
                  <a:schemeClr val="bg1"/>
                </a:solidFill>
                <a:latin typeface="Tahoma" pitchFamily="34" charset="0"/>
                <a:cs typeface="Tahoma" pitchFamily="34" charset="0"/>
              </a:defRPr>
            </a:lvl9pPr>
          </a:lstStyle>
          <a:p>
            <a:r>
              <a:rPr lang="en-US" altLang="en-US" dirty="0"/>
              <a:t>Early Sign of Tooth Decay</a:t>
            </a:r>
          </a:p>
        </p:txBody>
      </p:sp>
      <p:sp>
        <p:nvSpPr>
          <p:cNvPr id="8" name="TextBox 7"/>
          <p:cNvSpPr txBox="1"/>
          <p:nvPr/>
        </p:nvSpPr>
        <p:spPr>
          <a:xfrm>
            <a:off x="457200" y="913770"/>
            <a:ext cx="8229600" cy="584775"/>
          </a:xfrm>
          <a:prstGeom prst="rect">
            <a:avLst/>
          </a:prstGeom>
          <a:noFill/>
        </p:spPr>
        <p:txBody>
          <a:bodyPr wrap="square" rtlCol="0">
            <a:spAutoFit/>
          </a:bodyPr>
          <a:lstStyle/>
          <a:p>
            <a:pPr algn="ctr">
              <a:spcBef>
                <a:spcPct val="20000"/>
              </a:spcBef>
              <a:buFont typeface="Arial" pitchFamily="34" charset="0"/>
              <a:buNone/>
            </a:pPr>
            <a:r>
              <a:rPr lang="en-US" sz="3200" b="1" dirty="0"/>
              <a:t>White spots can be an early sign of tooth decay</a:t>
            </a:r>
            <a:endParaRPr lang="en-US" altLang="en-US" sz="3200" b="1" dirty="0">
              <a:solidFill>
                <a:prstClr val="black"/>
              </a:solidFill>
              <a:latin typeface="Arial" pitchFamily="34" charset="0"/>
            </a:endParaRPr>
          </a:p>
        </p:txBody>
      </p:sp>
      <p:pic>
        <p:nvPicPr>
          <p:cNvPr id="12" name="Picture 7" descr="PICT0215"/>
          <p:cNvPicPr>
            <a:picLocks noChangeAspect="1" noChangeArrowheads="1"/>
          </p:cNvPicPr>
          <p:nvPr/>
        </p:nvPicPr>
        <p:blipFill>
          <a:blip r:embed="rId3">
            <a:extLst>
              <a:ext uri="{28A0092B-C50C-407E-A947-70E740481C1C}">
                <a14:useLocalDpi xmlns:a14="http://schemas.microsoft.com/office/drawing/2010/main" val="0"/>
              </a:ext>
            </a:extLst>
          </a:blip>
          <a:srcRect l="10625" t="19383" r="24687" b="12500"/>
          <a:stretch>
            <a:fillRect/>
          </a:stretch>
        </p:blipFill>
        <p:spPr bwMode="auto">
          <a:xfrm>
            <a:off x="1649378" y="1607086"/>
            <a:ext cx="5641231" cy="3561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 Box 8"/>
          <p:cNvSpPr txBox="1">
            <a:spLocks noChangeArrowheads="1"/>
          </p:cNvSpPr>
          <p:nvPr/>
        </p:nvSpPr>
        <p:spPr bwMode="auto">
          <a:xfrm>
            <a:off x="4571998" y="5211281"/>
            <a:ext cx="2839569"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rgbClr val="FFFFFF"/>
                </a:solidFill>
                <a:latin typeface="Calibri" pitchFamily="34" charset="0"/>
                <a:cs typeface="Arial" charset="0"/>
              </a:defRPr>
            </a:lvl1pPr>
            <a:lvl2pPr marL="742950" indent="-285750">
              <a:defRPr sz="1000">
                <a:solidFill>
                  <a:srgbClr val="FFFFFF"/>
                </a:solidFill>
                <a:latin typeface="Calibri" pitchFamily="34" charset="0"/>
                <a:cs typeface="Arial" charset="0"/>
              </a:defRPr>
            </a:lvl2pPr>
            <a:lvl3pPr marL="1143000" indent="-228600">
              <a:defRPr sz="1000">
                <a:solidFill>
                  <a:srgbClr val="FFFFFF"/>
                </a:solidFill>
                <a:latin typeface="Calibri" pitchFamily="34" charset="0"/>
                <a:cs typeface="Arial" charset="0"/>
              </a:defRPr>
            </a:lvl3pPr>
            <a:lvl4pPr marL="1600200" indent="-228600">
              <a:defRPr sz="1000">
                <a:solidFill>
                  <a:srgbClr val="FFFFFF"/>
                </a:solidFill>
                <a:latin typeface="Calibri" pitchFamily="34" charset="0"/>
                <a:cs typeface="Arial" charset="0"/>
              </a:defRPr>
            </a:lvl4pPr>
            <a:lvl5pPr marL="2057400" indent="-228600">
              <a:defRPr sz="1000">
                <a:solidFill>
                  <a:srgbClr val="FFFFFF"/>
                </a:solidFill>
                <a:latin typeface="Calibri" pitchFamily="34" charset="0"/>
                <a:cs typeface="Arial" charset="0"/>
              </a:defRPr>
            </a:lvl5pPr>
            <a:lvl6pPr marL="2514600" indent="-228600" eaLnBrk="0" fontAlgn="base" hangingPunct="0">
              <a:spcBef>
                <a:spcPct val="0"/>
              </a:spcBef>
              <a:spcAft>
                <a:spcPct val="0"/>
              </a:spcAft>
              <a:defRPr sz="1000">
                <a:solidFill>
                  <a:srgbClr val="FFFFFF"/>
                </a:solidFill>
                <a:latin typeface="Calibri" pitchFamily="34" charset="0"/>
                <a:cs typeface="Arial" charset="0"/>
              </a:defRPr>
            </a:lvl6pPr>
            <a:lvl7pPr marL="2971800" indent="-228600" eaLnBrk="0" fontAlgn="base" hangingPunct="0">
              <a:spcBef>
                <a:spcPct val="0"/>
              </a:spcBef>
              <a:spcAft>
                <a:spcPct val="0"/>
              </a:spcAft>
              <a:defRPr sz="1000">
                <a:solidFill>
                  <a:srgbClr val="FFFFFF"/>
                </a:solidFill>
                <a:latin typeface="Calibri" pitchFamily="34" charset="0"/>
                <a:cs typeface="Arial" charset="0"/>
              </a:defRPr>
            </a:lvl7pPr>
            <a:lvl8pPr marL="3429000" indent="-228600" eaLnBrk="0" fontAlgn="base" hangingPunct="0">
              <a:spcBef>
                <a:spcPct val="0"/>
              </a:spcBef>
              <a:spcAft>
                <a:spcPct val="0"/>
              </a:spcAft>
              <a:defRPr sz="1000">
                <a:solidFill>
                  <a:srgbClr val="FFFFFF"/>
                </a:solidFill>
                <a:latin typeface="Calibri" pitchFamily="34" charset="0"/>
                <a:cs typeface="Arial" charset="0"/>
              </a:defRPr>
            </a:lvl8pPr>
            <a:lvl9pPr marL="3886200" indent="-228600" eaLnBrk="0" fontAlgn="base" hangingPunct="0">
              <a:spcBef>
                <a:spcPct val="0"/>
              </a:spcBef>
              <a:spcAft>
                <a:spcPct val="0"/>
              </a:spcAft>
              <a:defRPr sz="1000">
                <a:solidFill>
                  <a:srgbClr val="FFFFFF"/>
                </a:solidFill>
                <a:latin typeface="Calibri" pitchFamily="34" charset="0"/>
                <a:cs typeface="Arial" charset="0"/>
              </a:defRPr>
            </a:lvl9pPr>
          </a:lstStyle>
          <a:p>
            <a:pPr algn="r" eaLnBrk="1" hangingPunct="1">
              <a:spcBef>
                <a:spcPct val="50000"/>
              </a:spcBef>
            </a:pPr>
            <a:r>
              <a:rPr lang="en-US" altLang="en-US" dirty="0">
                <a:solidFill>
                  <a:schemeClr val="tx1"/>
                </a:solidFill>
                <a:latin typeface="Arial" charset="0"/>
              </a:rPr>
              <a:t>Photo: Joanna Douglass, BDS, DDS</a:t>
            </a:r>
            <a:r>
              <a:rPr lang="en-US" altLang="en-US" dirty="0">
                <a:latin typeface="Arial" charset="0"/>
              </a:rPr>
              <a:t> </a:t>
            </a:r>
          </a:p>
        </p:txBody>
      </p:sp>
      <p:sp>
        <p:nvSpPr>
          <p:cNvPr id="10" name="Line 7"/>
          <p:cNvSpPr>
            <a:spLocks noChangeShapeType="1"/>
          </p:cNvSpPr>
          <p:nvPr/>
        </p:nvSpPr>
        <p:spPr bwMode="auto">
          <a:xfrm flipH="1">
            <a:off x="6055359" y="2250408"/>
            <a:ext cx="213360" cy="621138"/>
          </a:xfrm>
          <a:prstGeom prst="line">
            <a:avLst/>
          </a:prstGeom>
          <a:noFill/>
          <a:ln w="60325">
            <a:solidFill>
              <a:srgbClr val="FFFF00"/>
            </a:solidFill>
            <a:round/>
            <a:headEnd/>
            <a:tailEnd type="triangle" w="med" len="med"/>
          </a:ln>
        </p:spPr>
        <p:txBody>
          <a:bodyPr wrap="none" anchor="ctr"/>
          <a:lstStyle/>
          <a:p>
            <a:endParaRPr lang="en-US"/>
          </a:p>
        </p:txBody>
      </p:sp>
      <p:sp>
        <p:nvSpPr>
          <p:cNvPr id="11" name="Line 7"/>
          <p:cNvSpPr>
            <a:spLocks noChangeShapeType="1"/>
          </p:cNvSpPr>
          <p:nvPr/>
        </p:nvSpPr>
        <p:spPr bwMode="auto">
          <a:xfrm>
            <a:off x="2981962" y="2160053"/>
            <a:ext cx="284480" cy="629886"/>
          </a:xfrm>
          <a:prstGeom prst="line">
            <a:avLst/>
          </a:prstGeom>
          <a:noFill/>
          <a:ln w="60325">
            <a:solidFill>
              <a:srgbClr val="FFFF00"/>
            </a:solidFill>
            <a:round/>
            <a:headEnd/>
            <a:tailEnd type="triangle" w="med" len="med"/>
          </a:ln>
        </p:spPr>
        <p:txBody>
          <a:bodyPr wrap="none" anchor="ctr"/>
          <a:lstStyle/>
          <a:p>
            <a:endParaRPr lang="en-US"/>
          </a:p>
        </p:txBody>
      </p:sp>
      <p:sp>
        <p:nvSpPr>
          <p:cNvPr id="3" name="Rectangle 2">
            <a:extLst>
              <a:ext uri="{FF2B5EF4-FFF2-40B4-BE49-F238E27FC236}">
                <a16:creationId xmlns:a16="http://schemas.microsoft.com/office/drawing/2014/main" id="{D5046782-C4B4-49B2-BF4D-F316F4B0C390}"/>
              </a:ext>
            </a:extLst>
          </p:cNvPr>
          <p:cNvSpPr/>
          <p:nvPr/>
        </p:nvSpPr>
        <p:spPr>
          <a:xfrm>
            <a:off x="1268409" y="5499764"/>
            <a:ext cx="6925056" cy="954107"/>
          </a:xfrm>
          <a:prstGeom prst="rect">
            <a:avLst/>
          </a:prstGeom>
        </p:spPr>
        <p:txBody>
          <a:bodyPr wrap="square">
            <a:spAutoFit/>
          </a:bodyPr>
          <a:lstStyle/>
          <a:p>
            <a:pPr algn="ctr"/>
            <a:r>
              <a:rPr lang="en-US" sz="2800" dirty="0">
                <a:latin typeface="Arial" panose="020B0604020202020204" pitchFamily="34" charset="0"/>
              </a:rPr>
              <a:t>White spots should be seen by a dentist</a:t>
            </a:r>
          </a:p>
          <a:p>
            <a:pPr algn="ctr"/>
            <a:r>
              <a:rPr lang="en-US" sz="2800" dirty="0">
                <a:latin typeface="Arial" panose="020B0604020202020204" pitchFamily="34" charset="0"/>
              </a:rPr>
              <a:t>Baby teeth matter!</a:t>
            </a:r>
            <a:endParaRPr lang="en-US" sz="2800" b="0" i="0" dirty="0">
              <a:effectLst/>
              <a:latin typeface="Arial" panose="020B0604020202020204" pitchFamily="34" charset="0"/>
            </a:endParaRPr>
          </a:p>
        </p:txBody>
      </p:sp>
    </p:spTree>
    <p:extLst>
      <p:ext uri="{BB962C8B-B14F-4D97-AF65-F5344CB8AC3E}">
        <p14:creationId xmlns:p14="http://schemas.microsoft.com/office/powerpoint/2010/main" val="3429879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l="8949"/>
          <a:stretch/>
        </p:blipFill>
        <p:spPr>
          <a:xfrm>
            <a:off x="7094496" y="5009845"/>
            <a:ext cx="1884026" cy="1152585"/>
          </a:xfrm>
          <a:prstGeom prst="rect">
            <a:avLst/>
          </a:prstGeom>
        </p:spPr>
      </p:pic>
      <p:sp>
        <p:nvSpPr>
          <p:cNvPr id="812034" name="Rectangle 2"/>
          <p:cNvSpPr>
            <a:spLocks noGrp="1" noChangeArrowheads="1"/>
          </p:cNvSpPr>
          <p:nvPr>
            <p:ph type="title"/>
          </p:nvPr>
        </p:nvSpPr>
        <p:spPr>
          <a:xfrm>
            <a:off x="362945" y="0"/>
            <a:ext cx="7499350" cy="1143000"/>
          </a:xfrm>
        </p:spPr>
        <p:txBody>
          <a:bodyPr/>
          <a:lstStyle/>
          <a:p>
            <a:pPr>
              <a:defRPr/>
            </a:pPr>
            <a:r>
              <a:rPr lang="en-US" altLang="en-US" dirty="0"/>
              <a:t>Cause of Tooth Decay</a:t>
            </a:r>
          </a:p>
        </p:txBody>
      </p:sp>
      <p:sp>
        <p:nvSpPr>
          <p:cNvPr id="1037" name="Rectangle 3"/>
          <p:cNvSpPr>
            <a:spLocks noGrp="1" noChangeArrowheads="1"/>
          </p:cNvSpPr>
          <p:nvPr>
            <p:ph type="body" sz="half" idx="4294967295"/>
          </p:nvPr>
        </p:nvSpPr>
        <p:spPr>
          <a:xfrm>
            <a:off x="5332878" y="1317553"/>
            <a:ext cx="3359709" cy="4525963"/>
          </a:xfrm>
          <a:prstGeom prst="rect">
            <a:avLst/>
          </a:prstGeom>
        </p:spPr>
        <p:txBody>
          <a:bodyPr/>
          <a:lstStyle/>
          <a:p>
            <a:pPr marL="0" indent="0">
              <a:buNone/>
            </a:pPr>
            <a:r>
              <a:rPr lang="en-US" altLang="en-US" dirty="0"/>
              <a:t>   </a:t>
            </a:r>
            <a:r>
              <a:rPr lang="en-US" altLang="en-US" sz="3600" b="1" dirty="0"/>
              <a:t>Oral bacteria </a:t>
            </a:r>
          </a:p>
          <a:p>
            <a:pPr marL="0" indent="0">
              <a:buNone/>
            </a:pPr>
            <a:r>
              <a:rPr lang="en-US" altLang="en-US" sz="3600" b="1" dirty="0"/>
              <a:t>+ Sugar</a:t>
            </a:r>
          </a:p>
          <a:p>
            <a:pPr marL="0" indent="0">
              <a:buNone/>
            </a:pPr>
            <a:r>
              <a:rPr lang="en-US" altLang="en-US" sz="1400" dirty="0"/>
              <a:t>_____________</a:t>
            </a:r>
            <a:endParaRPr lang="en-US" altLang="en-US" sz="2800" dirty="0"/>
          </a:p>
          <a:p>
            <a:pPr marL="0" indent="0">
              <a:buNone/>
            </a:pPr>
            <a:r>
              <a:rPr lang="en-US" altLang="en-US" sz="3600" dirty="0"/>
              <a:t> = </a:t>
            </a:r>
            <a:r>
              <a:rPr lang="en-US" altLang="en-US" sz="3600" b="1" dirty="0"/>
              <a:t>Acid</a:t>
            </a:r>
          </a:p>
        </p:txBody>
      </p:sp>
      <p:graphicFrame>
        <p:nvGraphicFramePr>
          <p:cNvPr id="2" name="Diagram 1"/>
          <p:cNvGraphicFramePr/>
          <p:nvPr>
            <p:extLst>
              <p:ext uri="{D42A27DB-BD31-4B8C-83A1-F6EECF244321}">
                <p14:modId xmlns:p14="http://schemas.microsoft.com/office/powerpoint/2010/main" val="2837901644"/>
              </p:ext>
            </p:extLst>
          </p:nvPr>
        </p:nvGraphicFramePr>
        <p:xfrm>
          <a:off x="362946" y="1143001"/>
          <a:ext cx="5374358" cy="41348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38" name="Text Box 14"/>
          <p:cNvSpPr txBox="1">
            <a:spLocks noChangeArrowheads="1"/>
          </p:cNvSpPr>
          <p:nvPr/>
        </p:nvSpPr>
        <p:spPr bwMode="auto">
          <a:xfrm>
            <a:off x="95891" y="1920876"/>
            <a:ext cx="167069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3200" dirty="0">
                <a:solidFill>
                  <a:prstClr val="black"/>
                </a:solidFill>
              </a:rPr>
              <a:t>Cavities</a:t>
            </a:r>
          </a:p>
        </p:txBody>
      </p:sp>
      <p:sp>
        <p:nvSpPr>
          <p:cNvPr id="1039" name="Line 15"/>
          <p:cNvSpPr>
            <a:spLocks noChangeShapeType="1"/>
          </p:cNvSpPr>
          <p:nvPr/>
        </p:nvSpPr>
        <p:spPr bwMode="auto">
          <a:xfrm flipH="1" flipV="1">
            <a:off x="1636591" y="2379568"/>
            <a:ext cx="985857" cy="607367"/>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solidFill>
                <a:prstClr val="black"/>
              </a:solidFill>
              <a:latin typeface="Calibri"/>
            </a:endParaRPr>
          </a:p>
        </p:txBody>
      </p:sp>
      <p:pic>
        <p:nvPicPr>
          <p:cNvPr id="1041" name="Picture 10" descr="j04348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34136" y="1234846"/>
            <a:ext cx="794254" cy="7942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2" name="Picture 10" descr="C:\Documents and Settings\amv02\Local Settings\Temporary Internet Files\Content.IE5\SH6ZCXEV\MCj04347690000[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85997" y="4277722"/>
            <a:ext cx="722625" cy="8185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descr="germs-free.gi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3442" y="4223502"/>
            <a:ext cx="1772153" cy="966929"/>
          </a:xfrm>
          <a:prstGeom prst="rect">
            <a:avLst/>
          </a:prstGeom>
        </p:spPr>
      </p:pic>
      <p:sp>
        <p:nvSpPr>
          <p:cNvPr id="15" name="Explosion 1 14"/>
          <p:cNvSpPr/>
          <p:nvPr/>
        </p:nvSpPr>
        <p:spPr>
          <a:xfrm>
            <a:off x="2580690" y="2743685"/>
            <a:ext cx="912162" cy="960214"/>
          </a:xfrm>
          <a:prstGeom prst="irregularSeal1">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extBox 5"/>
          <p:cNvSpPr txBox="1"/>
          <p:nvPr/>
        </p:nvSpPr>
        <p:spPr>
          <a:xfrm>
            <a:off x="2666491" y="2986935"/>
            <a:ext cx="1790700" cy="369332"/>
          </a:xfrm>
          <a:prstGeom prst="rect">
            <a:avLst/>
          </a:prstGeom>
          <a:noFill/>
        </p:spPr>
        <p:txBody>
          <a:bodyPr wrap="square" rtlCol="0">
            <a:spAutoFit/>
          </a:bodyPr>
          <a:lstStyle/>
          <a:p>
            <a:r>
              <a:rPr lang="en-US" dirty="0">
                <a:solidFill>
                  <a:schemeClr val="bg1"/>
                </a:solidFill>
              </a:rPr>
              <a:t>Decay</a:t>
            </a:r>
          </a:p>
        </p:txBody>
      </p:sp>
      <p:sp>
        <p:nvSpPr>
          <p:cNvPr id="8" name="Striped Right Arrow 7"/>
          <p:cNvSpPr/>
          <p:nvPr/>
        </p:nvSpPr>
        <p:spPr>
          <a:xfrm>
            <a:off x="7060511" y="2932823"/>
            <a:ext cx="978408" cy="484632"/>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094496" y="2629558"/>
            <a:ext cx="789596" cy="369332"/>
          </a:xfrm>
          <a:prstGeom prst="rect">
            <a:avLst/>
          </a:prstGeom>
          <a:noFill/>
        </p:spPr>
        <p:txBody>
          <a:bodyPr wrap="square" rtlCol="0">
            <a:spAutoFit/>
          </a:bodyPr>
          <a:lstStyle/>
          <a:p>
            <a:pPr algn="ctr"/>
            <a:r>
              <a:rPr lang="en-US" b="1" dirty="0"/>
              <a:t>Time</a:t>
            </a:r>
          </a:p>
        </p:txBody>
      </p:sp>
      <p:pic>
        <p:nvPicPr>
          <p:cNvPr id="10" name="Picture 9"/>
          <p:cNvPicPr>
            <a:picLocks noChangeAspect="1"/>
          </p:cNvPicPr>
          <p:nvPr/>
        </p:nvPicPr>
        <p:blipFill>
          <a:blip r:embed="rId12"/>
          <a:stretch>
            <a:fillRect/>
          </a:stretch>
        </p:blipFill>
        <p:spPr>
          <a:xfrm>
            <a:off x="5439564" y="4221950"/>
            <a:ext cx="1715418" cy="1139145"/>
          </a:xfrm>
          <a:prstGeom prst="rect">
            <a:avLst/>
          </a:prstGeom>
        </p:spPr>
      </p:pic>
      <p:sp>
        <p:nvSpPr>
          <p:cNvPr id="18" name="TextBox 17">
            <a:extLst>
              <a:ext uri="{FF2B5EF4-FFF2-40B4-BE49-F238E27FC236}">
                <a16:creationId xmlns:a16="http://schemas.microsoft.com/office/drawing/2014/main" id="{0205BB87-DA0C-427C-94B1-95399C0AD235}"/>
              </a:ext>
            </a:extLst>
          </p:cNvPr>
          <p:cNvSpPr txBox="1"/>
          <p:nvPr/>
        </p:nvSpPr>
        <p:spPr>
          <a:xfrm>
            <a:off x="8023488" y="2764277"/>
            <a:ext cx="1120512" cy="954107"/>
          </a:xfrm>
          <a:prstGeom prst="rect">
            <a:avLst/>
          </a:prstGeom>
          <a:noFill/>
        </p:spPr>
        <p:txBody>
          <a:bodyPr wrap="square" rtlCol="0">
            <a:spAutoFit/>
          </a:bodyPr>
          <a:lstStyle/>
          <a:p>
            <a:r>
              <a:rPr lang="en-US" sz="2800" b="1" dirty="0"/>
              <a:t>Tooth Decay</a:t>
            </a:r>
          </a:p>
        </p:txBody>
      </p:sp>
      <p:sp>
        <p:nvSpPr>
          <p:cNvPr id="17" name="Slide Number Placeholder 4">
            <a:extLst>
              <a:ext uri="{FF2B5EF4-FFF2-40B4-BE49-F238E27FC236}">
                <a16:creationId xmlns:a16="http://schemas.microsoft.com/office/drawing/2014/main" id="{94FD8C14-FCCE-4FBE-9ED0-D3E0BF168690}"/>
              </a:ext>
            </a:extLst>
          </p:cNvPr>
          <p:cNvSpPr txBox="1">
            <a:spLocks/>
          </p:cNvSpPr>
          <p:nvPr/>
        </p:nvSpPr>
        <p:spPr>
          <a:xfrm>
            <a:off x="8605777" y="457200"/>
            <a:ext cx="4572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Arial"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fld id="{55020F1F-EA15-46C9-A601-949856B39417}" type="slidenum">
              <a:rPr lang="en-US" smtClean="0">
                <a:solidFill>
                  <a:prstClr val="white"/>
                </a:solidFill>
              </a:rPr>
              <a:pPr algn="ctr">
                <a:defRPr/>
              </a:pPr>
              <a:t>14</a:t>
            </a:fld>
            <a:endParaRPr lang="en-US" dirty="0">
              <a:solidFill>
                <a:prstClr val="white"/>
              </a:solidFill>
            </a:endParaRPr>
          </a:p>
        </p:txBody>
      </p:sp>
    </p:spTree>
    <p:extLst>
      <p:ext uri="{BB962C8B-B14F-4D97-AF65-F5344CB8AC3E}">
        <p14:creationId xmlns:p14="http://schemas.microsoft.com/office/powerpoint/2010/main" val="2339952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bwMode="auto">
          <a:xfrm>
            <a:off x="187325" y="0"/>
            <a:ext cx="7356475" cy="838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t>Bacteria: A Closer Look </a:t>
            </a:r>
          </a:p>
        </p:txBody>
      </p:sp>
      <p:sp>
        <p:nvSpPr>
          <p:cNvPr id="15363" name="Text Box 7"/>
          <p:cNvSpPr txBox="1">
            <a:spLocks noChangeArrowheads="1"/>
          </p:cNvSpPr>
          <p:nvPr/>
        </p:nvSpPr>
        <p:spPr bwMode="auto">
          <a:xfrm>
            <a:off x="685800" y="3581400"/>
            <a:ext cx="2057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rgbClr val="FFFFFF"/>
                </a:solidFill>
                <a:latin typeface="Calibri" pitchFamily="34" charset="0"/>
                <a:cs typeface="Arial" pitchFamily="34" charset="0"/>
              </a:defRPr>
            </a:lvl1pPr>
            <a:lvl2pPr marL="742950" indent="-285750">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Unicode MS" pitchFamily="34" charset="-128"/>
              <a:ea typeface="+mn-ea"/>
              <a:cs typeface="Arial" pitchFamily="34" charset="0"/>
            </a:endParaRPr>
          </a:p>
        </p:txBody>
      </p:sp>
      <p:sp>
        <p:nvSpPr>
          <p:cNvPr id="15364" name="Text Box 8"/>
          <p:cNvSpPr txBox="1">
            <a:spLocks noChangeArrowheads="1"/>
          </p:cNvSpPr>
          <p:nvPr/>
        </p:nvSpPr>
        <p:spPr bwMode="auto">
          <a:xfrm>
            <a:off x="1905000" y="3581400"/>
            <a:ext cx="1752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rgbClr val="FFFFFF"/>
                </a:solidFill>
                <a:latin typeface="Calibri" pitchFamily="34" charset="0"/>
                <a:cs typeface="Arial" pitchFamily="34" charset="0"/>
              </a:defRPr>
            </a:lvl1pPr>
            <a:lvl2pPr marL="742950" indent="-285750">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itchFamily="34" charset="0"/>
                <a:ea typeface="+mn-ea"/>
                <a:cs typeface="Arial" pitchFamily="34" charset="0"/>
              </a:rPr>
              <a:t> </a:t>
            </a:r>
            <a:endParaRPr kumimoji="0" lang="en-US" altLang="en-US" sz="2400" b="1" i="0" u="none" strike="noStrike" kern="1200" cap="none" spc="0" normalizeH="0" baseline="0" noProof="0">
              <a:ln>
                <a:noFill/>
              </a:ln>
              <a:solidFill>
                <a:srgbClr val="F8F8F8"/>
              </a:solidFill>
              <a:effectLst/>
              <a:uLnTx/>
              <a:uFillTx/>
              <a:latin typeface="Arial" pitchFamily="34" charset="0"/>
              <a:ea typeface="+mn-ea"/>
              <a:cs typeface="Arial" pitchFamily="34" charset="0"/>
            </a:endParaRPr>
          </a:p>
        </p:txBody>
      </p:sp>
      <p:sp>
        <p:nvSpPr>
          <p:cNvPr id="15365" name="Slide Number Placeholder 7"/>
          <p:cNvSpPr>
            <a:spLocks noGrp="1"/>
          </p:cNvSpPr>
          <p:nvPr>
            <p:ph type="sldNum" sz="quarter" idx="10"/>
          </p:nvPr>
        </p:nvSpPr>
        <p:spPr bwMode="auto">
          <a:xfrm>
            <a:off x="8704162" y="359204"/>
            <a:ext cx="439838" cy="46312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rgbClr val="FFFFFF"/>
                </a:solidFill>
                <a:latin typeface="Calibri" pitchFamily="34" charset="0"/>
                <a:cs typeface="Arial" pitchFamily="34" charset="0"/>
              </a:defRPr>
            </a:lvl1pPr>
            <a:lvl2pPr marL="742950" indent="-285750">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FBBC7EA0-3629-4696-AC36-1C633E08622B}" type="slidenum">
              <a:rPr kumimoji="0" lang="en-US" altLang="en-US" sz="12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15</a:t>
            </a:fld>
            <a:endParaRPr kumimoji="0" lang="en-US" altLang="en-US" sz="12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15366" name="Rectangle 3"/>
          <p:cNvSpPr>
            <a:spLocks noChangeArrowheads="1"/>
          </p:cNvSpPr>
          <p:nvPr/>
        </p:nvSpPr>
        <p:spPr bwMode="auto">
          <a:xfrm>
            <a:off x="0" y="936432"/>
            <a:ext cx="8763000" cy="53630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1000">
                <a:solidFill>
                  <a:srgbClr val="FFFFFF"/>
                </a:solidFill>
                <a:latin typeface="Calibri" pitchFamily="34" charset="0"/>
                <a:cs typeface="Arial" pitchFamily="34" charset="0"/>
              </a:defRPr>
            </a:lvl1pPr>
            <a:lvl2pPr marL="690563" indent="-233363">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pPr marL="109537" lvl="0" indent="0" algn="ctr">
              <a:spcBef>
                <a:spcPct val="20000"/>
              </a:spcBef>
              <a:defRPr/>
            </a:pPr>
            <a:r>
              <a:rPr kumimoji="0" lang="en-US" altLang="en-US" sz="3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Parents and caregivers </a:t>
            </a:r>
            <a:r>
              <a:rPr lang="en-US" altLang="en-US" sz="3200" dirty="0">
                <a:solidFill>
                  <a:prstClr val="black"/>
                </a:solidFill>
                <a:latin typeface="Arial" pitchFamily="34" charset="0"/>
              </a:rPr>
              <a:t>can transfer oral         bacteria to their children</a:t>
            </a:r>
          </a:p>
          <a:p>
            <a:pPr marL="109537" lvl="0" indent="0" algn="ctr">
              <a:spcBef>
                <a:spcPct val="20000"/>
              </a:spcBef>
              <a:defRPr/>
            </a:pPr>
            <a:endParaRPr kumimoji="0" lang="en-US" altLang="en-US" sz="3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109537" lvl="0" indent="0">
              <a:spcBef>
                <a:spcPct val="20000"/>
              </a:spcBef>
              <a:defRPr/>
            </a:pPr>
            <a:r>
              <a:rPr kumimoji="0" lang="en-US" alt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Risk of passing bacteria can be </a:t>
            </a:r>
            <a:r>
              <a:rPr lang="en-US" altLang="en-US" sz="2800" dirty="0">
                <a:solidFill>
                  <a:prstClr val="black"/>
                </a:solidFill>
                <a:latin typeface="Arial" pitchFamily="34" charset="0"/>
              </a:rPr>
              <a:t>lowered</a:t>
            </a:r>
            <a:r>
              <a:rPr kumimoji="0" lang="en-US" alt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endParaRPr kumimoji="0" lang="en-US" alt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800100" lvl="1" indent="-228600">
              <a:spcBef>
                <a:spcPct val="20000"/>
              </a:spcBef>
              <a:buFont typeface="Arial" panose="020B0604020202020204" pitchFamily="34" charset="0"/>
              <a:buChar char="•"/>
              <a:defRPr/>
            </a:pPr>
            <a:r>
              <a:rPr kumimoji="0" lang="en-US" alt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Obtain dental care</a:t>
            </a:r>
          </a:p>
          <a:p>
            <a:pPr marL="800100" lvl="1" indent="-228600">
              <a:spcBef>
                <a:spcPct val="20000"/>
              </a:spcBef>
              <a:buFont typeface="Arial" panose="020B0604020202020204" pitchFamily="34" charset="0"/>
              <a:buChar char="•"/>
              <a:defRPr/>
            </a:pPr>
            <a:r>
              <a:rPr kumimoji="0" lang="en-US" alt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Limit sugar in the diet </a:t>
            </a:r>
          </a:p>
          <a:p>
            <a:pPr marL="800100" lvl="1" indent="-228600">
              <a:spcBef>
                <a:spcPct val="20000"/>
              </a:spcBef>
              <a:buFont typeface="Arial" panose="020B0604020202020204" pitchFamily="34" charset="0"/>
              <a:buChar char="•"/>
              <a:defRPr/>
            </a:pPr>
            <a:r>
              <a:rPr kumimoji="0" lang="en-US" alt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Maintain good oral hygiene </a:t>
            </a:r>
          </a:p>
          <a:p>
            <a:pPr marL="800100" lvl="1" indent="-228600">
              <a:spcBef>
                <a:spcPct val="20000"/>
              </a:spcBef>
              <a:buFont typeface="Arial" panose="020B0604020202020204" pitchFamily="34" charset="0"/>
              <a:buChar char="•"/>
              <a:defRPr/>
            </a:pPr>
            <a:r>
              <a:rPr kumimoji="0" lang="en-US" alt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Use fluoride-containing toothpaste</a:t>
            </a:r>
          </a:p>
          <a:p>
            <a:pPr marL="800100" lvl="1" indent="-228600">
              <a:spcBef>
                <a:spcPct val="20000"/>
              </a:spcBef>
              <a:buFont typeface="Arial" panose="020B0604020202020204" pitchFamily="34" charset="0"/>
              <a:buChar char="•"/>
              <a:defRPr/>
            </a:pPr>
            <a:r>
              <a:rPr kumimoji="0" lang="en-US" alt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Use antibacterial mouth rinse and </a:t>
            </a:r>
            <a:r>
              <a:rPr lang="en-US" altLang="en-US" sz="2400" dirty="0">
                <a:solidFill>
                  <a:prstClr val="black"/>
                </a:solidFill>
                <a:latin typeface="Arial" pitchFamily="34" charset="0"/>
              </a:rPr>
              <a:t>chew xylitol gum</a:t>
            </a:r>
            <a:endParaRPr kumimoji="0" lang="en-US" alt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800100" lvl="1" indent="-228600">
              <a:spcBef>
                <a:spcPct val="20000"/>
              </a:spcBef>
              <a:buFont typeface="Arial" panose="020B0604020202020204" pitchFamily="34" charset="0"/>
              <a:buChar char="•"/>
              <a:defRPr/>
            </a:pPr>
            <a:r>
              <a:rPr lang="en-US" sz="2400" dirty="0">
                <a:solidFill>
                  <a:prstClr val="black"/>
                </a:solidFill>
                <a:latin typeface="Arial" panose="020B0604020202020204" pitchFamily="34" charset="0"/>
              </a:rPr>
              <a:t>Don’t share eating utensils, toothbrushes, cups, or straws</a:t>
            </a:r>
          </a:p>
          <a:p>
            <a:pPr marL="800100" lvl="1" indent="-228600">
              <a:spcBef>
                <a:spcPct val="20000"/>
              </a:spcBef>
              <a:buFont typeface="Arial" panose="020B0604020202020204" pitchFamily="34" charset="0"/>
              <a:buChar char="•"/>
              <a:defRPr/>
            </a:pPr>
            <a:endParaRPr kumimoji="0" lang="en-US" alt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8" name="Text Box 12">
            <a:extLst>
              <a:ext uri="{FF2B5EF4-FFF2-40B4-BE49-F238E27FC236}">
                <a16:creationId xmlns:a16="http://schemas.microsoft.com/office/drawing/2014/main" id="{514C0A79-FB1F-4E05-BD72-3C61FFC81A3F}"/>
              </a:ext>
            </a:extLst>
          </p:cNvPr>
          <p:cNvSpPr txBox="1">
            <a:spLocks noChangeArrowheads="1"/>
          </p:cNvSpPr>
          <p:nvPr/>
        </p:nvSpPr>
        <p:spPr bwMode="auto">
          <a:xfrm>
            <a:off x="6886936" y="4048667"/>
            <a:ext cx="2257064" cy="176330"/>
          </a:xfrm>
          <a:prstGeom prst="rect">
            <a:avLst/>
          </a:prstGeom>
          <a:solidFill>
            <a:srgbClr val="FFFFFF">
              <a:alpha val="2705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rgbClr val="FFFFFF"/>
                </a:solidFill>
                <a:latin typeface="Calibri" panose="020F0502020204030204" pitchFamily="34" charset="0"/>
                <a:cs typeface="Arial" panose="020B0604020202020204" pitchFamily="34" charset="0"/>
              </a:defRPr>
            </a:lvl1pPr>
            <a:lvl2pPr marL="742950" indent="-285750">
              <a:defRPr sz="1000">
                <a:solidFill>
                  <a:srgbClr val="FFFFFF"/>
                </a:solidFill>
                <a:latin typeface="Calibri" panose="020F0502020204030204" pitchFamily="34" charset="0"/>
                <a:cs typeface="Arial" panose="020B0604020202020204" pitchFamily="34" charset="0"/>
              </a:defRPr>
            </a:lvl2pPr>
            <a:lvl3pPr marL="1143000" indent="-228600">
              <a:defRPr sz="1000">
                <a:solidFill>
                  <a:srgbClr val="FFFFFF"/>
                </a:solidFill>
                <a:latin typeface="Calibri" panose="020F0502020204030204" pitchFamily="34" charset="0"/>
                <a:cs typeface="Arial" panose="020B0604020202020204" pitchFamily="34" charset="0"/>
              </a:defRPr>
            </a:lvl3pPr>
            <a:lvl4pPr marL="1600200" indent="-228600">
              <a:defRPr sz="1000">
                <a:solidFill>
                  <a:srgbClr val="FFFFFF"/>
                </a:solidFill>
                <a:latin typeface="Calibri" panose="020F0502020204030204" pitchFamily="34" charset="0"/>
                <a:cs typeface="Arial" panose="020B0604020202020204" pitchFamily="34" charset="0"/>
              </a:defRPr>
            </a:lvl4pPr>
            <a:lvl5pPr marL="2057400" indent="-228600">
              <a:defRPr sz="1000">
                <a:solidFill>
                  <a:srgbClr val="FFFFFF"/>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1000">
                <a:solidFill>
                  <a:srgbClr val="FFFFFF"/>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1000">
                <a:solidFill>
                  <a:srgbClr val="FFFFFF"/>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1000">
                <a:solidFill>
                  <a:srgbClr val="FFFFFF"/>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1000">
                <a:solidFill>
                  <a:srgbClr val="FFFFFF"/>
                </a:solidFill>
                <a:latin typeface="Calibri" panose="020F0502020204030204" pitchFamily="34" charset="0"/>
                <a:cs typeface="Arial" panose="020B0604020202020204" pitchFamily="34" charset="0"/>
              </a:defRPr>
            </a:lvl9pPr>
          </a:lstStyle>
          <a:p>
            <a:pPr algn="r" eaLnBrk="1" hangingPunct="1">
              <a:lnSpc>
                <a:spcPts val="600"/>
              </a:lnSpc>
            </a:pPr>
            <a:r>
              <a:rPr lang="en-US" altLang="en-US" sz="800" dirty="0">
                <a:solidFill>
                  <a:schemeClr val="tx1"/>
                </a:solidFill>
                <a:latin typeface="Arial" panose="020B0604020202020204" pitchFamily="34" charset="0"/>
              </a:rPr>
              <a:t>Image: Thinkstock.com</a:t>
            </a:r>
            <a:endParaRPr lang="en-US" altLang="en-US" sz="800" dirty="0">
              <a:solidFill>
                <a:schemeClr val="tx1"/>
              </a:solidFill>
            </a:endParaRPr>
          </a:p>
        </p:txBody>
      </p:sp>
      <p:pic>
        <p:nvPicPr>
          <p:cNvPr id="4" name="Picture 3">
            <a:extLst>
              <a:ext uri="{FF2B5EF4-FFF2-40B4-BE49-F238E27FC236}">
                <a16:creationId xmlns:a16="http://schemas.microsoft.com/office/drawing/2014/main" id="{C453C474-6DC1-4423-B484-C1828CF70622}"/>
              </a:ext>
            </a:extLst>
          </p:cNvPr>
          <p:cNvPicPr>
            <a:picLocks noChangeAspect="1"/>
          </p:cNvPicPr>
          <p:nvPr/>
        </p:nvPicPr>
        <p:blipFill>
          <a:blip r:embed="rId3"/>
          <a:stretch>
            <a:fillRect/>
          </a:stretch>
        </p:blipFill>
        <p:spPr>
          <a:xfrm>
            <a:off x="6886936" y="1676216"/>
            <a:ext cx="2257064" cy="2362384"/>
          </a:xfrm>
          <a:prstGeom prst="rect">
            <a:avLst/>
          </a:prstGeom>
        </p:spPr>
      </p:pic>
    </p:spTree>
    <p:extLst>
      <p:ext uri="{BB962C8B-B14F-4D97-AF65-F5344CB8AC3E}">
        <p14:creationId xmlns:p14="http://schemas.microsoft.com/office/powerpoint/2010/main" val="325895566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bwMode="auto">
          <a:xfrm>
            <a:off x="138828" y="86104"/>
            <a:ext cx="9144000" cy="9144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sz="3600" dirty="0"/>
              <a:t>It’s not just what we eat, but how often</a:t>
            </a:r>
          </a:p>
        </p:txBody>
      </p:sp>
      <p:sp>
        <p:nvSpPr>
          <p:cNvPr id="16387" name="Slide Number Placeholder 5"/>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rgbClr val="FFFFFF"/>
                </a:solidFill>
                <a:latin typeface="Calibri" pitchFamily="34" charset="0"/>
                <a:cs typeface="Arial" pitchFamily="34" charset="0"/>
              </a:defRPr>
            </a:lvl1pPr>
            <a:lvl2pPr marL="742950" indent="-285750">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735B09-16B6-41FD-AF64-4219A3CFEC68}" type="slidenum">
              <a:rPr kumimoji="0" lang="en-US" altLang="en-US" sz="12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altLang="en-US" sz="12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6388" name="Rectangle 3"/>
          <p:cNvSpPr>
            <a:spLocks noChangeArrowheads="1"/>
          </p:cNvSpPr>
          <p:nvPr/>
        </p:nvSpPr>
        <p:spPr bwMode="auto">
          <a:xfrm>
            <a:off x="0" y="914400"/>
            <a:ext cx="91440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1000">
                <a:solidFill>
                  <a:srgbClr val="FFFFFF"/>
                </a:solidFill>
                <a:latin typeface="Calibri" pitchFamily="34" charset="0"/>
                <a:cs typeface="Arial" pitchFamily="34" charset="0"/>
              </a:defRPr>
            </a:lvl1pPr>
            <a:lvl2pPr marL="690563" indent="-233363">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pPr marL="342900" marR="0" lvl="0" indent="-342900" algn="l" defTabSz="457200" rtl="0" eaLnBrk="1" fontAlgn="auto" latinLnBrk="0" hangingPunct="1">
              <a:lnSpc>
                <a:spcPct val="100000"/>
              </a:lnSpc>
              <a:spcBef>
                <a:spcPct val="20000"/>
              </a:spcBef>
              <a:spcAft>
                <a:spcPts val="0"/>
              </a:spcAft>
              <a:buClrTx/>
              <a:buSzTx/>
              <a:buFont typeface="Arial" pitchFamily="34" charset="0"/>
              <a:buNone/>
              <a:tabLst/>
              <a:defRPr/>
            </a:pPr>
            <a:r>
              <a:rPr kumimoji="0" lang="en-US" altLang="en-US" sz="2400" b="1" i="0" u="none" strike="noStrike" kern="1200" cap="none" spc="0" normalizeH="0" baseline="0" noProof="0" dirty="0">
                <a:ln>
                  <a:noFill/>
                </a:ln>
                <a:solidFill>
                  <a:prstClr val="black"/>
                </a:solidFill>
                <a:effectLst/>
                <a:uLnTx/>
                <a:uFillTx/>
                <a:latin typeface="Calibri" pitchFamily="34" charset="0"/>
                <a:ea typeface="+mn-ea"/>
                <a:cs typeface="Arial" pitchFamily="34" charset="0"/>
              </a:rPr>
              <a:t>	</a:t>
            </a:r>
            <a:endParaRPr kumimoji="0" lang="en-US" altLang="en-US" sz="2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342900" marR="0" lvl="0" indent="-342900" algn="l" defTabSz="457200" rtl="0" eaLnBrk="1" fontAlgn="auto" latinLnBrk="0" hangingPunct="1">
              <a:lnSpc>
                <a:spcPct val="100000"/>
              </a:lnSpc>
              <a:spcBef>
                <a:spcPct val="20000"/>
              </a:spcBef>
              <a:spcAft>
                <a:spcPts val="0"/>
              </a:spcAft>
              <a:buClrTx/>
              <a:buSzTx/>
              <a:buFont typeface="Arial" pitchFamily="34" charset="0"/>
              <a:buNone/>
              <a:tabLst/>
              <a:defRPr/>
            </a:pPr>
            <a:r>
              <a:rPr kumimoji="0" lang="en-US" altLang="en-US" sz="2400" b="1" i="0" u="none" strike="noStrike" kern="1200" cap="none" spc="0" normalizeH="0" baseline="0" noProof="0" dirty="0">
                <a:ln>
                  <a:noFill/>
                </a:ln>
                <a:solidFill>
                  <a:prstClr val="black"/>
                </a:solidFill>
                <a:effectLst/>
                <a:uLnTx/>
                <a:uFillTx/>
                <a:latin typeface="Calibri" pitchFamily="34" charset="0"/>
                <a:ea typeface="+mn-ea"/>
                <a:cs typeface="Arial" pitchFamily="34" charset="0"/>
              </a:rPr>
              <a:t>	</a:t>
            </a:r>
            <a:r>
              <a:rPr kumimoji="0" lang="en-US" altLang="en-US" sz="20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 </a:t>
            </a:r>
            <a:r>
              <a:rPr kumimoji="0" lang="en-US" altLang="en-US" sz="10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 </a:t>
            </a:r>
            <a:endParaRPr kumimoji="0" lang="en-US" altLang="en-US" sz="20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a:p>
            <a:pPr marL="690563" marR="0" lvl="1" indent="-233363" algn="l" defTabSz="457200" rtl="0" eaLnBrk="1" fontAlgn="auto" latinLnBrk="0" hangingPunct="1">
              <a:lnSpc>
                <a:spcPct val="100000"/>
              </a:lnSpc>
              <a:spcBef>
                <a:spcPct val="20000"/>
              </a:spcBef>
              <a:spcAft>
                <a:spcPts val="0"/>
              </a:spcAft>
              <a:buClrTx/>
              <a:buSzTx/>
              <a:buFont typeface="Arial" pitchFamily="34" charset="0"/>
              <a:buNone/>
              <a:tabLst/>
              <a:defRPr/>
            </a:pPr>
            <a:endParaRPr kumimoji="0" lang="en-US" altLang="en-US" sz="20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p:txBody>
      </p:sp>
      <p:pic>
        <p:nvPicPr>
          <p:cNvPr id="16389" name="Picture 10" descr="phsc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827" y="1371600"/>
            <a:ext cx="8795597" cy="25653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C7373FD0-62D6-4F38-86F0-292A71079A2E}"/>
              </a:ext>
            </a:extLst>
          </p:cNvPr>
          <p:cNvSpPr/>
          <p:nvPr/>
        </p:nvSpPr>
        <p:spPr>
          <a:xfrm>
            <a:off x="-159187" y="4009553"/>
            <a:ext cx="9144001" cy="2086725"/>
          </a:xfrm>
          <a:prstGeom prst="rect">
            <a:avLst/>
          </a:prstGeom>
        </p:spPr>
        <p:txBody>
          <a:bodyPr wrap="square">
            <a:spAutoFit/>
          </a:bodyPr>
          <a:lstStyle/>
          <a:p>
            <a:pPr marL="800100" lvl="1" indent="-342900">
              <a:spcBef>
                <a:spcPct val="20000"/>
              </a:spcBef>
              <a:buFont typeface="Arial" panose="020B0604020202020204" pitchFamily="34" charset="0"/>
              <a:buChar char="•"/>
            </a:pPr>
            <a:r>
              <a:rPr lang="en-US" altLang="en-US" sz="2400" dirty="0">
                <a:solidFill>
                  <a:prstClr val="black"/>
                </a:solidFill>
                <a:latin typeface="Arial" pitchFamily="34" charset="0"/>
              </a:rPr>
              <a:t>Acid remains 20–40 minutes after sugar enters the mouth, until neutralized by saliva</a:t>
            </a:r>
          </a:p>
          <a:p>
            <a:pPr marL="800100" lvl="1" indent="-342900">
              <a:spcBef>
                <a:spcPct val="20000"/>
              </a:spcBef>
              <a:buFont typeface="Arial" panose="020B0604020202020204" pitchFamily="34" charset="0"/>
              <a:buChar char="•"/>
            </a:pPr>
            <a:r>
              <a:rPr lang="en-US" altLang="en-US" sz="2400" dirty="0">
                <a:solidFill>
                  <a:prstClr val="black"/>
                </a:solidFill>
                <a:latin typeface="Arial" pitchFamily="34" charset="0"/>
              </a:rPr>
              <a:t>Acids weaken the tooth enamel</a:t>
            </a:r>
          </a:p>
          <a:p>
            <a:pPr marL="800100" lvl="1" indent="-342900">
              <a:spcBef>
                <a:spcPct val="20000"/>
              </a:spcBef>
              <a:buFont typeface="Arial" panose="020B0604020202020204" pitchFamily="34" charset="0"/>
              <a:buChar char="•"/>
            </a:pPr>
            <a:r>
              <a:rPr lang="en-US" altLang="en-US" sz="2400" dirty="0">
                <a:solidFill>
                  <a:prstClr val="black"/>
                </a:solidFill>
                <a:latin typeface="Arial" pitchFamily="34" charset="0"/>
              </a:rPr>
              <a:t>If sugars are consumed frequently = more acid attacks = tooth decay</a:t>
            </a:r>
          </a:p>
        </p:txBody>
      </p:sp>
      <p:sp>
        <p:nvSpPr>
          <p:cNvPr id="4" name="Rectangle 3">
            <a:extLst>
              <a:ext uri="{FF2B5EF4-FFF2-40B4-BE49-F238E27FC236}">
                <a16:creationId xmlns:a16="http://schemas.microsoft.com/office/drawing/2014/main" id="{E59EB0BE-2938-4038-B100-0531900BAFAE}"/>
              </a:ext>
            </a:extLst>
          </p:cNvPr>
          <p:cNvSpPr/>
          <p:nvPr/>
        </p:nvSpPr>
        <p:spPr>
          <a:xfrm>
            <a:off x="940909" y="914400"/>
            <a:ext cx="7262181" cy="523220"/>
          </a:xfrm>
          <a:prstGeom prst="rect">
            <a:avLst/>
          </a:prstGeom>
        </p:spPr>
        <p:txBody>
          <a:bodyPr wrap="none">
            <a:spAutoFit/>
          </a:bodyPr>
          <a:lstStyle/>
          <a:p>
            <a:pPr lvl="0" algn="ctr">
              <a:defRPr/>
            </a:pPr>
            <a:r>
              <a:rPr lang="en-US" sz="2800" dirty="0">
                <a:solidFill>
                  <a:schemeClr val="tx2"/>
                </a:solidFill>
                <a:latin typeface="Arial" panose="020B0604020202020204" pitchFamily="34" charset="0"/>
                <a:cs typeface="Arial" panose="020B0604020202020204" pitchFamily="34" charset="0"/>
              </a:rPr>
              <a:t>Teeth need “time-outs” to protect from decay</a:t>
            </a:r>
          </a:p>
        </p:txBody>
      </p:sp>
    </p:spTree>
    <p:extLst>
      <p:ext uri="{BB962C8B-B14F-4D97-AF65-F5344CB8AC3E}">
        <p14:creationId xmlns:p14="http://schemas.microsoft.com/office/powerpoint/2010/main" val="1876087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7250" y="68738"/>
            <a:ext cx="8229600" cy="1143000"/>
          </a:xfrm>
        </p:spPr>
        <p:txBody>
          <a:bodyPr/>
          <a:lstStyle/>
          <a:p>
            <a:r>
              <a:rPr lang="en-US" dirty="0"/>
              <a:t>Risk Factors for Tooth Decay</a:t>
            </a:r>
          </a:p>
        </p:txBody>
      </p:sp>
      <p:sp>
        <p:nvSpPr>
          <p:cNvPr id="4" name="Content Placeholder 3"/>
          <p:cNvSpPr>
            <a:spLocks noGrp="1"/>
          </p:cNvSpPr>
          <p:nvPr>
            <p:ph idx="1"/>
          </p:nvPr>
        </p:nvSpPr>
        <p:spPr>
          <a:xfrm>
            <a:off x="417250" y="1118315"/>
            <a:ext cx="8421949" cy="5272668"/>
          </a:xfrm>
        </p:spPr>
        <p:txBody>
          <a:bodyPr>
            <a:normAutofit/>
          </a:bodyPr>
          <a:lstStyle/>
          <a:p>
            <a:pPr eaLnBrk="1" hangingPunct="1">
              <a:lnSpc>
                <a:spcPct val="90000"/>
              </a:lnSpc>
              <a:buFont typeface="Wingdings" panose="05000000000000000000" pitchFamily="2" charset="2"/>
              <a:buChar char="§"/>
              <a:defRPr/>
            </a:pPr>
            <a:r>
              <a:rPr lang="en-US" sz="3500" dirty="0"/>
              <a:t>Low socioeconomic status </a:t>
            </a:r>
          </a:p>
          <a:p>
            <a:pPr eaLnBrk="1" hangingPunct="1">
              <a:lnSpc>
                <a:spcPct val="90000"/>
              </a:lnSpc>
              <a:buFont typeface="Wingdings" panose="05000000000000000000" pitchFamily="2" charset="2"/>
              <a:buChar char="§"/>
              <a:defRPr/>
            </a:pPr>
            <a:r>
              <a:rPr lang="en-US" sz="3500" dirty="0"/>
              <a:t>Cultural factors </a:t>
            </a:r>
          </a:p>
          <a:p>
            <a:pPr eaLnBrk="1" hangingPunct="1">
              <a:lnSpc>
                <a:spcPct val="90000"/>
              </a:lnSpc>
              <a:buFont typeface="Wingdings" panose="05000000000000000000" pitchFamily="2" charset="2"/>
              <a:buChar char="§"/>
              <a:defRPr/>
            </a:pPr>
            <a:r>
              <a:rPr lang="en-US" sz="3500" dirty="0"/>
              <a:t>Enamel defects </a:t>
            </a:r>
          </a:p>
          <a:p>
            <a:pPr eaLnBrk="1" hangingPunct="1">
              <a:lnSpc>
                <a:spcPct val="90000"/>
              </a:lnSpc>
              <a:buFont typeface="Wingdings" panose="05000000000000000000" pitchFamily="2" charset="2"/>
              <a:buChar char="§"/>
              <a:defRPr/>
            </a:pPr>
            <a:r>
              <a:rPr lang="en-US" sz="3500" dirty="0"/>
              <a:t>Caries in child, siblings or caretakers</a:t>
            </a:r>
          </a:p>
          <a:p>
            <a:pPr eaLnBrk="1" hangingPunct="1">
              <a:lnSpc>
                <a:spcPct val="90000"/>
              </a:lnSpc>
              <a:buFont typeface="Wingdings" panose="05000000000000000000" pitchFamily="2" charset="2"/>
              <a:buChar char="§"/>
              <a:defRPr/>
            </a:pPr>
            <a:r>
              <a:rPr lang="en-US" sz="3500" dirty="0"/>
              <a:t>Feeding habits</a:t>
            </a:r>
          </a:p>
          <a:p>
            <a:pPr eaLnBrk="1" hangingPunct="1">
              <a:lnSpc>
                <a:spcPct val="90000"/>
              </a:lnSpc>
              <a:buFont typeface="Wingdings" panose="05000000000000000000" pitchFamily="2" charset="2"/>
              <a:buChar char="§"/>
              <a:defRPr/>
            </a:pPr>
            <a:r>
              <a:rPr lang="en-US" sz="3500" dirty="0"/>
              <a:t>Poor oral hygiene</a:t>
            </a:r>
          </a:p>
          <a:p>
            <a:pPr eaLnBrk="1" hangingPunct="1">
              <a:lnSpc>
                <a:spcPct val="90000"/>
              </a:lnSpc>
              <a:buFont typeface="Wingdings" panose="05000000000000000000" pitchFamily="2" charset="2"/>
              <a:buChar char="§"/>
              <a:defRPr/>
            </a:pPr>
            <a:r>
              <a:rPr lang="en-US" sz="3500" dirty="0"/>
              <a:t>Inadequate exposure to fluoride </a:t>
            </a:r>
          </a:p>
          <a:p>
            <a:pPr eaLnBrk="1" hangingPunct="1">
              <a:lnSpc>
                <a:spcPct val="90000"/>
              </a:lnSpc>
              <a:buFont typeface="Wingdings" panose="05000000000000000000" pitchFamily="2" charset="2"/>
              <a:buChar char="§"/>
              <a:defRPr/>
            </a:pPr>
            <a:r>
              <a:rPr lang="en-US" sz="3500" dirty="0"/>
              <a:t>Special health care needs</a:t>
            </a:r>
          </a:p>
          <a:p>
            <a:pPr>
              <a:buFont typeface="Arial" panose="020B0604020202020204" pitchFamily="34" charset="0"/>
              <a:buChar char="•"/>
            </a:pPr>
            <a:endParaRPr lang="en-US" sz="2800" dirty="0">
              <a:solidFill>
                <a:srgbClr val="FFFF00"/>
              </a:solidFill>
            </a:endParaRPr>
          </a:p>
          <a:p>
            <a:endParaRPr lang="en-US" dirty="0"/>
          </a:p>
        </p:txBody>
      </p:sp>
      <p:sp>
        <p:nvSpPr>
          <p:cNvPr id="2" name="Slide Number Placeholder 1"/>
          <p:cNvSpPr>
            <a:spLocks noGrp="1"/>
          </p:cNvSpPr>
          <p:nvPr>
            <p:ph type="sldNum" sz="quarter" idx="4294967295"/>
          </p:nvPr>
        </p:nvSpPr>
        <p:spPr>
          <a:xfrm>
            <a:off x="8646851" y="467017"/>
            <a:ext cx="457200" cy="365125"/>
          </a:xfrm>
        </p:spPr>
        <p:txBody>
          <a:bodyPr/>
          <a:lstStyle/>
          <a:p>
            <a:pPr algn="ctr"/>
            <a:fld id="{48F3736E-7D22-4444-B6B8-7CB6E6C82374}" type="slidenum">
              <a:rPr lang="en-US" altLang="en-US" smtClean="0">
                <a:solidFill>
                  <a:prstClr val="white"/>
                </a:solidFill>
              </a:rPr>
              <a:pPr algn="ctr"/>
              <a:t>17</a:t>
            </a:fld>
            <a:endParaRPr lang="en-US" altLang="en-US">
              <a:solidFill>
                <a:prstClr val="white"/>
              </a:solidFill>
            </a:endParaRPr>
          </a:p>
        </p:txBody>
      </p:sp>
    </p:spTree>
    <p:extLst>
      <p:ext uri="{BB962C8B-B14F-4D97-AF65-F5344CB8AC3E}">
        <p14:creationId xmlns:p14="http://schemas.microsoft.com/office/powerpoint/2010/main" val="3240558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1"/>
          <p:cNvSpPr>
            <a:spLocks noGrp="1"/>
          </p:cNvSpPr>
          <p:nvPr>
            <p:ph type="sldNum" sz="quarter" idx="10"/>
          </p:nvPr>
        </p:nvSpPr>
        <p:spPr bwMode="auto">
          <a:xfrm>
            <a:off x="8686800" y="381000"/>
            <a:ext cx="4572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rgbClr val="FFFFFF"/>
                </a:solidFill>
                <a:latin typeface="Calibri" pitchFamily="34" charset="0"/>
                <a:cs typeface="Arial" pitchFamily="34" charset="0"/>
              </a:defRPr>
            </a:lvl1pPr>
            <a:lvl2pPr marL="742950" indent="-285750">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pPr algn="ctr"/>
            <a:fld id="{6BE64D03-2FC6-4E12-AE00-4FD794FB3A13}" type="slidenum">
              <a:rPr lang="en-US" altLang="en-US" sz="1200">
                <a:solidFill>
                  <a:prstClr val="white"/>
                </a:solidFill>
                <a:latin typeface="Arial" pitchFamily="34" charset="0"/>
              </a:rPr>
              <a:pPr algn="ctr"/>
              <a:t>18</a:t>
            </a:fld>
            <a:endParaRPr lang="en-US" altLang="en-US" sz="1200" dirty="0">
              <a:solidFill>
                <a:prstClr val="white"/>
              </a:solidFill>
              <a:latin typeface="Arial" pitchFamily="34" charset="0"/>
            </a:endParaRPr>
          </a:p>
        </p:txBody>
      </p:sp>
      <p:sp>
        <p:nvSpPr>
          <p:cNvPr id="40963" name="Rectangle 2"/>
          <p:cNvSpPr>
            <a:spLocks noChangeArrowheads="1"/>
          </p:cNvSpPr>
          <p:nvPr/>
        </p:nvSpPr>
        <p:spPr bwMode="auto">
          <a:xfrm>
            <a:off x="228600" y="0"/>
            <a:ext cx="8229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rgbClr val="FFFFFF"/>
                </a:solidFill>
                <a:latin typeface="Calibri" pitchFamily="34" charset="0"/>
                <a:cs typeface="Arial" pitchFamily="34" charset="0"/>
              </a:defRPr>
            </a:lvl1pPr>
            <a:lvl2pPr marL="742950" indent="-285750">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pPr defTabSz="914400" eaLnBrk="0" fontAlgn="base" hangingPunct="0">
              <a:spcBef>
                <a:spcPct val="0"/>
              </a:spcBef>
              <a:spcAft>
                <a:spcPct val="0"/>
              </a:spcAft>
            </a:pPr>
            <a:r>
              <a:rPr lang="en-US" altLang="en-US" sz="4400" dirty="0">
                <a:solidFill>
                  <a:prstClr val="white"/>
                </a:solidFill>
                <a:latin typeface="Tahoma" pitchFamily="34" charset="0"/>
                <a:cs typeface="Tahoma" pitchFamily="34" charset="0"/>
              </a:rPr>
              <a:t>Impact of Early Tooth Decay</a:t>
            </a:r>
          </a:p>
        </p:txBody>
      </p:sp>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579" y="4533529"/>
            <a:ext cx="2644800" cy="1656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66" name="Picture 7" descr="consequences crowns"/>
          <p:cNvPicPr>
            <a:picLocks noChangeAspect="1" noChangeArrowheads="1"/>
          </p:cNvPicPr>
          <p:nvPr/>
        </p:nvPicPr>
        <p:blipFill>
          <a:blip r:embed="rId4">
            <a:extLst>
              <a:ext uri="{28A0092B-C50C-407E-A947-70E740481C1C}">
                <a14:useLocalDpi xmlns:a14="http://schemas.microsoft.com/office/drawing/2010/main" val="0"/>
              </a:ext>
            </a:extLst>
          </a:blip>
          <a:srcRect t="2538"/>
          <a:stretch>
            <a:fillRect/>
          </a:stretch>
        </p:blipFill>
        <p:spPr bwMode="auto">
          <a:xfrm>
            <a:off x="4369064" y="4533530"/>
            <a:ext cx="2732647" cy="1656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7" name="Text Box 14"/>
          <p:cNvSpPr txBox="1">
            <a:spLocks noChangeArrowheads="1"/>
          </p:cNvSpPr>
          <p:nvPr/>
        </p:nvSpPr>
        <p:spPr bwMode="auto">
          <a:xfrm>
            <a:off x="1581150" y="6225319"/>
            <a:ext cx="327660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rgbClr val="FFFFFF"/>
                </a:solidFill>
                <a:latin typeface="Calibri" pitchFamily="34" charset="0"/>
                <a:cs typeface="Arial" pitchFamily="34" charset="0"/>
              </a:defRPr>
            </a:lvl1pPr>
            <a:lvl2pPr marL="742950" indent="-285750">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pPr defTabSz="914400" fontAlgn="base">
              <a:spcBef>
                <a:spcPct val="50000"/>
              </a:spcBef>
              <a:spcAft>
                <a:spcPct val="0"/>
              </a:spcAft>
            </a:pPr>
            <a:r>
              <a:rPr lang="en-US" altLang="en-US" dirty="0">
                <a:solidFill>
                  <a:prstClr val="black"/>
                </a:solidFill>
                <a:latin typeface="Arial" pitchFamily="34" charset="0"/>
              </a:rPr>
              <a:t>Photo: Donald Greiner, DDS, MS   </a:t>
            </a:r>
          </a:p>
        </p:txBody>
      </p:sp>
      <p:sp>
        <p:nvSpPr>
          <p:cNvPr id="40969" name="Text Box 14"/>
          <p:cNvSpPr txBox="1">
            <a:spLocks noChangeArrowheads="1"/>
          </p:cNvSpPr>
          <p:nvPr/>
        </p:nvSpPr>
        <p:spPr bwMode="auto">
          <a:xfrm>
            <a:off x="4487779" y="6225320"/>
            <a:ext cx="244241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rgbClr val="FFFFFF"/>
                </a:solidFill>
                <a:latin typeface="Calibri" pitchFamily="34" charset="0"/>
                <a:cs typeface="Arial" pitchFamily="34" charset="0"/>
              </a:defRPr>
            </a:lvl1pPr>
            <a:lvl2pPr marL="742950" indent="-285750">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pPr defTabSz="914400" fontAlgn="base">
              <a:spcBef>
                <a:spcPct val="50000"/>
              </a:spcBef>
              <a:spcAft>
                <a:spcPct val="0"/>
              </a:spcAft>
            </a:pPr>
            <a:r>
              <a:rPr lang="en-US" altLang="en-US" dirty="0">
                <a:solidFill>
                  <a:prstClr val="black"/>
                </a:solidFill>
                <a:latin typeface="Arial" pitchFamily="34" charset="0"/>
              </a:rPr>
              <a:t>Photo: Joanna Douglass, BDS, DDS  </a:t>
            </a:r>
          </a:p>
        </p:txBody>
      </p:sp>
      <p:sp>
        <p:nvSpPr>
          <p:cNvPr id="40970" name="Rectangle 11"/>
          <p:cNvSpPr>
            <a:spLocks noChangeArrowheads="1"/>
          </p:cNvSpPr>
          <p:nvPr/>
        </p:nvSpPr>
        <p:spPr bwMode="auto">
          <a:xfrm>
            <a:off x="-171450" y="531162"/>
            <a:ext cx="5029200" cy="3197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1000">
                <a:solidFill>
                  <a:srgbClr val="FFFFFF"/>
                </a:solidFill>
                <a:latin typeface="Calibri" pitchFamily="34" charset="0"/>
                <a:cs typeface="Arial" pitchFamily="34" charset="0"/>
              </a:defRPr>
            </a:lvl1pPr>
            <a:lvl2pPr marL="690563" indent="-233363">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pPr defTabSz="914400" eaLnBrk="0" fontAlgn="base" hangingPunct="0">
              <a:spcBef>
                <a:spcPct val="20000"/>
              </a:spcBef>
              <a:spcAft>
                <a:spcPct val="0"/>
              </a:spcAft>
              <a:buFont typeface="Arial" pitchFamily="34" charset="0"/>
              <a:buNone/>
            </a:pPr>
            <a:r>
              <a:rPr lang="en-US" altLang="en-US" sz="2400" b="1" dirty="0">
                <a:solidFill>
                  <a:prstClr val="black"/>
                </a:solidFill>
              </a:rPr>
              <a:t>	</a:t>
            </a:r>
            <a:endParaRPr lang="en-US" altLang="en-US" sz="2800" dirty="0">
              <a:solidFill>
                <a:prstClr val="black"/>
              </a:solidFill>
              <a:latin typeface="Arial" pitchFamily="34" charset="0"/>
            </a:endParaRPr>
          </a:p>
          <a:p>
            <a:pPr lvl="1" defTabSz="914400" eaLnBrk="0" fontAlgn="base" hangingPunct="0">
              <a:spcBef>
                <a:spcPct val="20000"/>
              </a:spcBef>
              <a:spcAft>
                <a:spcPct val="0"/>
              </a:spcAft>
              <a:buFont typeface="Arial" pitchFamily="34" charset="0"/>
              <a:buChar char="•"/>
            </a:pPr>
            <a:r>
              <a:rPr lang="en-US" altLang="en-US" sz="2800" dirty="0">
                <a:solidFill>
                  <a:prstClr val="black"/>
                </a:solidFill>
                <a:latin typeface="Arial" pitchFamily="34" charset="0"/>
              </a:rPr>
              <a:t>Pain </a:t>
            </a:r>
          </a:p>
          <a:p>
            <a:pPr lvl="1" defTabSz="914400" eaLnBrk="0" fontAlgn="base" hangingPunct="0">
              <a:spcBef>
                <a:spcPct val="20000"/>
              </a:spcBef>
              <a:spcAft>
                <a:spcPct val="0"/>
              </a:spcAft>
              <a:buFont typeface="Arial" pitchFamily="34" charset="0"/>
              <a:buChar char="•"/>
            </a:pPr>
            <a:r>
              <a:rPr lang="en-US" altLang="en-US" sz="2800" dirty="0">
                <a:solidFill>
                  <a:prstClr val="black"/>
                </a:solidFill>
                <a:latin typeface="Arial" pitchFamily="34" charset="0"/>
              </a:rPr>
              <a:t>Chewing and nutrition problems</a:t>
            </a:r>
          </a:p>
          <a:p>
            <a:pPr lvl="1" defTabSz="914400" eaLnBrk="0" fontAlgn="base" hangingPunct="0">
              <a:spcBef>
                <a:spcPct val="20000"/>
              </a:spcBef>
              <a:spcAft>
                <a:spcPct val="0"/>
              </a:spcAft>
              <a:buFont typeface="Arial" pitchFamily="34" charset="0"/>
              <a:buChar char="•"/>
            </a:pPr>
            <a:r>
              <a:rPr lang="en-US" altLang="en-US" sz="2800" dirty="0">
                <a:solidFill>
                  <a:prstClr val="black"/>
                </a:solidFill>
                <a:latin typeface="Arial" pitchFamily="34" charset="0"/>
              </a:rPr>
              <a:t>Infection</a:t>
            </a:r>
          </a:p>
          <a:p>
            <a:pPr lvl="1" defTabSz="914400" eaLnBrk="0" fontAlgn="base" hangingPunct="0">
              <a:spcBef>
                <a:spcPct val="20000"/>
              </a:spcBef>
              <a:spcAft>
                <a:spcPct val="0"/>
              </a:spcAft>
              <a:buFont typeface="Arial" pitchFamily="34" charset="0"/>
              <a:buChar char="•"/>
            </a:pPr>
            <a:r>
              <a:rPr lang="en-US" altLang="en-US" sz="2800" dirty="0">
                <a:solidFill>
                  <a:prstClr val="black"/>
                </a:solidFill>
                <a:latin typeface="Arial" pitchFamily="34" charset="0"/>
              </a:rPr>
              <a:t>Increased cavities in permanent teeth</a:t>
            </a:r>
          </a:p>
          <a:p>
            <a:pPr lvl="1" defTabSz="914400" eaLnBrk="0" fontAlgn="base" hangingPunct="0">
              <a:spcBef>
                <a:spcPct val="20000"/>
              </a:spcBef>
              <a:spcAft>
                <a:spcPct val="0"/>
              </a:spcAft>
              <a:buFont typeface="Arial" pitchFamily="34" charset="0"/>
              <a:buChar char="•"/>
            </a:pPr>
            <a:r>
              <a:rPr lang="en-US" altLang="en-US" sz="2800" dirty="0">
                <a:solidFill>
                  <a:prstClr val="black"/>
                </a:solidFill>
                <a:latin typeface="Arial" pitchFamily="34" charset="0"/>
              </a:rPr>
              <a:t>School/work absences</a:t>
            </a:r>
            <a:endParaRPr lang="en-US" altLang="en-US" sz="2000" dirty="0">
              <a:solidFill>
                <a:prstClr val="black"/>
              </a:solidFill>
              <a:latin typeface="Arial" pitchFamily="34" charset="0"/>
            </a:endParaRPr>
          </a:p>
        </p:txBody>
      </p:sp>
      <p:sp>
        <p:nvSpPr>
          <p:cNvPr id="40972" name="Rectangle 11"/>
          <p:cNvSpPr>
            <a:spLocks noChangeArrowheads="1"/>
          </p:cNvSpPr>
          <p:nvPr/>
        </p:nvSpPr>
        <p:spPr bwMode="auto">
          <a:xfrm>
            <a:off x="-1" y="914400"/>
            <a:ext cx="7393781"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1000">
                <a:solidFill>
                  <a:srgbClr val="FFFFFF"/>
                </a:solidFill>
                <a:latin typeface="Calibri" pitchFamily="34" charset="0"/>
                <a:cs typeface="Arial" pitchFamily="34" charset="0"/>
              </a:defRPr>
            </a:lvl1pPr>
            <a:lvl2pPr marL="690563" indent="-233363">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pPr defTabSz="914400" eaLnBrk="0" fontAlgn="base" hangingPunct="0">
              <a:spcBef>
                <a:spcPct val="20000"/>
              </a:spcBef>
              <a:spcAft>
                <a:spcPct val="0"/>
              </a:spcAft>
              <a:buFont typeface="Arial" pitchFamily="34" charset="0"/>
              <a:buNone/>
            </a:pPr>
            <a:endParaRPr lang="en-US" altLang="en-US" sz="2000" dirty="0">
              <a:solidFill>
                <a:prstClr val="black"/>
              </a:solidFill>
            </a:endParaRPr>
          </a:p>
        </p:txBody>
      </p:sp>
      <p:sp>
        <p:nvSpPr>
          <p:cNvPr id="40973" name="Rectangle 11"/>
          <p:cNvSpPr>
            <a:spLocks noChangeArrowheads="1"/>
          </p:cNvSpPr>
          <p:nvPr/>
        </p:nvSpPr>
        <p:spPr bwMode="auto">
          <a:xfrm>
            <a:off x="4192038" y="542646"/>
            <a:ext cx="472440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1000">
                <a:solidFill>
                  <a:srgbClr val="FFFFFF"/>
                </a:solidFill>
                <a:latin typeface="Calibri" pitchFamily="34" charset="0"/>
                <a:cs typeface="Arial" pitchFamily="34" charset="0"/>
              </a:defRPr>
            </a:lvl1pPr>
            <a:lvl2pPr marL="690563" indent="-233363">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pPr defTabSz="914400" eaLnBrk="0" fontAlgn="base" hangingPunct="0">
              <a:spcBef>
                <a:spcPct val="20000"/>
              </a:spcBef>
              <a:spcAft>
                <a:spcPct val="0"/>
              </a:spcAft>
              <a:buFont typeface="Arial" pitchFamily="34" charset="0"/>
              <a:buNone/>
            </a:pPr>
            <a:r>
              <a:rPr lang="en-US" altLang="en-US" sz="2400" b="1" dirty="0">
                <a:solidFill>
                  <a:prstClr val="black"/>
                </a:solidFill>
              </a:rPr>
              <a:t>	</a:t>
            </a:r>
            <a:endParaRPr lang="en-US" altLang="en-US" sz="2800" dirty="0">
              <a:solidFill>
                <a:prstClr val="black"/>
              </a:solidFill>
              <a:latin typeface="Arial" pitchFamily="34" charset="0"/>
            </a:endParaRPr>
          </a:p>
          <a:p>
            <a:pPr lvl="1" defTabSz="914400" eaLnBrk="0" fontAlgn="base" hangingPunct="0">
              <a:spcBef>
                <a:spcPct val="20000"/>
              </a:spcBef>
              <a:spcAft>
                <a:spcPct val="0"/>
              </a:spcAft>
              <a:buFont typeface="Arial" pitchFamily="34" charset="0"/>
              <a:buChar char="•"/>
            </a:pPr>
            <a:r>
              <a:rPr lang="en-US" altLang="en-US" sz="2800" dirty="0">
                <a:solidFill>
                  <a:prstClr val="black"/>
                </a:solidFill>
                <a:latin typeface="Arial" pitchFamily="34" charset="0"/>
              </a:rPr>
              <a:t>Difficulty sleeping</a:t>
            </a:r>
          </a:p>
          <a:p>
            <a:pPr lvl="1" defTabSz="914400" eaLnBrk="0" fontAlgn="base" hangingPunct="0">
              <a:spcBef>
                <a:spcPct val="20000"/>
              </a:spcBef>
              <a:spcAft>
                <a:spcPct val="0"/>
              </a:spcAft>
              <a:buFont typeface="Arial" pitchFamily="34" charset="0"/>
              <a:buChar char="•"/>
            </a:pPr>
            <a:r>
              <a:rPr lang="en-US" altLang="en-US" sz="2800" dirty="0">
                <a:solidFill>
                  <a:prstClr val="black"/>
                </a:solidFill>
                <a:latin typeface="Arial" pitchFamily="34" charset="0"/>
              </a:rPr>
              <a:t>Poor self-esteem</a:t>
            </a:r>
          </a:p>
          <a:p>
            <a:pPr lvl="1" defTabSz="914400" eaLnBrk="0" fontAlgn="base" hangingPunct="0">
              <a:spcBef>
                <a:spcPct val="20000"/>
              </a:spcBef>
              <a:spcAft>
                <a:spcPct val="0"/>
              </a:spcAft>
              <a:buFont typeface="Arial" pitchFamily="34" charset="0"/>
              <a:buChar char="•"/>
            </a:pPr>
            <a:r>
              <a:rPr lang="en-US" altLang="en-US" sz="2800" dirty="0">
                <a:solidFill>
                  <a:prstClr val="black"/>
                </a:solidFill>
                <a:latin typeface="Arial" pitchFamily="34" charset="0"/>
              </a:rPr>
              <a:t>Children with dental pain over 3x more likely to have a lower grade point average</a:t>
            </a:r>
          </a:p>
          <a:p>
            <a:pPr lvl="1" defTabSz="914400" eaLnBrk="0" fontAlgn="base" hangingPunct="0">
              <a:spcBef>
                <a:spcPct val="20000"/>
              </a:spcBef>
              <a:spcAft>
                <a:spcPct val="0"/>
              </a:spcAft>
              <a:buFont typeface="Arial" pitchFamily="34" charset="0"/>
              <a:buChar char="•"/>
            </a:pPr>
            <a:endParaRPr lang="en-US" altLang="en-US" sz="2000" dirty="0">
              <a:solidFill>
                <a:prstClr val="black"/>
              </a:solidFill>
            </a:endParaRPr>
          </a:p>
        </p:txBody>
      </p:sp>
    </p:spTree>
    <p:extLst>
      <p:ext uri="{BB962C8B-B14F-4D97-AF65-F5344CB8AC3E}">
        <p14:creationId xmlns:p14="http://schemas.microsoft.com/office/powerpoint/2010/main" val="1538203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bwMode="auto">
          <a:xfrm>
            <a:off x="152400" y="0"/>
            <a:ext cx="8229600" cy="11430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sz="4000" dirty="0"/>
              <a:t>Oral Bacteria Can Spread…</a:t>
            </a:r>
          </a:p>
        </p:txBody>
      </p:sp>
      <p:sp>
        <p:nvSpPr>
          <p:cNvPr id="34819" name="Rectangle 3"/>
          <p:cNvSpPr>
            <a:spLocks noChangeArrowheads="1"/>
          </p:cNvSpPr>
          <p:nvPr/>
        </p:nvSpPr>
        <p:spPr bwMode="auto">
          <a:xfrm>
            <a:off x="242889" y="1143000"/>
            <a:ext cx="5715000" cy="40646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1000">
                <a:solidFill>
                  <a:srgbClr val="FFFFFF"/>
                </a:solidFill>
                <a:latin typeface="Calibri" pitchFamily="34" charset="0"/>
                <a:cs typeface="Arial" charset="0"/>
              </a:defRPr>
            </a:lvl1pPr>
            <a:lvl2pPr marL="690563" indent="-233363">
              <a:defRPr sz="1000">
                <a:solidFill>
                  <a:srgbClr val="FFFFFF"/>
                </a:solidFill>
                <a:latin typeface="Calibri" pitchFamily="34" charset="0"/>
                <a:cs typeface="Arial" charset="0"/>
              </a:defRPr>
            </a:lvl2pPr>
            <a:lvl3pPr marL="1143000" indent="-228600">
              <a:defRPr sz="1000">
                <a:solidFill>
                  <a:srgbClr val="FFFFFF"/>
                </a:solidFill>
                <a:latin typeface="Calibri" pitchFamily="34" charset="0"/>
                <a:cs typeface="Arial" charset="0"/>
              </a:defRPr>
            </a:lvl3pPr>
            <a:lvl4pPr marL="1600200" indent="-228600">
              <a:defRPr sz="1000">
                <a:solidFill>
                  <a:srgbClr val="FFFFFF"/>
                </a:solidFill>
                <a:latin typeface="Calibri" pitchFamily="34" charset="0"/>
                <a:cs typeface="Arial" charset="0"/>
              </a:defRPr>
            </a:lvl4pPr>
            <a:lvl5pPr marL="2057400" indent="-228600">
              <a:defRPr sz="1000">
                <a:solidFill>
                  <a:srgbClr val="FFFFFF"/>
                </a:solidFill>
                <a:latin typeface="Calibri" pitchFamily="34" charset="0"/>
                <a:cs typeface="Arial" charset="0"/>
              </a:defRPr>
            </a:lvl5pPr>
            <a:lvl6pPr marL="2514600" indent="-228600" eaLnBrk="0" fontAlgn="base" hangingPunct="0">
              <a:spcBef>
                <a:spcPct val="0"/>
              </a:spcBef>
              <a:spcAft>
                <a:spcPct val="0"/>
              </a:spcAft>
              <a:defRPr sz="1000">
                <a:solidFill>
                  <a:srgbClr val="FFFFFF"/>
                </a:solidFill>
                <a:latin typeface="Calibri" pitchFamily="34" charset="0"/>
                <a:cs typeface="Arial" charset="0"/>
              </a:defRPr>
            </a:lvl6pPr>
            <a:lvl7pPr marL="2971800" indent="-228600" eaLnBrk="0" fontAlgn="base" hangingPunct="0">
              <a:spcBef>
                <a:spcPct val="0"/>
              </a:spcBef>
              <a:spcAft>
                <a:spcPct val="0"/>
              </a:spcAft>
              <a:defRPr sz="1000">
                <a:solidFill>
                  <a:srgbClr val="FFFFFF"/>
                </a:solidFill>
                <a:latin typeface="Calibri" pitchFamily="34" charset="0"/>
                <a:cs typeface="Arial" charset="0"/>
              </a:defRPr>
            </a:lvl7pPr>
            <a:lvl8pPr marL="3429000" indent="-228600" eaLnBrk="0" fontAlgn="base" hangingPunct="0">
              <a:spcBef>
                <a:spcPct val="0"/>
              </a:spcBef>
              <a:spcAft>
                <a:spcPct val="0"/>
              </a:spcAft>
              <a:defRPr sz="1000">
                <a:solidFill>
                  <a:srgbClr val="FFFFFF"/>
                </a:solidFill>
                <a:latin typeface="Calibri" pitchFamily="34" charset="0"/>
                <a:cs typeface="Arial" charset="0"/>
              </a:defRPr>
            </a:lvl8pPr>
            <a:lvl9pPr marL="3886200" indent="-228600" eaLnBrk="0" fontAlgn="base" hangingPunct="0">
              <a:spcBef>
                <a:spcPct val="0"/>
              </a:spcBef>
              <a:spcAft>
                <a:spcPct val="0"/>
              </a:spcAft>
              <a:defRPr sz="1000">
                <a:solidFill>
                  <a:srgbClr val="FFFFFF"/>
                </a:solidFill>
                <a:latin typeface="Calibri" pitchFamily="34" charset="0"/>
                <a:cs typeface="Arial" charset="0"/>
              </a:defRPr>
            </a:lvl9pPr>
          </a:lstStyle>
          <a:p>
            <a:pPr>
              <a:spcBef>
                <a:spcPts val="1200"/>
              </a:spcBef>
              <a:buFont typeface="Arial" charset="0"/>
              <a:buChar char="•"/>
            </a:pPr>
            <a:r>
              <a:rPr lang="en-US" altLang="en-US" sz="2800" dirty="0">
                <a:solidFill>
                  <a:prstClr val="black"/>
                </a:solidFill>
                <a:latin typeface="Arial" charset="0"/>
              </a:rPr>
              <a:t>Mouth</a:t>
            </a:r>
          </a:p>
          <a:p>
            <a:pPr>
              <a:spcBef>
                <a:spcPts val="1200"/>
              </a:spcBef>
              <a:buFont typeface="Arial" charset="0"/>
              <a:buChar char="•"/>
            </a:pPr>
            <a:r>
              <a:rPr lang="en-US" altLang="en-US" sz="2800" dirty="0">
                <a:solidFill>
                  <a:prstClr val="black"/>
                </a:solidFill>
                <a:latin typeface="Arial" charset="0"/>
              </a:rPr>
              <a:t>Sinuses </a:t>
            </a:r>
          </a:p>
          <a:p>
            <a:pPr>
              <a:spcBef>
                <a:spcPts val="1200"/>
              </a:spcBef>
              <a:buFont typeface="Arial" charset="0"/>
              <a:buChar char="•"/>
            </a:pPr>
            <a:r>
              <a:rPr lang="en-US" altLang="en-US" sz="2800" dirty="0">
                <a:solidFill>
                  <a:prstClr val="black"/>
                </a:solidFill>
                <a:latin typeface="Arial" charset="0"/>
              </a:rPr>
              <a:t>Face and neck</a:t>
            </a:r>
          </a:p>
          <a:p>
            <a:pPr>
              <a:spcBef>
                <a:spcPts val="1200"/>
              </a:spcBef>
              <a:buFont typeface="Arial" charset="0"/>
              <a:buChar char="•"/>
            </a:pPr>
            <a:r>
              <a:rPr lang="en-US" altLang="en-US" sz="2800" dirty="0">
                <a:solidFill>
                  <a:prstClr val="black"/>
                </a:solidFill>
                <a:latin typeface="Arial" charset="0"/>
              </a:rPr>
              <a:t>Brain</a:t>
            </a:r>
          </a:p>
          <a:p>
            <a:pPr>
              <a:spcBef>
                <a:spcPts val="1200"/>
              </a:spcBef>
              <a:buFont typeface="Arial" charset="0"/>
              <a:buChar char="•"/>
            </a:pPr>
            <a:r>
              <a:rPr lang="en-US" altLang="en-US" sz="2800" dirty="0">
                <a:solidFill>
                  <a:prstClr val="black"/>
                </a:solidFill>
                <a:latin typeface="Arial" charset="0"/>
              </a:rPr>
              <a:t>Through the bloodstream to other parts in the body</a:t>
            </a:r>
            <a:endParaRPr lang="en-US" altLang="en-US" sz="2800" b="1" dirty="0">
              <a:solidFill>
                <a:prstClr val="black"/>
              </a:solidFill>
              <a:latin typeface="Arial" charset="0"/>
            </a:endParaRPr>
          </a:p>
          <a:p>
            <a:pPr>
              <a:spcBef>
                <a:spcPct val="20000"/>
              </a:spcBef>
              <a:buFont typeface="Arial" charset="0"/>
              <a:buNone/>
            </a:pPr>
            <a:r>
              <a:rPr lang="en-US" altLang="en-US" sz="2800" b="1" dirty="0">
                <a:solidFill>
                  <a:prstClr val="black"/>
                </a:solidFill>
                <a:latin typeface="Arial" charset="0"/>
              </a:rPr>
              <a:t>	</a:t>
            </a:r>
            <a:endParaRPr lang="en-US" altLang="en-US" sz="2800" dirty="0">
              <a:solidFill>
                <a:prstClr val="black"/>
              </a:solidFill>
              <a:latin typeface="Arial" charset="0"/>
            </a:endParaRPr>
          </a:p>
          <a:p>
            <a:pPr lvl="1">
              <a:spcBef>
                <a:spcPct val="20000"/>
              </a:spcBef>
              <a:buFont typeface="Arial" charset="0"/>
              <a:buNone/>
            </a:pPr>
            <a:endParaRPr lang="en-US" altLang="en-US" sz="2000" dirty="0">
              <a:solidFill>
                <a:prstClr val="black"/>
              </a:solidFill>
              <a:latin typeface="Arial" charset="0"/>
            </a:endParaRPr>
          </a:p>
        </p:txBody>
      </p:sp>
      <p:grpSp>
        <p:nvGrpSpPr>
          <p:cNvPr id="34820" name="Group 8"/>
          <p:cNvGrpSpPr>
            <a:grpSpLocks/>
          </p:cNvGrpSpPr>
          <p:nvPr/>
        </p:nvGrpSpPr>
        <p:grpSpPr bwMode="auto">
          <a:xfrm>
            <a:off x="6043612" y="1113720"/>
            <a:ext cx="2924175" cy="4556078"/>
            <a:chOff x="5105400" y="1600200"/>
            <a:chExt cx="2481263" cy="3733111"/>
          </a:xfrm>
        </p:grpSpPr>
        <p:pic>
          <p:nvPicPr>
            <p:cNvPr id="34823" name="Picture 8" descr="Facial Cellulitis M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600200"/>
              <a:ext cx="2481263" cy="373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24" name="Rectangle 9"/>
            <p:cNvSpPr>
              <a:spLocks noChangeArrowheads="1"/>
            </p:cNvSpPr>
            <p:nvPr/>
          </p:nvSpPr>
          <p:spPr bwMode="auto">
            <a:xfrm>
              <a:off x="5943600" y="3124200"/>
              <a:ext cx="1524000" cy="381000"/>
            </a:xfrm>
            <a:prstGeom prst="rect">
              <a:avLst/>
            </a:prstGeom>
            <a:solidFill>
              <a:schemeClr val="tx1"/>
            </a:solidFill>
            <a:ln w="9525">
              <a:solidFill>
                <a:schemeClr val="tx1"/>
              </a:solidFill>
              <a:miter lim="800000"/>
              <a:headEnd/>
              <a:tailEnd/>
            </a:ln>
          </p:spPr>
          <p:txBody>
            <a:bodyPr wrap="none" anchor="ctr"/>
            <a:lstStyle>
              <a:lvl1pPr>
                <a:defRPr sz="1000">
                  <a:solidFill>
                    <a:srgbClr val="FFFFFF"/>
                  </a:solidFill>
                  <a:latin typeface="Calibri" pitchFamily="34" charset="0"/>
                  <a:cs typeface="Arial" charset="0"/>
                </a:defRPr>
              </a:lvl1pPr>
              <a:lvl2pPr marL="742950" indent="-285750">
                <a:defRPr sz="1000">
                  <a:solidFill>
                    <a:srgbClr val="FFFFFF"/>
                  </a:solidFill>
                  <a:latin typeface="Calibri" pitchFamily="34" charset="0"/>
                  <a:cs typeface="Arial" charset="0"/>
                </a:defRPr>
              </a:lvl2pPr>
              <a:lvl3pPr marL="1143000" indent="-228600">
                <a:defRPr sz="1000">
                  <a:solidFill>
                    <a:srgbClr val="FFFFFF"/>
                  </a:solidFill>
                  <a:latin typeface="Calibri" pitchFamily="34" charset="0"/>
                  <a:cs typeface="Arial" charset="0"/>
                </a:defRPr>
              </a:lvl3pPr>
              <a:lvl4pPr marL="1600200" indent="-228600">
                <a:defRPr sz="1000">
                  <a:solidFill>
                    <a:srgbClr val="FFFFFF"/>
                  </a:solidFill>
                  <a:latin typeface="Calibri" pitchFamily="34" charset="0"/>
                  <a:cs typeface="Arial" charset="0"/>
                </a:defRPr>
              </a:lvl4pPr>
              <a:lvl5pPr marL="2057400" indent="-228600">
                <a:defRPr sz="1000">
                  <a:solidFill>
                    <a:srgbClr val="FFFFFF"/>
                  </a:solidFill>
                  <a:latin typeface="Calibri" pitchFamily="34" charset="0"/>
                  <a:cs typeface="Arial" charset="0"/>
                </a:defRPr>
              </a:lvl5pPr>
              <a:lvl6pPr marL="2514600" indent="-228600" eaLnBrk="0" fontAlgn="base" hangingPunct="0">
                <a:spcBef>
                  <a:spcPct val="0"/>
                </a:spcBef>
                <a:spcAft>
                  <a:spcPct val="0"/>
                </a:spcAft>
                <a:defRPr sz="1000">
                  <a:solidFill>
                    <a:srgbClr val="FFFFFF"/>
                  </a:solidFill>
                  <a:latin typeface="Calibri" pitchFamily="34" charset="0"/>
                  <a:cs typeface="Arial" charset="0"/>
                </a:defRPr>
              </a:lvl6pPr>
              <a:lvl7pPr marL="2971800" indent="-228600" eaLnBrk="0" fontAlgn="base" hangingPunct="0">
                <a:spcBef>
                  <a:spcPct val="0"/>
                </a:spcBef>
                <a:spcAft>
                  <a:spcPct val="0"/>
                </a:spcAft>
                <a:defRPr sz="1000">
                  <a:solidFill>
                    <a:srgbClr val="FFFFFF"/>
                  </a:solidFill>
                  <a:latin typeface="Calibri" pitchFamily="34" charset="0"/>
                  <a:cs typeface="Arial" charset="0"/>
                </a:defRPr>
              </a:lvl7pPr>
              <a:lvl8pPr marL="3429000" indent="-228600" eaLnBrk="0" fontAlgn="base" hangingPunct="0">
                <a:spcBef>
                  <a:spcPct val="0"/>
                </a:spcBef>
                <a:spcAft>
                  <a:spcPct val="0"/>
                </a:spcAft>
                <a:defRPr sz="1000">
                  <a:solidFill>
                    <a:srgbClr val="FFFFFF"/>
                  </a:solidFill>
                  <a:latin typeface="Calibri" pitchFamily="34" charset="0"/>
                  <a:cs typeface="Arial" charset="0"/>
                </a:defRPr>
              </a:lvl8pPr>
              <a:lvl9pPr marL="3886200" indent="-228600" eaLnBrk="0" fontAlgn="base" hangingPunct="0">
                <a:spcBef>
                  <a:spcPct val="0"/>
                </a:spcBef>
                <a:spcAft>
                  <a:spcPct val="0"/>
                </a:spcAft>
                <a:defRPr sz="1000">
                  <a:solidFill>
                    <a:srgbClr val="FFFFFF"/>
                  </a:solidFill>
                  <a:latin typeface="Calibri" pitchFamily="34" charset="0"/>
                  <a:cs typeface="Arial" charset="0"/>
                </a:defRPr>
              </a:lvl9pPr>
            </a:lstStyle>
            <a:p>
              <a:endParaRPr lang="en-US" altLang="en-US">
                <a:solidFill>
                  <a:prstClr val="black"/>
                </a:solidFill>
                <a:latin typeface="Arial" charset="0"/>
              </a:endParaRPr>
            </a:p>
          </p:txBody>
        </p:sp>
      </p:grpSp>
      <p:sp>
        <p:nvSpPr>
          <p:cNvPr id="34821" name="Text Box 8"/>
          <p:cNvSpPr txBox="1">
            <a:spLocks noChangeArrowheads="1"/>
          </p:cNvSpPr>
          <p:nvPr/>
        </p:nvSpPr>
        <p:spPr bwMode="auto">
          <a:xfrm>
            <a:off x="6453187" y="5675259"/>
            <a:ext cx="251460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rgbClr val="FFFFFF"/>
                </a:solidFill>
                <a:latin typeface="Calibri" pitchFamily="34" charset="0"/>
                <a:cs typeface="Arial" charset="0"/>
              </a:defRPr>
            </a:lvl1pPr>
            <a:lvl2pPr marL="742950" indent="-285750">
              <a:defRPr sz="1000">
                <a:solidFill>
                  <a:srgbClr val="FFFFFF"/>
                </a:solidFill>
                <a:latin typeface="Calibri" pitchFamily="34" charset="0"/>
                <a:cs typeface="Arial" charset="0"/>
              </a:defRPr>
            </a:lvl2pPr>
            <a:lvl3pPr marL="1143000" indent="-228600">
              <a:defRPr sz="1000">
                <a:solidFill>
                  <a:srgbClr val="FFFFFF"/>
                </a:solidFill>
                <a:latin typeface="Calibri" pitchFamily="34" charset="0"/>
                <a:cs typeface="Arial" charset="0"/>
              </a:defRPr>
            </a:lvl3pPr>
            <a:lvl4pPr marL="1600200" indent="-228600">
              <a:defRPr sz="1000">
                <a:solidFill>
                  <a:srgbClr val="FFFFFF"/>
                </a:solidFill>
                <a:latin typeface="Calibri" pitchFamily="34" charset="0"/>
                <a:cs typeface="Arial" charset="0"/>
              </a:defRPr>
            </a:lvl4pPr>
            <a:lvl5pPr marL="2057400" indent="-228600">
              <a:defRPr sz="1000">
                <a:solidFill>
                  <a:srgbClr val="FFFFFF"/>
                </a:solidFill>
                <a:latin typeface="Calibri" pitchFamily="34" charset="0"/>
                <a:cs typeface="Arial" charset="0"/>
              </a:defRPr>
            </a:lvl5pPr>
            <a:lvl6pPr marL="2514600" indent="-228600" eaLnBrk="0" fontAlgn="base" hangingPunct="0">
              <a:spcBef>
                <a:spcPct val="0"/>
              </a:spcBef>
              <a:spcAft>
                <a:spcPct val="0"/>
              </a:spcAft>
              <a:defRPr sz="1000">
                <a:solidFill>
                  <a:srgbClr val="FFFFFF"/>
                </a:solidFill>
                <a:latin typeface="Calibri" pitchFamily="34" charset="0"/>
                <a:cs typeface="Arial" charset="0"/>
              </a:defRPr>
            </a:lvl6pPr>
            <a:lvl7pPr marL="2971800" indent="-228600" eaLnBrk="0" fontAlgn="base" hangingPunct="0">
              <a:spcBef>
                <a:spcPct val="0"/>
              </a:spcBef>
              <a:spcAft>
                <a:spcPct val="0"/>
              </a:spcAft>
              <a:defRPr sz="1000">
                <a:solidFill>
                  <a:srgbClr val="FFFFFF"/>
                </a:solidFill>
                <a:latin typeface="Calibri" pitchFamily="34" charset="0"/>
                <a:cs typeface="Arial" charset="0"/>
              </a:defRPr>
            </a:lvl7pPr>
            <a:lvl8pPr marL="3429000" indent="-228600" eaLnBrk="0" fontAlgn="base" hangingPunct="0">
              <a:spcBef>
                <a:spcPct val="0"/>
              </a:spcBef>
              <a:spcAft>
                <a:spcPct val="0"/>
              </a:spcAft>
              <a:defRPr sz="1000">
                <a:solidFill>
                  <a:srgbClr val="FFFFFF"/>
                </a:solidFill>
                <a:latin typeface="Calibri" pitchFamily="34" charset="0"/>
                <a:cs typeface="Arial" charset="0"/>
              </a:defRPr>
            </a:lvl8pPr>
            <a:lvl9pPr marL="3886200" indent="-228600" eaLnBrk="0" fontAlgn="base" hangingPunct="0">
              <a:spcBef>
                <a:spcPct val="0"/>
              </a:spcBef>
              <a:spcAft>
                <a:spcPct val="0"/>
              </a:spcAft>
              <a:defRPr sz="1000">
                <a:solidFill>
                  <a:srgbClr val="FFFFFF"/>
                </a:solidFill>
                <a:latin typeface="Calibri" pitchFamily="34" charset="0"/>
                <a:cs typeface="Arial" charset="0"/>
              </a:defRPr>
            </a:lvl9pPr>
          </a:lstStyle>
          <a:p>
            <a:pPr algn="r">
              <a:spcBef>
                <a:spcPct val="50000"/>
              </a:spcBef>
            </a:pPr>
            <a:r>
              <a:rPr lang="en-US" altLang="en-US" dirty="0">
                <a:solidFill>
                  <a:prstClr val="black"/>
                </a:solidFill>
                <a:latin typeface="Arial" charset="0"/>
              </a:rPr>
              <a:t>Photo: ICOHP</a:t>
            </a:r>
          </a:p>
        </p:txBody>
      </p:sp>
      <p:sp>
        <p:nvSpPr>
          <p:cNvPr id="34822" name="Rectangle 9"/>
          <p:cNvSpPr>
            <a:spLocks noChangeArrowheads="1"/>
          </p:cNvSpPr>
          <p:nvPr/>
        </p:nvSpPr>
        <p:spPr bwMode="auto">
          <a:xfrm>
            <a:off x="8791575" y="457200"/>
            <a:ext cx="352425"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rgbClr val="FFFFFF"/>
                </a:solidFill>
                <a:latin typeface="Calibri" pitchFamily="34" charset="0"/>
                <a:cs typeface="Arial" charset="0"/>
              </a:defRPr>
            </a:lvl1pPr>
            <a:lvl2pPr marL="742950" indent="-285750">
              <a:defRPr sz="1000">
                <a:solidFill>
                  <a:srgbClr val="FFFFFF"/>
                </a:solidFill>
                <a:latin typeface="Calibri" pitchFamily="34" charset="0"/>
                <a:cs typeface="Arial" charset="0"/>
              </a:defRPr>
            </a:lvl2pPr>
            <a:lvl3pPr marL="1143000" indent="-228600">
              <a:defRPr sz="1000">
                <a:solidFill>
                  <a:srgbClr val="FFFFFF"/>
                </a:solidFill>
                <a:latin typeface="Calibri" pitchFamily="34" charset="0"/>
                <a:cs typeface="Arial" charset="0"/>
              </a:defRPr>
            </a:lvl3pPr>
            <a:lvl4pPr marL="1600200" indent="-228600">
              <a:defRPr sz="1000">
                <a:solidFill>
                  <a:srgbClr val="FFFFFF"/>
                </a:solidFill>
                <a:latin typeface="Calibri" pitchFamily="34" charset="0"/>
                <a:cs typeface="Arial" charset="0"/>
              </a:defRPr>
            </a:lvl4pPr>
            <a:lvl5pPr marL="2057400" indent="-228600">
              <a:defRPr sz="1000">
                <a:solidFill>
                  <a:srgbClr val="FFFFFF"/>
                </a:solidFill>
                <a:latin typeface="Calibri" pitchFamily="34" charset="0"/>
                <a:cs typeface="Arial" charset="0"/>
              </a:defRPr>
            </a:lvl5pPr>
            <a:lvl6pPr marL="2514600" indent="-228600" eaLnBrk="0" fontAlgn="base" hangingPunct="0">
              <a:spcBef>
                <a:spcPct val="0"/>
              </a:spcBef>
              <a:spcAft>
                <a:spcPct val="0"/>
              </a:spcAft>
              <a:defRPr sz="1000">
                <a:solidFill>
                  <a:srgbClr val="FFFFFF"/>
                </a:solidFill>
                <a:latin typeface="Calibri" pitchFamily="34" charset="0"/>
                <a:cs typeface="Arial" charset="0"/>
              </a:defRPr>
            </a:lvl6pPr>
            <a:lvl7pPr marL="2971800" indent="-228600" eaLnBrk="0" fontAlgn="base" hangingPunct="0">
              <a:spcBef>
                <a:spcPct val="0"/>
              </a:spcBef>
              <a:spcAft>
                <a:spcPct val="0"/>
              </a:spcAft>
              <a:defRPr sz="1000">
                <a:solidFill>
                  <a:srgbClr val="FFFFFF"/>
                </a:solidFill>
                <a:latin typeface="Calibri" pitchFamily="34" charset="0"/>
                <a:cs typeface="Arial" charset="0"/>
              </a:defRPr>
            </a:lvl7pPr>
            <a:lvl8pPr marL="3429000" indent="-228600" eaLnBrk="0" fontAlgn="base" hangingPunct="0">
              <a:spcBef>
                <a:spcPct val="0"/>
              </a:spcBef>
              <a:spcAft>
                <a:spcPct val="0"/>
              </a:spcAft>
              <a:defRPr sz="1000">
                <a:solidFill>
                  <a:srgbClr val="FFFFFF"/>
                </a:solidFill>
                <a:latin typeface="Calibri" pitchFamily="34" charset="0"/>
                <a:cs typeface="Arial" charset="0"/>
              </a:defRPr>
            </a:lvl8pPr>
            <a:lvl9pPr marL="3886200" indent="-228600" eaLnBrk="0" fontAlgn="base" hangingPunct="0">
              <a:spcBef>
                <a:spcPct val="0"/>
              </a:spcBef>
              <a:spcAft>
                <a:spcPct val="0"/>
              </a:spcAft>
              <a:defRPr sz="1000">
                <a:solidFill>
                  <a:srgbClr val="FFFFFF"/>
                </a:solidFill>
                <a:latin typeface="Calibri" pitchFamily="34" charset="0"/>
                <a:cs typeface="Arial" charset="0"/>
              </a:defRPr>
            </a:lvl9pPr>
          </a:lstStyle>
          <a:p>
            <a:fld id="{C4D2AED3-89C7-4231-94B7-B593562385F1}" type="slidenum">
              <a:rPr lang="en-US" altLang="en-US" sz="1200">
                <a:solidFill>
                  <a:prstClr val="white"/>
                </a:solidFill>
                <a:latin typeface="Arial" charset="0"/>
              </a:rPr>
              <a:pPr/>
              <a:t>19</a:t>
            </a:fld>
            <a:endParaRPr lang="en-US" altLang="en-US" sz="1200">
              <a:solidFill>
                <a:prstClr val="white"/>
              </a:solidFill>
              <a:latin typeface="Arial" charset="0"/>
            </a:endParaRPr>
          </a:p>
        </p:txBody>
      </p:sp>
      <p:sp>
        <p:nvSpPr>
          <p:cNvPr id="2" name="TextBox 1"/>
          <p:cNvSpPr txBox="1"/>
          <p:nvPr/>
        </p:nvSpPr>
        <p:spPr>
          <a:xfrm>
            <a:off x="328612" y="4703813"/>
            <a:ext cx="5629277" cy="1384995"/>
          </a:xfrm>
          <a:prstGeom prst="rect">
            <a:avLst/>
          </a:prstGeom>
          <a:noFill/>
        </p:spPr>
        <p:txBody>
          <a:bodyPr wrap="square" rtlCol="0">
            <a:spAutoFit/>
          </a:bodyPr>
          <a:lstStyle/>
          <a:p>
            <a:pPr algn="ctr">
              <a:spcBef>
                <a:spcPct val="20000"/>
              </a:spcBef>
              <a:buFont typeface="Arial" charset="0"/>
              <a:buNone/>
            </a:pPr>
            <a:r>
              <a:rPr lang="en-US" altLang="en-US" sz="2800" b="1" dirty="0">
                <a:solidFill>
                  <a:srgbClr val="C00000"/>
                </a:solidFill>
                <a:latin typeface="Arial" charset="0"/>
              </a:rPr>
              <a:t>Untreated oral infections can spread and become life threatening</a:t>
            </a:r>
          </a:p>
        </p:txBody>
      </p:sp>
    </p:spTree>
    <p:extLst>
      <p:ext uri="{BB962C8B-B14F-4D97-AF65-F5344CB8AC3E}">
        <p14:creationId xmlns:p14="http://schemas.microsoft.com/office/powerpoint/2010/main" val="2238235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body" idx="4294967295"/>
          </p:nvPr>
        </p:nvSpPr>
        <p:spPr bwMode="auto">
          <a:xfrm>
            <a:off x="419100" y="1219200"/>
            <a:ext cx="8458200" cy="403860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pPr marL="0" indent="0">
              <a:lnSpc>
                <a:spcPct val="90000"/>
              </a:lnSpc>
              <a:spcBef>
                <a:spcPts val="1200"/>
              </a:spcBef>
              <a:buFont typeface="Arial" charset="0"/>
              <a:buNone/>
              <a:defRPr/>
            </a:pPr>
            <a:r>
              <a:rPr lang="en-US" altLang="en-US" sz="2800" b="1" dirty="0">
                <a:latin typeface="Arial" charset="0"/>
                <a:cs typeface="Arial" charset="0"/>
              </a:rPr>
              <a:t>Course Authors</a:t>
            </a:r>
          </a:p>
          <a:p>
            <a:pPr marL="0" indent="0">
              <a:lnSpc>
                <a:spcPct val="90000"/>
              </a:lnSpc>
              <a:spcBef>
                <a:spcPts val="1200"/>
              </a:spcBef>
              <a:buFont typeface="Arial" charset="0"/>
              <a:buNone/>
              <a:defRPr/>
            </a:pPr>
            <a:r>
              <a:rPr lang="en-US" altLang="en-US" sz="2800" b="1" dirty="0">
                <a:latin typeface="Arial" charset="0"/>
                <a:cs typeface="Arial" charset="0"/>
              </a:rPr>
              <a:t>	</a:t>
            </a:r>
            <a:r>
              <a:rPr lang="en-US" altLang="en-US" sz="2600" dirty="0">
                <a:latin typeface="Arial" panose="020B0604020202020204" pitchFamily="34" charset="0"/>
                <a:cs typeface="Arial" panose="020B0604020202020204" pitchFamily="34" charset="0"/>
              </a:rPr>
              <a:t>Smiles for Life Steering Committee</a:t>
            </a:r>
          </a:p>
          <a:p>
            <a:pPr marL="0" lvl="1" indent="0">
              <a:lnSpc>
                <a:spcPct val="90000"/>
              </a:lnSpc>
              <a:spcBef>
                <a:spcPts val="1200"/>
              </a:spcBef>
              <a:buNone/>
              <a:defRPr/>
            </a:pPr>
            <a:r>
              <a:rPr lang="en-US" altLang="en-US" sz="2600" dirty="0">
                <a:latin typeface="Arial" panose="020B0604020202020204" pitchFamily="34" charset="0"/>
                <a:cs typeface="Arial" panose="020B0604020202020204" pitchFamily="34" charset="0"/>
              </a:rPr>
              <a:t>	Anita Glicken, </a:t>
            </a:r>
            <a:r>
              <a:rPr lang="en-US" sz="2600" dirty="0">
                <a:latin typeface="Arial" panose="020B0604020202020204" pitchFamily="34" charset="0"/>
                <a:cs typeface="Arial" panose="020B0604020202020204" pitchFamily="34" charset="0"/>
              </a:rPr>
              <a:t>MSW</a:t>
            </a:r>
          </a:p>
          <a:p>
            <a:pPr marL="0" lvl="1" indent="0">
              <a:lnSpc>
                <a:spcPct val="90000"/>
              </a:lnSpc>
              <a:spcBef>
                <a:spcPts val="1200"/>
              </a:spcBef>
              <a:buNone/>
              <a:defRPr/>
            </a:pPr>
            <a:r>
              <a:rPr lang="en-US" altLang="en-US" sz="2600" dirty="0">
                <a:latin typeface="Arial" panose="020B0604020202020204" pitchFamily="34" charset="0"/>
                <a:cs typeface="Arial" panose="020B0604020202020204" pitchFamily="34" charset="0"/>
              </a:rPr>
              <a:t>	Melinda Clark, MD, MJ</a:t>
            </a:r>
          </a:p>
          <a:p>
            <a:pPr marL="0" lvl="1" indent="0">
              <a:lnSpc>
                <a:spcPct val="90000"/>
              </a:lnSpc>
              <a:spcBef>
                <a:spcPts val="1200"/>
              </a:spcBef>
              <a:buNone/>
              <a:defRPr/>
            </a:pPr>
            <a:endParaRPr lang="en-US" altLang="en-US" sz="1050" b="1" dirty="0">
              <a:latin typeface="Arial" charset="0"/>
              <a:cs typeface="Arial" charset="0"/>
            </a:endParaRPr>
          </a:p>
          <a:p>
            <a:pPr marL="0" indent="0">
              <a:lnSpc>
                <a:spcPct val="90000"/>
              </a:lnSpc>
              <a:spcBef>
                <a:spcPts val="1200"/>
              </a:spcBef>
              <a:buFont typeface="Arial" charset="0"/>
              <a:buNone/>
              <a:defRPr/>
            </a:pPr>
            <a:r>
              <a:rPr lang="en-US" altLang="en-US" sz="2800" b="1" dirty="0">
                <a:latin typeface="Arial" charset="0"/>
                <a:cs typeface="Arial" charset="0"/>
              </a:rPr>
              <a:t>Smiles for Life Editor</a:t>
            </a:r>
          </a:p>
          <a:p>
            <a:pPr lvl="1">
              <a:lnSpc>
                <a:spcPct val="90000"/>
              </a:lnSpc>
              <a:spcBef>
                <a:spcPts val="1200"/>
              </a:spcBef>
              <a:buFont typeface="Arial" charset="0"/>
              <a:buNone/>
              <a:defRPr/>
            </a:pPr>
            <a:r>
              <a:rPr lang="en-US" altLang="en-US" dirty="0">
                <a:latin typeface="Arial" charset="0"/>
                <a:cs typeface="Arial" charset="0"/>
              </a:rPr>
              <a:t>Karlynn Sievers, MD</a:t>
            </a:r>
          </a:p>
          <a:p>
            <a:pPr marL="0" indent="0">
              <a:lnSpc>
                <a:spcPct val="90000"/>
              </a:lnSpc>
              <a:spcBef>
                <a:spcPts val="1200"/>
              </a:spcBef>
              <a:buFont typeface="Arial" charset="0"/>
              <a:buNone/>
              <a:defRPr/>
            </a:pPr>
            <a:endParaRPr lang="en-US" altLang="en-US" sz="1400" b="1" dirty="0">
              <a:latin typeface="Arial" charset="0"/>
              <a:cs typeface="Arial" charset="0"/>
            </a:endParaRPr>
          </a:p>
          <a:p>
            <a:pPr marL="0" indent="0">
              <a:lnSpc>
                <a:spcPct val="90000"/>
              </a:lnSpc>
              <a:spcBef>
                <a:spcPts val="1200"/>
              </a:spcBef>
              <a:buFont typeface="Arial" charset="0"/>
              <a:buNone/>
              <a:defRPr/>
            </a:pPr>
            <a:r>
              <a:rPr lang="en-US" altLang="en-US" sz="2800" b="1" dirty="0">
                <a:latin typeface="Arial" charset="0"/>
                <a:cs typeface="Arial" charset="0"/>
              </a:rPr>
              <a:t>Funded By</a:t>
            </a:r>
            <a:endParaRPr lang="en-US" altLang="en-US" sz="2400" b="1" dirty="0">
              <a:latin typeface="Arial" charset="0"/>
              <a:cs typeface="Arial" charset="0"/>
            </a:endParaRPr>
          </a:p>
        </p:txBody>
      </p:sp>
      <p:pic>
        <p:nvPicPr>
          <p:cNvPr id="5" name="Picture 4">
            <a:extLst>
              <a:ext uri="{FF2B5EF4-FFF2-40B4-BE49-F238E27FC236}">
                <a16:creationId xmlns:a16="http://schemas.microsoft.com/office/drawing/2014/main" id="{1CB80114-9512-43D3-934A-B912F9E59C89}"/>
              </a:ext>
            </a:extLst>
          </p:cNvPr>
          <p:cNvPicPr>
            <a:picLocks noChangeAspect="1"/>
          </p:cNvPicPr>
          <p:nvPr/>
        </p:nvPicPr>
        <p:blipFill>
          <a:blip r:embed="rId3"/>
          <a:stretch>
            <a:fillRect/>
          </a:stretch>
        </p:blipFill>
        <p:spPr>
          <a:xfrm>
            <a:off x="7331008" y="4684591"/>
            <a:ext cx="1393892" cy="1133475"/>
          </a:xfrm>
          <a:prstGeom prst="rect">
            <a:avLst/>
          </a:prstGeom>
        </p:spPr>
      </p:pic>
      <p:pic>
        <p:nvPicPr>
          <p:cNvPr id="2" name="Picture 1" descr="A blue and black logo&#10;&#10;Description automatically generated">
            <a:extLst>
              <a:ext uri="{FF2B5EF4-FFF2-40B4-BE49-F238E27FC236}">
                <a16:creationId xmlns:a16="http://schemas.microsoft.com/office/drawing/2014/main" id="{BF5DB432-5018-CC25-B6A6-F381C680BE66}"/>
              </a:ext>
            </a:extLst>
          </p:cNvPr>
          <p:cNvPicPr>
            <a:picLocks noChangeAspect="1"/>
          </p:cNvPicPr>
          <p:nvPr/>
        </p:nvPicPr>
        <p:blipFill>
          <a:blip r:embed="rId4"/>
          <a:stretch>
            <a:fillRect/>
          </a:stretch>
        </p:blipFill>
        <p:spPr>
          <a:xfrm>
            <a:off x="3321893" y="4684591"/>
            <a:ext cx="3652805" cy="1133475"/>
          </a:xfrm>
          <a:prstGeom prst="rect">
            <a:avLst/>
          </a:prstGeom>
          <a:solidFill>
            <a:schemeClr val="bg1"/>
          </a:solidFill>
        </p:spPr>
      </p:pic>
      <p:sp>
        <p:nvSpPr>
          <p:cNvPr id="4" name="TextBox 3">
            <a:extLst>
              <a:ext uri="{FF2B5EF4-FFF2-40B4-BE49-F238E27FC236}">
                <a16:creationId xmlns:a16="http://schemas.microsoft.com/office/drawing/2014/main" id="{A288AF13-5258-1A9D-DE3F-5A31F8510A05}"/>
              </a:ext>
            </a:extLst>
          </p:cNvPr>
          <p:cNvSpPr txBox="1"/>
          <p:nvPr/>
        </p:nvSpPr>
        <p:spPr>
          <a:xfrm>
            <a:off x="1469571" y="5932910"/>
            <a:ext cx="5505127" cy="600164"/>
          </a:xfrm>
          <a:prstGeom prst="rect">
            <a:avLst/>
          </a:prstGeom>
          <a:noFill/>
        </p:spPr>
        <p:txBody>
          <a:bodyPr wrap="square">
            <a:spAutoFit/>
          </a:bodyPr>
          <a:lstStyle/>
          <a:p>
            <a:pPr algn="ctr" eaLnBrk="1" hangingPunct="1"/>
            <a:r>
              <a:rPr lang="en-US" altLang="en-US" sz="1100" dirty="0">
                <a:solidFill>
                  <a:schemeClr val="bg1"/>
                </a:solidFill>
                <a:latin typeface="Arial" charset="0"/>
              </a:rPr>
              <a:t>The images in this presentation are not to be reproduced/downloaded for purposes other than personal use. Republication, retransmission, reproduction, or other use of the Licensed Material is prohibited.</a:t>
            </a:r>
          </a:p>
        </p:txBody>
      </p:sp>
    </p:spTree>
    <p:extLst>
      <p:ext uri="{BB962C8B-B14F-4D97-AF65-F5344CB8AC3E}">
        <p14:creationId xmlns:p14="http://schemas.microsoft.com/office/powerpoint/2010/main" val="348863489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idx="4294967295"/>
          </p:nvPr>
        </p:nvSpPr>
        <p:spPr>
          <a:xfrm>
            <a:off x="0" y="68915"/>
            <a:ext cx="8229600" cy="1143000"/>
          </a:xfrm>
          <a:prstGeom prst="rect">
            <a:avLst/>
          </a:prstGeom>
        </p:spPr>
        <p:txBody>
          <a:bodyPr/>
          <a:lstStyle/>
          <a:p>
            <a:r>
              <a:rPr lang="en-US" altLang="en-US" sz="4000" dirty="0">
                <a:latin typeface="Tahoma" pitchFamily="34" charset="0"/>
                <a:cs typeface="Tahoma" pitchFamily="34" charset="0"/>
              </a:rPr>
              <a:t>   Dental Pain</a:t>
            </a:r>
            <a:endParaRPr lang="en-US" altLang="en-US" sz="4000" i="1" u="sng" dirty="0">
              <a:latin typeface="Tahoma" pitchFamily="34" charset="0"/>
              <a:cs typeface="Tahoma" pitchFamily="34" charset="0"/>
            </a:endParaRPr>
          </a:p>
        </p:txBody>
      </p:sp>
      <p:sp>
        <p:nvSpPr>
          <p:cNvPr id="28675" name="Content Placeholder 2"/>
          <p:cNvSpPr>
            <a:spLocks noGrp="1"/>
          </p:cNvSpPr>
          <p:nvPr>
            <p:ph sz="half" idx="4294967295"/>
          </p:nvPr>
        </p:nvSpPr>
        <p:spPr>
          <a:xfrm>
            <a:off x="232011" y="1193396"/>
            <a:ext cx="6155141" cy="4923263"/>
          </a:xfrm>
          <a:prstGeom prst="rect">
            <a:avLst/>
          </a:prstGeom>
        </p:spPr>
        <p:txBody>
          <a:bodyPr/>
          <a:lstStyle/>
          <a:p>
            <a:r>
              <a:rPr lang="en-US" altLang="en-US" sz="2800" b="1" dirty="0"/>
              <a:t>Communicating pain is difficult for many children</a:t>
            </a:r>
          </a:p>
          <a:p>
            <a:r>
              <a:rPr lang="en-US" altLang="en-US" sz="2800" b="1" dirty="0">
                <a:solidFill>
                  <a:prstClr val="black"/>
                </a:solidFill>
              </a:rPr>
              <a:t>Behavioral signs of pain include:</a:t>
            </a:r>
          </a:p>
          <a:p>
            <a:pPr lvl="1"/>
            <a:r>
              <a:rPr lang="en-US" altLang="en-US" sz="2400" dirty="0">
                <a:solidFill>
                  <a:prstClr val="black"/>
                </a:solidFill>
              </a:rPr>
              <a:t>Pulling at face </a:t>
            </a:r>
          </a:p>
          <a:p>
            <a:pPr lvl="1"/>
            <a:r>
              <a:rPr lang="en-US" altLang="en-US" sz="2400" dirty="0">
                <a:solidFill>
                  <a:prstClr val="black"/>
                </a:solidFill>
              </a:rPr>
              <a:t>Not eating  </a:t>
            </a:r>
          </a:p>
          <a:p>
            <a:pPr lvl="1"/>
            <a:r>
              <a:rPr lang="en-US" altLang="en-US" sz="2400" dirty="0">
                <a:solidFill>
                  <a:prstClr val="black"/>
                </a:solidFill>
              </a:rPr>
              <a:t>Crying and sleeping poorly</a:t>
            </a:r>
          </a:p>
          <a:p>
            <a:r>
              <a:rPr lang="en-US" altLang="en-US" sz="2800" b="1" dirty="0">
                <a:solidFill>
                  <a:prstClr val="black"/>
                </a:solidFill>
              </a:rPr>
              <a:t>Child should be checked for: </a:t>
            </a:r>
          </a:p>
          <a:p>
            <a:pPr lvl="1"/>
            <a:r>
              <a:rPr lang="en-US" altLang="en-US" sz="2400" dirty="0">
                <a:solidFill>
                  <a:prstClr val="black"/>
                </a:solidFill>
              </a:rPr>
              <a:t>Cheek and gum swelling </a:t>
            </a:r>
          </a:p>
          <a:p>
            <a:pPr lvl="1"/>
            <a:r>
              <a:rPr lang="en-US" altLang="en-US" sz="2400" dirty="0">
                <a:solidFill>
                  <a:prstClr val="black"/>
                </a:solidFill>
              </a:rPr>
              <a:t>Broken, decayed, or loose teeth </a:t>
            </a:r>
          </a:p>
          <a:p>
            <a:pPr lvl="1"/>
            <a:r>
              <a:rPr lang="en-US" altLang="en-US" sz="2400" dirty="0">
                <a:solidFill>
                  <a:prstClr val="black"/>
                </a:solidFill>
              </a:rPr>
              <a:t>Ulcers or infections</a:t>
            </a:r>
          </a:p>
          <a:p>
            <a:endParaRPr lang="en-US" altLang="en-US" sz="2800" dirty="0"/>
          </a:p>
          <a:p>
            <a:endParaRPr lang="en-US" altLang="en-US" sz="2800" dirty="0"/>
          </a:p>
        </p:txBody>
      </p:sp>
      <p:pic>
        <p:nvPicPr>
          <p:cNvPr id="28676" name="Picture 5"/>
          <p:cNvPicPr>
            <a:picLocks noGrp="1" noChangeAspect="1" noChangeArrowheads="1"/>
          </p:cNvPicPr>
          <p:nvPr>
            <p:ph sz="half" idx="4294967295"/>
          </p:nvPr>
        </p:nvPicPr>
        <p:blipFill>
          <a:blip r:embed="rId3">
            <a:lum contrast="20000"/>
            <a:extLst>
              <a:ext uri="{28A0092B-C50C-407E-A947-70E740481C1C}">
                <a14:useLocalDpi xmlns:a14="http://schemas.microsoft.com/office/drawing/2010/main" val="0"/>
              </a:ext>
            </a:extLst>
          </a:blip>
          <a:srcRect/>
          <a:stretch>
            <a:fillRect/>
          </a:stretch>
        </p:blipFill>
        <p:spPr>
          <a:xfrm>
            <a:off x="6661067" y="1427890"/>
            <a:ext cx="2311520" cy="3473097"/>
          </a:xfrm>
          <a:prstGeom prst="rect">
            <a:avLst/>
          </a:prstGeom>
          <a:ln>
            <a:solidFill>
              <a:schemeClr val="tx2">
                <a:lumMod val="60000"/>
                <a:lumOff val="40000"/>
              </a:schemeClr>
            </a:solidFill>
          </a:ln>
        </p:spPr>
      </p:pic>
      <p:sp>
        <p:nvSpPr>
          <p:cNvPr id="28677" name="TextBox 5"/>
          <p:cNvSpPr txBox="1">
            <a:spLocks noChangeArrowheads="1"/>
          </p:cNvSpPr>
          <p:nvPr/>
        </p:nvSpPr>
        <p:spPr bwMode="auto">
          <a:xfrm>
            <a:off x="7239000" y="4900987"/>
            <a:ext cx="190500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defRPr sz="2400">
                <a:solidFill>
                  <a:schemeClr val="tx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000">
                <a:solidFill>
                  <a:schemeClr val="tx1"/>
                </a:solidFill>
                <a:latin typeface="Arial" pitchFamily="34" charset="0"/>
                <a:ea typeface="MS PGothic" pitchFamily="34" charset="-128"/>
              </a:defRPr>
            </a:lvl2pPr>
            <a:lvl3pPr marL="1143000" indent="-228600" eaLnBrk="0" hangingPunct="0">
              <a:spcBef>
                <a:spcPct val="20000"/>
              </a:spcBef>
              <a:buFont typeface="Lucida Grande"/>
              <a:buChar char="−"/>
              <a:defRPr sz="2000">
                <a:solidFill>
                  <a:schemeClr val="tx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000" dirty="0">
                <a:cs typeface="Arial" pitchFamily="34" charset="0"/>
              </a:rPr>
              <a:t>    Artwork: Joseph </a:t>
            </a:r>
            <a:r>
              <a:rPr lang="en-US" altLang="en-US" sz="1000" dirty="0" err="1">
                <a:cs typeface="Arial" pitchFamily="34" charset="0"/>
              </a:rPr>
              <a:t>Wrightson</a:t>
            </a:r>
            <a:endParaRPr lang="en-US" altLang="en-US" sz="1000" dirty="0">
              <a:cs typeface="Arial" pitchFamily="34" charset="0"/>
            </a:endParaRPr>
          </a:p>
        </p:txBody>
      </p:sp>
      <p:sp>
        <p:nvSpPr>
          <p:cNvPr id="6" name="Content Placeholder 6">
            <a:extLst>
              <a:ext uri="{FF2B5EF4-FFF2-40B4-BE49-F238E27FC236}">
                <a16:creationId xmlns:a16="http://schemas.microsoft.com/office/drawing/2014/main" id="{36BAD3B2-BCB1-4F5E-BC54-A66C80D691A8}"/>
              </a:ext>
            </a:extLst>
          </p:cNvPr>
          <p:cNvSpPr txBox="1">
            <a:spLocks/>
          </p:cNvSpPr>
          <p:nvPr/>
        </p:nvSpPr>
        <p:spPr>
          <a:xfrm>
            <a:off x="682389" y="4009856"/>
            <a:ext cx="8229600" cy="4833700"/>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Bef>
                <a:spcPts val="0"/>
              </a:spcBef>
              <a:spcAft>
                <a:spcPts val="0"/>
              </a:spcAft>
              <a:buNone/>
              <a:defRPr/>
            </a:pPr>
            <a:r>
              <a:rPr lang="en-US" altLang="en-US" sz="2800" dirty="0">
                <a:solidFill>
                  <a:prstClr val="black"/>
                </a:solidFill>
              </a:rPr>
              <a:t> </a:t>
            </a:r>
            <a:endParaRPr lang="en-US" altLang="en-US" sz="2800" b="1" dirty="0">
              <a:solidFill>
                <a:prstClr val="black"/>
              </a:solidFill>
              <a:latin typeface="Calibri"/>
              <a:cs typeface="+mn-cs"/>
            </a:endParaRPr>
          </a:p>
          <a:p>
            <a:pPr marL="0" indent="0" defTabSz="914400">
              <a:buFont typeface="Arial" pitchFamily="34" charset="0"/>
              <a:buNone/>
            </a:pPr>
            <a:endParaRPr lang="en-US" dirty="0"/>
          </a:p>
        </p:txBody>
      </p:sp>
    </p:spTree>
    <p:extLst>
      <p:ext uri="{BB962C8B-B14F-4D97-AF65-F5344CB8AC3E}">
        <p14:creationId xmlns:p14="http://schemas.microsoft.com/office/powerpoint/2010/main" val="3286180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title"/>
          </p:nvPr>
        </p:nvSpPr>
        <p:spPr>
          <a:xfrm>
            <a:off x="524304" y="-76874"/>
            <a:ext cx="7793038" cy="1462088"/>
          </a:xfrm>
        </p:spPr>
        <p:txBody>
          <a:bodyPr/>
          <a:lstStyle/>
          <a:p>
            <a:pPr algn="ctr" eaLnBrk="1" hangingPunct="1"/>
            <a:r>
              <a:rPr lang="en-US" altLang="en-US" sz="5400" dirty="0"/>
              <a:t>Prevention</a:t>
            </a:r>
          </a:p>
        </p:txBody>
      </p:sp>
      <p:sp>
        <p:nvSpPr>
          <p:cNvPr id="5" name="Rectangle 3">
            <a:extLst>
              <a:ext uri="{FF2B5EF4-FFF2-40B4-BE49-F238E27FC236}">
                <a16:creationId xmlns:a16="http://schemas.microsoft.com/office/drawing/2014/main" id="{82BEA559-D50A-4440-9445-0BF821F1AC25}"/>
              </a:ext>
            </a:extLst>
          </p:cNvPr>
          <p:cNvSpPr txBox="1">
            <a:spLocks noChangeArrowheads="1"/>
          </p:cNvSpPr>
          <p:nvPr/>
        </p:nvSpPr>
        <p:spPr>
          <a:xfrm>
            <a:off x="412009" y="1385214"/>
            <a:ext cx="4978138" cy="397516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buFont typeface="Arial" panose="020B0604020202020204" pitchFamily="34" charset="0"/>
              <a:buChar char="•"/>
            </a:pPr>
            <a:r>
              <a:rPr lang="en-US" altLang="en-US" sz="3600" dirty="0">
                <a:solidFill>
                  <a:prstClr val="black"/>
                </a:solidFill>
              </a:rPr>
              <a:t>Oral health education</a:t>
            </a:r>
          </a:p>
          <a:p>
            <a:pPr defTabSz="914400">
              <a:buFont typeface="Arial" panose="020B0604020202020204" pitchFamily="34" charset="0"/>
              <a:buChar char="•"/>
            </a:pPr>
            <a:r>
              <a:rPr lang="en-US" altLang="en-US" sz="3600" dirty="0">
                <a:solidFill>
                  <a:prstClr val="black"/>
                </a:solidFill>
              </a:rPr>
              <a:t>Tooth brushing</a:t>
            </a:r>
          </a:p>
          <a:p>
            <a:pPr defTabSz="914400">
              <a:buFont typeface="Arial" panose="020B0604020202020204" pitchFamily="34" charset="0"/>
              <a:buChar char="•"/>
            </a:pPr>
            <a:r>
              <a:rPr lang="en-US" altLang="en-US" sz="3600" dirty="0">
                <a:solidFill>
                  <a:prstClr val="black"/>
                </a:solidFill>
              </a:rPr>
              <a:t>Fluoride </a:t>
            </a:r>
          </a:p>
          <a:p>
            <a:pPr defTabSz="914400">
              <a:buFont typeface="Arial" panose="020B0604020202020204" pitchFamily="34" charset="0"/>
              <a:buChar char="•"/>
            </a:pPr>
            <a:r>
              <a:rPr lang="en-US" altLang="en-US" sz="3600" dirty="0">
                <a:solidFill>
                  <a:prstClr val="black"/>
                </a:solidFill>
              </a:rPr>
              <a:t>Diet </a:t>
            </a:r>
          </a:p>
          <a:p>
            <a:pPr defTabSz="914400">
              <a:buFont typeface="Arial" panose="020B0604020202020204" pitchFamily="34" charset="0"/>
              <a:buChar char="•"/>
            </a:pPr>
            <a:r>
              <a:rPr lang="en-US" altLang="en-US" sz="3600" dirty="0">
                <a:solidFill>
                  <a:prstClr val="black"/>
                </a:solidFill>
              </a:rPr>
              <a:t>Dental care</a:t>
            </a:r>
            <a:endParaRPr lang="en-US" altLang="en-US" dirty="0">
              <a:solidFill>
                <a:prstClr val="black"/>
              </a:solidFill>
            </a:endParaRPr>
          </a:p>
          <a:p>
            <a:pPr defTabSz="914400"/>
            <a:endParaRPr lang="en-US" altLang="en-US" sz="4000" dirty="0">
              <a:solidFill>
                <a:prstClr val="black"/>
              </a:solidFill>
            </a:endParaRPr>
          </a:p>
        </p:txBody>
      </p:sp>
      <p:pic>
        <p:nvPicPr>
          <p:cNvPr id="6" name="Picture 5">
            <a:extLst>
              <a:ext uri="{FF2B5EF4-FFF2-40B4-BE49-F238E27FC236}">
                <a16:creationId xmlns:a16="http://schemas.microsoft.com/office/drawing/2014/main" id="{F66D83E1-EA4D-42F2-B501-39B8A177240B}"/>
              </a:ext>
            </a:extLst>
          </p:cNvPr>
          <p:cNvPicPr>
            <a:picLocks noChangeAspect="1"/>
          </p:cNvPicPr>
          <p:nvPr/>
        </p:nvPicPr>
        <p:blipFill rotWithShape="1">
          <a:blip r:embed="rId3"/>
          <a:srcRect l="3985" r="8091"/>
          <a:stretch/>
        </p:blipFill>
        <p:spPr>
          <a:xfrm>
            <a:off x="5706318" y="1211036"/>
            <a:ext cx="3240912" cy="3939140"/>
          </a:xfrm>
          <a:prstGeom prst="rect">
            <a:avLst/>
          </a:prstGeom>
        </p:spPr>
      </p:pic>
      <p:sp>
        <p:nvSpPr>
          <p:cNvPr id="7" name="Text Box 12">
            <a:extLst>
              <a:ext uri="{FF2B5EF4-FFF2-40B4-BE49-F238E27FC236}">
                <a16:creationId xmlns:a16="http://schemas.microsoft.com/office/drawing/2014/main" id="{691E5DD2-004C-458B-B690-1A0D34E8DC66}"/>
              </a:ext>
            </a:extLst>
          </p:cNvPr>
          <p:cNvSpPr txBox="1">
            <a:spLocks noChangeArrowheads="1"/>
          </p:cNvSpPr>
          <p:nvPr/>
        </p:nvSpPr>
        <p:spPr bwMode="auto">
          <a:xfrm>
            <a:off x="5706318" y="5141625"/>
            <a:ext cx="3240912" cy="179601"/>
          </a:xfrm>
          <a:prstGeom prst="rect">
            <a:avLst/>
          </a:prstGeom>
          <a:solidFill>
            <a:srgbClr val="FFFFFF">
              <a:alpha val="2705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rgbClr val="FFFFFF"/>
                </a:solidFill>
                <a:latin typeface="Calibri" panose="020F0502020204030204" pitchFamily="34" charset="0"/>
                <a:cs typeface="Arial" panose="020B0604020202020204" pitchFamily="34" charset="0"/>
              </a:defRPr>
            </a:lvl1pPr>
            <a:lvl2pPr marL="742950" indent="-285750">
              <a:defRPr sz="1000">
                <a:solidFill>
                  <a:srgbClr val="FFFFFF"/>
                </a:solidFill>
                <a:latin typeface="Calibri" panose="020F0502020204030204" pitchFamily="34" charset="0"/>
                <a:cs typeface="Arial" panose="020B0604020202020204" pitchFamily="34" charset="0"/>
              </a:defRPr>
            </a:lvl2pPr>
            <a:lvl3pPr marL="1143000" indent="-228600">
              <a:defRPr sz="1000">
                <a:solidFill>
                  <a:srgbClr val="FFFFFF"/>
                </a:solidFill>
                <a:latin typeface="Calibri" panose="020F0502020204030204" pitchFamily="34" charset="0"/>
                <a:cs typeface="Arial" panose="020B0604020202020204" pitchFamily="34" charset="0"/>
              </a:defRPr>
            </a:lvl3pPr>
            <a:lvl4pPr marL="1600200" indent="-228600">
              <a:defRPr sz="1000">
                <a:solidFill>
                  <a:srgbClr val="FFFFFF"/>
                </a:solidFill>
                <a:latin typeface="Calibri" panose="020F0502020204030204" pitchFamily="34" charset="0"/>
                <a:cs typeface="Arial" panose="020B0604020202020204" pitchFamily="34" charset="0"/>
              </a:defRPr>
            </a:lvl4pPr>
            <a:lvl5pPr marL="2057400" indent="-228600">
              <a:defRPr sz="1000">
                <a:solidFill>
                  <a:srgbClr val="FFFFFF"/>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1000">
                <a:solidFill>
                  <a:srgbClr val="FFFFFF"/>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1000">
                <a:solidFill>
                  <a:srgbClr val="FFFFFF"/>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1000">
                <a:solidFill>
                  <a:srgbClr val="FFFFFF"/>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1000">
                <a:solidFill>
                  <a:srgbClr val="FFFFFF"/>
                </a:solidFill>
                <a:latin typeface="Calibri" panose="020F0502020204030204" pitchFamily="34" charset="0"/>
                <a:cs typeface="Arial" panose="020B0604020202020204" pitchFamily="34" charset="0"/>
              </a:defRPr>
            </a:lvl9pPr>
          </a:lstStyle>
          <a:p>
            <a:pPr algn="r" eaLnBrk="1" hangingPunct="1">
              <a:lnSpc>
                <a:spcPts val="600"/>
              </a:lnSpc>
            </a:pPr>
            <a:r>
              <a:rPr lang="en-US" altLang="en-US" sz="900" dirty="0">
                <a:solidFill>
                  <a:schemeClr val="tx1"/>
                </a:solidFill>
                <a:latin typeface="Arial" panose="020B0604020202020204" pitchFamily="34" charset="0"/>
              </a:rPr>
              <a:t>Image: Shutterstock.com</a:t>
            </a:r>
            <a:endParaRPr lang="en-US" altLang="en-US" sz="900" dirty="0">
              <a:solidFill>
                <a:schemeClr val="tx1"/>
              </a:solidFill>
            </a:endParaRPr>
          </a:p>
        </p:txBody>
      </p:sp>
    </p:spTree>
    <p:extLst>
      <p:ext uri="{BB962C8B-B14F-4D97-AF65-F5344CB8AC3E}">
        <p14:creationId xmlns:p14="http://schemas.microsoft.com/office/powerpoint/2010/main" val="2788497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1"/>
          <p:cNvSpPr>
            <a:spLocks noGrp="1"/>
          </p:cNvSpPr>
          <p:nvPr>
            <p:ph type="sldNum" sz="quarter" idx="10"/>
          </p:nvPr>
        </p:nvSpPr>
        <p:spPr bwMode="auto">
          <a:xfrm>
            <a:off x="8592658" y="399684"/>
            <a:ext cx="4572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rgbClr val="FFFFFF"/>
                </a:solidFill>
                <a:latin typeface="Calibri" pitchFamily="34" charset="0"/>
                <a:cs typeface="Arial" charset="0"/>
              </a:defRPr>
            </a:lvl1pPr>
            <a:lvl2pPr marL="742950" indent="-285750">
              <a:defRPr sz="1000">
                <a:solidFill>
                  <a:srgbClr val="FFFFFF"/>
                </a:solidFill>
                <a:latin typeface="Calibri" pitchFamily="34" charset="0"/>
                <a:cs typeface="Arial" charset="0"/>
              </a:defRPr>
            </a:lvl2pPr>
            <a:lvl3pPr marL="1143000" indent="-228600">
              <a:defRPr sz="1000">
                <a:solidFill>
                  <a:srgbClr val="FFFFFF"/>
                </a:solidFill>
                <a:latin typeface="Calibri" pitchFamily="34" charset="0"/>
                <a:cs typeface="Arial" charset="0"/>
              </a:defRPr>
            </a:lvl3pPr>
            <a:lvl4pPr marL="1600200" indent="-228600">
              <a:defRPr sz="1000">
                <a:solidFill>
                  <a:srgbClr val="FFFFFF"/>
                </a:solidFill>
                <a:latin typeface="Calibri" pitchFamily="34" charset="0"/>
                <a:cs typeface="Arial" charset="0"/>
              </a:defRPr>
            </a:lvl4pPr>
            <a:lvl5pPr marL="2057400" indent="-228600">
              <a:defRPr sz="1000">
                <a:solidFill>
                  <a:srgbClr val="FFFFFF"/>
                </a:solidFill>
                <a:latin typeface="Calibri" pitchFamily="34" charset="0"/>
                <a:cs typeface="Arial" charset="0"/>
              </a:defRPr>
            </a:lvl5pPr>
            <a:lvl6pPr marL="2514600" indent="-228600" eaLnBrk="0" fontAlgn="base" hangingPunct="0">
              <a:spcBef>
                <a:spcPct val="0"/>
              </a:spcBef>
              <a:spcAft>
                <a:spcPct val="0"/>
              </a:spcAft>
              <a:defRPr sz="1000">
                <a:solidFill>
                  <a:srgbClr val="FFFFFF"/>
                </a:solidFill>
                <a:latin typeface="Calibri" pitchFamily="34" charset="0"/>
                <a:cs typeface="Arial" charset="0"/>
              </a:defRPr>
            </a:lvl6pPr>
            <a:lvl7pPr marL="2971800" indent="-228600" eaLnBrk="0" fontAlgn="base" hangingPunct="0">
              <a:spcBef>
                <a:spcPct val="0"/>
              </a:spcBef>
              <a:spcAft>
                <a:spcPct val="0"/>
              </a:spcAft>
              <a:defRPr sz="1000">
                <a:solidFill>
                  <a:srgbClr val="FFFFFF"/>
                </a:solidFill>
                <a:latin typeface="Calibri" pitchFamily="34" charset="0"/>
                <a:cs typeface="Arial" charset="0"/>
              </a:defRPr>
            </a:lvl7pPr>
            <a:lvl8pPr marL="3429000" indent="-228600" eaLnBrk="0" fontAlgn="base" hangingPunct="0">
              <a:spcBef>
                <a:spcPct val="0"/>
              </a:spcBef>
              <a:spcAft>
                <a:spcPct val="0"/>
              </a:spcAft>
              <a:defRPr sz="1000">
                <a:solidFill>
                  <a:srgbClr val="FFFFFF"/>
                </a:solidFill>
                <a:latin typeface="Calibri" pitchFamily="34" charset="0"/>
                <a:cs typeface="Arial" charset="0"/>
              </a:defRPr>
            </a:lvl8pPr>
            <a:lvl9pPr marL="3886200" indent="-228600" eaLnBrk="0" fontAlgn="base" hangingPunct="0">
              <a:spcBef>
                <a:spcPct val="0"/>
              </a:spcBef>
              <a:spcAft>
                <a:spcPct val="0"/>
              </a:spcAft>
              <a:defRPr sz="1000">
                <a:solidFill>
                  <a:srgbClr val="FFFFFF"/>
                </a:solidFill>
                <a:latin typeface="Calibri" pitchFamily="34" charset="0"/>
                <a:cs typeface="Arial" charset="0"/>
              </a:defRPr>
            </a:lvl9pPr>
          </a:lstStyle>
          <a:p>
            <a:pPr algn="ctr"/>
            <a:fld id="{52AD8DBC-1413-4B7F-A4C0-5DC722C0C304}" type="slidenum">
              <a:rPr lang="en-US" altLang="en-US" sz="1200">
                <a:solidFill>
                  <a:prstClr val="white"/>
                </a:solidFill>
                <a:latin typeface="Arial" charset="0"/>
              </a:rPr>
              <a:pPr algn="ctr"/>
              <a:t>22</a:t>
            </a:fld>
            <a:endParaRPr lang="en-US" altLang="en-US" sz="1200" dirty="0">
              <a:solidFill>
                <a:prstClr val="white"/>
              </a:solidFill>
              <a:latin typeface="Arial" charset="0"/>
            </a:endParaRPr>
          </a:p>
        </p:txBody>
      </p:sp>
      <p:sp>
        <p:nvSpPr>
          <p:cNvPr id="43011" name="Rectangle 2"/>
          <p:cNvSpPr txBox="1">
            <a:spLocks noChangeArrowheads="1"/>
          </p:cNvSpPr>
          <p:nvPr/>
        </p:nvSpPr>
        <p:spPr bwMode="auto">
          <a:xfrm>
            <a:off x="152400" y="0"/>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rgbClr val="FFFFFF"/>
                </a:solidFill>
                <a:latin typeface="Calibri" pitchFamily="34" charset="0"/>
                <a:cs typeface="Arial" charset="0"/>
              </a:defRPr>
            </a:lvl1pPr>
            <a:lvl2pPr marL="742950" indent="-285750">
              <a:defRPr sz="1000">
                <a:solidFill>
                  <a:srgbClr val="FFFFFF"/>
                </a:solidFill>
                <a:latin typeface="Calibri" pitchFamily="34" charset="0"/>
                <a:cs typeface="Arial" charset="0"/>
              </a:defRPr>
            </a:lvl2pPr>
            <a:lvl3pPr marL="1143000" indent="-228600">
              <a:defRPr sz="1000">
                <a:solidFill>
                  <a:srgbClr val="FFFFFF"/>
                </a:solidFill>
                <a:latin typeface="Calibri" pitchFamily="34" charset="0"/>
                <a:cs typeface="Arial" charset="0"/>
              </a:defRPr>
            </a:lvl3pPr>
            <a:lvl4pPr marL="1600200" indent="-228600">
              <a:defRPr sz="1000">
                <a:solidFill>
                  <a:srgbClr val="FFFFFF"/>
                </a:solidFill>
                <a:latin typeface="Calibri" pitchFamily="34" charset="0"/>
                <a:cs typeface="Arial" charset="0"/>
              </a:defRPr>
            </a:lvl4pPr>
            <a:lvl5pPr marL="2057400" indent="-228600">
              <a:defRPr sz="1000">
                <a:solidFill>
                  <a:srgbClr val="FFFFFF"/>
                </a:solidFill>
                <a:latin typeface="Calibri" pitchFamily="34" charset="0"/>
                <a:cs typeface="Arial" charset="0"/>
              </a:defRPr>
            </a:lvl5pPr>
            <a:lvl6pPr marL="2514600" indent="-228600" eaLnBrk="0" fontAlgn="base" hangingPunct="0">
              <a:spcBef>
                <a:spcPct val="0"/>
              </a:spcBef>
              <a:spcAft>
                <a:spcPct val="0"/>
              </a:spcAft>
              <a:defRPr sz="1000">
                <a:solidFill>
                  <a:srgbClr val="FFFFFF"/>
                </a:solidFill>
                <a:latin typeface="Calibri" pitchFamily="34" charset="0"/>
                <a:cs typeface="Arial" charset="0"/>
              </a:defRPr>
            </a:lvl6pPr>
            <a:lvl7pPr marL="2971800" indent="-228600" eaLnBrk="0" fontAlgn="base" hangingPunct="0">
              <a:spcBef>
                <a:spcPct val="0"/>
              </a:spcBef>
              <a:spcAft>
                <a:spcPct val="0"/>
              </a:spcAft>
              <a:defRPr sz="1000">
                <a:solidFill>
                  <a:srgbClr val="FFFFFF"/>
                </a:solidFill>
                <a:latin typeface="Calibri" pitchFamily="34" charset="0"/>
                <a:cs typeface="Arial" charset="0"/>
              </a:defRPr>
            </a:lvl7pPr>
            <a:lvl8pPr marL="3429000" indent="-228600" eaLnBrk="0" fontAlgn="base" hangingPunct="0">
              <a:spcBef>
                <a:spcPct val="0"/>
              </a:spcBef>
              <a:spcAft>
                <a:spcPct val="0"/>
              </a:spcAft>
              <a:defRPr sz="1000">
                <a:solidFill>
                  <a:srgbClr val="FFFFFF"/>
                </a:solidFill>
                <a:latin typeface="Calibri" pitchFamily="34" charset="0"/>
                <a:cs typeface="Arial" charset="0"/>
              </a:defRPr>
            </a:lvl8pPr>
            <a:lvl9pPr marL="3886200" indent="-228600" eaLnBrk="0" fontAlgn="base" hangingPunct="0">
              <a:spcBef>
                <a:spcPct val="0"/>
              </a:spcBef>
              <a:spcAft>
                <a:spcPct val="0"/>
              </a:spcAft>
              <a:defRPr sz="1000">
                <a:solidFill>
                  <a:srgbClr val="FFFFFF"/>
                </a:solidFill>
                <a:latin typeface="Calibri" pitchFamily="34" charset="0"/>
                <a:cs typeface="Arial" charset="0"/>
              </a:defRPr>
            </a:lvl9pPr>
          </a:lstStyle>
          <a:p>
            <a:r>
              <a:rPr lang="en-US" altLang="en-US" sz="4400" dirty="0">
                <a:solidFill>
                  <a:prstClr val="white"/>
                </a:solidFill>
                <a:latin typeface="Tahoma" pitchFamily="34" charset="0"/>
                <a:cs typeface="Tahoma" pitchFamily="34" charset="0"/>
              </a:rPr>
              <a:t> Preventing Cavities</a:t>
            </a:r>
          </a:p>
        </p:txBody>
      </p:sp>
      <p:pic>
        <p:nvPicPr>
          <p:cNvPr id="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358" y="1293879"/>
            <a:ext cx="8859642" cy="4157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3" descr="healthy tee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4139" y="4348249"/>
            <a:ext cx="1591616" cy="893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4" descr="ec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7548" y="4327231"/>
            <a:ext cx="1492313" cy="893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639900" y="1439443"/>
            <a:ext cx="3410694" cy="2062103"/>
          </a:xfrm>
          <a:prstGeom prst="rect">
            <a:avLst/>
          </a:prstGeom>
          <a:solidFill>
            <a:schemeClr val="accent1">
              <a:lumMod val="75000"/>
            </a:schemeClr>
          </a:solidFill>
          <a:ln>
            <a:solidFill>
              <a:schemeClr val="accent1"/>
            </a:solidFill>
          </a:ln>
        </p:spPr>
        <p:txBody>
          <a:bodyPr wrap="square" rtlCol="0">
            <a:spAutoFit/>
          </a:bodyPr>
          <a:lstStyle/>
          <a:p>
            <a:pPr marL="342900" indent="-342900">
              <a:buFont typeface="Arial" panose="020B0604020202020204" pitchFamily="34" charset="0"/>
              <a:buChar char="•"/>
            </a:pPr>
            <a:r>
              <a:rPr lang="en-US" sz="3200" dirty="0">
                <a:solidFill>
                  <a:schemeClr val="bg1"/>
                </a:solidFill>
              </a:rPr>
              <a:t>Tooth brushing</a:t>
            </a:r>
          </a:p>
          <a:p>
            <a:pPr marL="342900" indent="-342900">
              <a:buFont typeface="Arial" panose="020B0604020202020204" pitchFamily="34" charset="0"/>
              <a:buChar char="•"/>
            </a:pPr>
            <a:r>
              <a:rPr lang="en-US" sz="3200" dirty="0">
                <a:solidFill>
                  <a:schemeClr val="bg1"/>
                </a:solidFill>
              </a:rPr>
              <a:t>Fluoride</a:t>
            </a:r>
          </a:p>
          <a:p>
            <a:pPr marL="342900" indent="-342900">
              <a:buFont typeface="Arial" panose="020B0604020202020204" pitchFamily="34" charset="0"/>
              <a:buChar char="•"/>
            </a:pPr>
            <a:r>
              <a:rPr lang="en-US" sz="3200" dirty="0">
                <a:solidFill>
                  <a:schemeClr val="bg1"/>
                </a:solidFill>
              </a:rPr>
              <a:t>Healthy diet</a:t>
            </a:r>
          </a:p>
          <a:p>
            <a:pPr marL="342900" indent="-342900">
              <a:buFont typeface="Arial" panose="020B0604020202020204" pitchFamily="34" charset="0"/>
              <a:buChar char="•"/>
            </a:pPr>
            <a:r>
              <a:rPr lang="en-US" sz="3200" dirty="0">
                <a:solidFill>
                  <a:schemeClr val="bg1"/>
                </a:solidFill>
              </a:rPr>
              <a:t>Dental care</a:t>
            </a:r>
            <a:endParaRPr lang="en-US" sz="2000" dirty="0">
              <a:solidFill>
                <a:schemeClr val="bg1"/>
              </a:solidFill>
            </a:endParaRPr>
          </a:p>
        </p:txBody>
      </p:sp>
      <p:sp>
        <p:nvSpPr>
          <p:cNvPr id="11" name="TextBox 10"/>
          <p:cNvSpPr txBox="1"/>
          <p:nvPr/>
        </p:nvSpPr>
        <p:spPr>
          <a:xfrm>
            <a:off x="5207711" y="1439442"/>
            <a:ext cx="3495419" cy="2062103"/>
          </a:xfrm>
          <a:prstGeom prst="rect">
            <a:avLst/>
          </a:prstGeom>
          <a:solidFill>
            <a:schemeClr val="accent1">
              <a:lumMod val="75000"/>
            </a:schemeClr>
          </a:solidFill>
          <a:ln>
            <a:solidFill>
              <a:schemeClr val="accent1"/>
            </a:solidFill>
          </a:ln>
        </p:spPr>
        <p:txBody>
          <a:bodyPr wrap="square" rtlCol="0">
            <a:spAutoFit/>
          </a:bodyPr>
          <a:lstStyle/>
          <a:p>
            <a:pPr marL="342900" indent="-342900">
              <a:buFont typeface="Arial" panose="020B0604020202020204" pitchFamily="34" charset="0"/>
              <a:buChar char="•"/>
            </a:pPr>
            <a:r>
              <a:rPr lang="en-US" sz="3200" dirty="0">
                <a:solidFill>
                  <a:schemeClr val="bg1"/>
                </a:solidFill>
              </a:rPr>
              <a:t>Dietary sugar</a:t>
            </a:r>
          </a:p>
          <a:p>
            <a:pPr marL="342900" indent="-342900">
              <a:buFont typeface="Arial" panose="020B0604020202020204" pitchFamily="34" charset="0"/>
              <a:buChar char="•"/>
            </a:pPr>
            <a:r>
              <a:rPr lang="en-US" sz="3200" dirty="0">
                <a:solidFill>
                  <a:schemeClr val="bg1"/>
                </a:solidFill>
              </a:rPr>
              <a:t>Poor dental hygiene/care</a:t>
            </a:r>
          </a:p>
          <a:p>
            <a:pPr marL="342900" indent="-342900">
              <a:buFont typeface="Arial" panose="020B0604020202020204" pitchFamily="34" charset="0"/>
              <a:buChar char="•"/>
            </a:pPr>
            <a:r>
              <a:rPr lang="en-US" sz="3200" dirty="0">
                <a:solidFill>
                  <a:schemeClr val="bg1"/>
                </a:solidFill>
              </a:rPr>
              <a:t>Dry mouth</a:t>
            </a:r>
            <a:endParaRPr lang="en-US" sz="1600" dirty="0">
              <a:solidFill>
                <a:schemeClr val="bg1"/>
              </a:solidFill>
            </a:endParaRPr>
          </a:p>
        </p:txBody>
      </p:sp>
      <p:sp>
        <p:nvSpPr>
          <p:cNvPr id="2" name="Rectangle 1">
            <a:extLst>
              <a:ext uri="{FF2B5EF4-FFF2-40B4-BE49-F238E27FC236}">
                <a16:creationId xmlns:a16="http://schemas.microsoft.com/office/drawing/2014/main" id="{E35BAEE2-6D01-44FB-84A1-785B6D7F8364}"/>
              </a:ext>
            </a:extLst>
          </p:cNvPr>
          <p:cNvSpPr/>
          <p:nvPr/>
        </p:nvSpPr>
        <p:spPr>
          <a:xfrm>
            <a:off x="2397590" y="6159361"/>
            <a:ext cx="4348819" cy="369332"/>
          </a:xfrm>
          <a:prstGeom prst="rect">
            <a:avLst/>
          </a:prstGeom>
        </p:spPr>
        <p:txBody>
          <a:bodyPr wrap="none">
            <a:spAutoFit/>
          </a:bodyPr>
          <a:lstStyle/>
          <a:p>
            <a:r>
              <a:rPr lang="en-US" dirty="0"/>
              <a:t>Graph adapted from Featherstone JD, 2013. </a:t>
            </a:r>
          </a:p>
        </p:txBody>
      </p:sp>
    </p:spTree>
    <p:extLst>
      <p:ext uri="{BB962C8B-B14F-4D97-AF65-F5344CB8AC3E}">
        <p14:creationId xmlns:p14="http://schemas.microsoft.com/office/powerpoint/2010/main" val="1750135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048FA9-7E8E-41AC-BC3A-B5415D96A64F}"/>
              </a:ext>
            </a:extLst>
          </p:cNvPr>
          <p:cNvSpPr>
            <a:spLocks noGrp="1"/>
          </p:cNvSpPr>
          <p:nvPr>
            <p:ph type="sldNum" sz="quarter" idx="12"/>
          </p:nvPr>
        </p:nvSpPr>
        <p:spPr>
          <a:xfrm>
            <a:off x="6553200" y="6356350"/>
            <a:ext cx="2133600" cy="365125"/>
          </a:xfrm>
        </p:spPr>
        <p:txBody>
          <a:bodyPr/>
          <a:lstStyle/>
          <a:p>
            <a:pPr defTabSz="914400" fontAlgn="base">
              <a:spcBef>
                <a:spcPct val="0"/>
              </a:spcBef>
              <a:spcAft>
                <a:spcPct val="0"/>
              </a:spcAft>
              <a:defRPr/>
            </a:pPr>
            <a:fld id="{77A49C4E-DF13-4AA6-82C5-E267FD7DDFCA}" type="slidenum">
              <a:rPr lang="en-US" altLang="en-US" smtClean="0">
                <a:cs typeface="Arial" charset="0"/>
              </a:rPr>
              <a:pPr defTabSz="914400" fontAlgn="base">
                <a:spcBef>
                  <a:spcPct val="0"/>
                </a:spcBef>
                <a:spcAft>
                  <a:spcPct val="0"/>
                </a:spcAft>
                <a:defRPr/>
              </a:pPr>
              <a:t>23</a:t>
            </a:fld>
            <a:endParaRPr lang="en-US" altLang="en-US" dirty="0">
              <a:cs typeface="Arial" charset="0"/>
            </a:endParaRPr>
          </a:p>
        </p:txBody>
      </p:sp>
      <p:sp>
        <p:nvSpPr>
          <p:cNvPr id="7" name="Title 2">
            <a:extLst>
              <a:ext uri="{FF2B5EF4-FFF2-40B4-BE49-F238E27FC236}">
                <a16:creationId xmlns:a16="http://schemas.microsoft.com/office/drawing/2014/main" id="{3D871D02-2FE4-4A87-AB10-4E218C77A5D6}"/>
              </a:ext>
            </a:extLst>
          </p:cNvPr>
          <p:cNvSpPr>
            <a:spLocks noGrp="1"/>
          </p:cNvSpPr>
          <p:nvPr>
            <p:ph type="title"/>
          </p:nvPr>
        </p:nvSpPr>
        <p:spPr/>
        <p:txBody>
          <a:bodyPr/>
          <a:lstStyle/>
          <a:p>
            <a:r>
              <a:rPr lang="en-US" altLang="en-US" dirty="0">
                <a:solidFill>
                  <a:prstClr val="white"/>
                </a:solidFill>
              </a:rPr>
              <a:t>Tooth Brushing </a:t>
            </a:r>
            <a:br>
              <a:rPr lang="en-US" altLang="en-US" dirty="0">
                <a:solidFill>
                  <a:prstClr val="white"/>
                </a:solidFill>
              </a:rPr>
            </a:br>
            <a:endParaRPr lang="en-US" dirty="0"/>
          </a:p>
        </p:txBody>
      </p:sp>
      <p:sp>
        <p:nvSpPr>
          <p:cNvPr id="8" name="Rectangle 7">
            <a:extLst>
              <a:ext uri="{FF2B5EF4-FFF2-40B4-BE49-F238E27FC236}">
                <a16:creationId xmlns:a16="http://schemas.microsoft.com/office/drawing/2014/main" id="{0BA21A53-0C59-44D3-9D5B-7D2FD7F5F0AC}"/>
              </a:ext>
            </a:extLst>
          </p:cNvPr>
          <p:cNvSpPr/>
          <p:nvPr/>
        </p:nvSpPr>
        <p:spPr>
          <a:xfrm>
            <a:off x="1602223" y="5852262"/>
            <a:ext cx="5779754" cy="646331"/>
          </a:xfrm>
          <a:prstGeom prst="rect">
            <a:avLst/>
          </a:prstGeom>
        </p:spPr>
        <p:txBody>
          <a:bodyPr wrap="square">
            <a:spAutoFit/>
          </a:bodyPr>
          <a:lstStyle/>
          <a:p>
            <a:pPr algn="ctr"/>
            <a:r>
              <a:rPr lang="en-US" dirty="0"/>
              <a:t>Courtesy of </a:t>
            </a:r>
            <a:r>
              <a:rPr lang="en-US" dirty="0">
                <a:hlinkClick r:id="rId4"/>
              </a:rPr>
              <a:t>From the First Tooth</a:t>
            </a:r>
            <a:r>
              <a:rPr lang="en-US" dirty="0"/>
              <a:t> – with permission </a:t>
            </a:r>
          </a:p>
          <a:p>
            <a:pPr algn="ctr"/>
            <a:r>
              <a:rPr lang="en-US" dirty="0"/>
              <a:t>www.youtube.com/watch?v=1uy3laXAYVQ</a:t>
            </a:r>
          </a:p>
        </p:txBody>
      </p:sp>
      <p:pic>
        <p:nvPicPr>
          <p:cNvPr id="10" name="Online Media 9">
            <a:hlinkClick r:id="" action="ppaction://media"/>
            <a:extLst>
              <a:ext uri="{FF2B5EF4-FFF2-40B4-BE49-F238E27FC236}">
                <a16:creationId xmlns:a16="http://schemas.microsoft.com/office/drawing/2014/main" id="{1C6DE79F-45A3-48A7-A4AA-BEECFD353090}"/>
              </a:ext>
            </a:extLst>
          </p:cNvPr>
          <p:cNvPicPr>
            <a:picLocks noGrp="1" noRot="1" noChangeAspect="1"/>
          </p:cNvPicPr>
          <p:nvPr>
            <p:ph idx="1"/>
            <a:videoFile r:link="rId1"/>
          </p:nvPr>
        </p:nvPicPr>
        <p:blipFill>
          <a:blip r:embed="rId5"/>
          <a:stretch>
            <a:fillRect/>
          </a:stretch>
        </p:blipFill>
        <p:spPr>
          <a:xfrm>
            <a:off x="1210204" y="1016000"/>
            <a:ext cx="6273373" cy="4705029"/>
          </a:xfrm>
          <a:prstGeom prst="rect">
            <a:avLst/>
          </a:prstGeom>
        </p:spPr>
      </p:pic>
    </p:spTree>
    <p:extLst>
      <p:ext uri="{BB962C8B-B14F-4D97-AF65-F5344CB8AC3E}">
        <p14:creationId xmlns:p14="http://schemas.microsoft.com/office/powerpoint/2010/main" val="168304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1"/>
          <p:cNvSpPr>
            <a:spLocks noGrp="1"/>
          </p:cNvSpPr>
          <p:nvPr>
            <p:ph type="sldNum" sz="quarter" idx="10"/>
          </p:nvPr>
        </p:nvSpPr>
        <p:spPr bwMode="auto">
          <a:xfrm>
            <a:off x="8610600" y="419812"/>
            <a:ext cx="4572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rgbClr val="FFFFFF"/>
                </a:solidFill>
                <a:latin typeface="Calibri" pitchFamily="34" charset="0"/>
                <a:cs typeface="Arial" pitchFamily="34" charset="0"/>
              </a:defRPr>
            </a:lvl1pPr>
            <a:lvl2pPr marL="742950" indent="-285750">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pPr algn="ctr"/>
            <a:fld id="{BE8F59AE-9D5B-4D99-90C8-B1CB57BD593A}" type="slidenum">
              <a:rPr lang="en-US" altLang="en-US" sz="1200">
                <a:solidFill>
                  <a:prstClr val="white"/>
                </a:solidFill>
                <a:latin typeface="Arial" pitchFamily="34" charset="0"/>
              </a:rPr>
              <a:pPr algn="ctr"/>
              <a:t>24</a:t>
            </a:fld>
            <a:endParaRPr lang="en-US" altLang="en-US" sz="1200">
              <a:solidFill>
                <a:prstClr val="white"/>
              </a:solidFill>
              <a:latin typeface="Arial" pitchFamily="34" charset="0"/>
            </a:endParaRPr>
          </a:p>
        </p:txBody>
      </p:sp>
      <p:sp>
        <p:nvSpPr>
          <p:cNvPr id="69635" name="Rectangle 2"/>
          <p:cNvSpPr txBox="1">
            <a:spLocks noChangeArrowheads="1"/>
          </p:cNvSpPr>
          <p:nvPr/>
        </p:nvSpPr>
        <p:spPr bwMode="auto">
          <a:xfrm>
            <a:off x="236014" y="0"/>
            <a:ext cx="8229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rgbClr val="FFFFFF"/>
                </a:solidFill>
                <a:latin typeface="Calibri" pitchFamily="34" charset="0"/>
                <a:cs typeface="Arial" pitchFamily="34" charset="0"/>
              </a:defRPr>
            </a:lvl1pPr>
            <a:lvl2pPr marL="742950" indent="-285750">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r>
              <a:rPr lang="en-US" altLang="en-US" sz="4400" dirty="0">
                <a:solidFill>
                  <a:prstClr val="white"/>
                </a:solidFill>
                <a:latin typeface="Tahoma" pitchFamily="34" charset="0"/>
                <a:cs typeface="Tahoma" pitchFamily="34" charset="0"/>
              </a:rPr>
              <a:t>Tooth Brushing</a:t>
            </a:r>
          </a:p>
        </p:txBody>
      </p:sp>
      <p:sp>
        <p:nvSpPr>
          <p:cNvPr id="69639" name="Rectangle 3"/>
          <p:cNvSpPr>
            <a:spLocks noChangeArrowheads="1"/>
          </p:cNvSpPr>
          <p:nvPr/>
        </p:nvSpPr>
        <p:spPr bwMode="auto">
          <a:xfrm>
            <a:off x="-108402" y="911660"/>
            <a:ext cx="9049202" cy="47434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1000">
                <a:solidFill>
                  <a:srgbClr val="FFFFFF"/>
                </a:solidFill>
                <a:latin typeface="Calibri" pitchFamily="34" charset="0"/>
                <a:cs typeface="Arial" pitchFamily="34" charset="0"/>
              </a:defRPr>
            </a:lvl1pPr>
            <a:lvl2pPr marL="690563" indent="-233363">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pPr lvl="1">
              <a:spcBef>
                <a:spcPct val="20000"/>
              </a:spcBef>
              <a:buFont typeface="Arial" pitchFamily="34" charset="0"/>
              <a:buChar char="•"/>
            </a:pPr>
            <a:r>
              <a:rPr lang="en-US" altLang="en-US" sz="3200" dirty="0">
                <a:solidFill>
                  <a:prstClr val="black"/>
                </a:solidFill>
                <a:latin typeface="Arial" pitchFamily="34" charset="0"/>
              </a:rPr>
              <a:t>Wipe gums after feeds before teeth erupt</a:t>
            </a:r>
          </a:p>
          <a:p>
            <a:pPr lvl="1">
              <a:spcBef>
                <a:spcPct val="20000"/>
              </a:spcBef>
              <a:buFont typeface="Arial" pitchFamily="34" charset="0"/>
              <a:buChar char="•"/>
            </a:pPr>
            <a:r>
              <a:rPr lang="en-US" altLang="en-US" sz="3200" dirty="0">
                <a:solidFill>
                  <a:prstClr val="black"/>
                </a:solidFill>
                <a:latin typeface="Arial" pitchFamily="34" charset="0"/>
              </a:rPr>
              <a:t>Brush twice daily as soon as teeth erupt </a:t>
            </a:r>
          </a:p>
          <a:p>
            <a:pPr lvl="2">
              <a:spcBef>
                <a:spcPct val="20000"/>
              </a:spcBef>
              <a:buFont typeface="Arial" pitchFamily="34" charset="0"/>
              <a:buChar char="•"/>
            </a:pPr>
            <a:r>
              <a:rPr lang="en-US" altLang="en-US" sz="3200" dirty="0">
                <a:solidFill>
                  <a:prstClr val="black"/>
                </a:solidFill>
                <a:latin typeface="Arial" pitchFamily="34" charset="0"/>
              </a:rPr>
              <a:t>Bedtime is most important time</a:t>
            </a:r>
          </a:p>
          <a:p>
            <a:pPr lvl="1">
              <a:spcBef>
                <a:spcPct val="20000"/>
              </a:spcBef>
              <a:buFont typeface="Arial" pitchFamily="34" charset="0"/>
              <a:buChar char="•"/>
            </a:pPr>
            <a:r>
              <a:rPr lang="en-US" altLang="en-US" sz="3200" dirty="0">
                <a:solidFill>
                  <a:prstClr val="black"/>
                </a:solidFill>
                <a:latin typeface="Arial" pitchFamily="34" charset="0"/>
              </a:rPr>
              <a:t>Use soft toothbrush</a:t>
            </a:r>
          </a:p>
          <a:p>
            <a:pPr lvl="1">
              <a:spcBef>
                <a:spcPct val="20000"/>
              </a:spcBef>
              <a:buFont typeface="Arial" pitchFamily="34" charset="0"/>
              <a:buChar char="•"/>
            </a:pPr>
            <a:r>
              <a:rPr lang="en-US" altLang="en-US" sz="3200" dirty="0">
                <a:solidFill>
                  <a:prstClr val="black"/>
                </a:solidFill>
                <a:latin typeface="Arial" pitchFamily="34" charset="0"/>
              </a:rPr>
              <a:t>“Just spit” - Do not rinse mouth after brushing</a:t>
            </a:r>
          </a:p>
          <a:p>
            <a:pPr lvl="1">
              <a:spcBef>
                <a:spcPct val="20000"/>
              </a:spcBef>
              <a:buFont typeface="Arial" pitchFamily="34" charset="0"/>
              <a:buChar char="•"/>
            </a:pPr>
            <a:r>
              <a:rPr lang="en-US" altLang="en-US" sz="3200" dirty="0">
                <a:solidFill>
                  <a:prstClr val="black"/>
                </a:solidFill>
                <a:latin typeface="Arial" pitchFamily="34" charset="0"/>
              </a:rPr>
              <a:t>No food or drink after brushing</a:t>
            </a:r>
          </a:p>
          <a:p>
            <a:pPr lvl="1">
              <a:spcBef>
                <a:spcPct val="20000"/>
              </a:spcBef>
              <a:buFont typeface="Arial" pitchFamily="34" charset="0"/>
              <a:buChar char="•"/>
            </a:pPr>
            <a:r>
              <a:rPr lang="en-US" altLang="en-US" sz="3200" dirty="0">
                <a:solidFill>
                  <a:prstClr val="black"/>
                </a:solidFill>
                <a:latin typeface="Arial" pitchFamily="34" charset="0"/>
              </a:rPr>
              <a:t>Floss daily</a:t>
            </a:r>
            <a:r>
              <a:rPr lang="en-US" altLang="en-US" sz="3200" dirty="0">
                <a:latin typeface="Arial" panose="020B0604020202020204" pitchFamily="34" charset="0"/>
              </a:rPr>
              <a:t> </a:t>
            </a:r>
            <a:r>
              <a:rPr lang="en-US" altLang="en-US" sz="3200" dirty="0">
                <a:solidFill>
                  <a:prstClr val="black"/>
                </a:solidFill>
                <a:latin typeface="Arial" panose="020B0604020202020204" pitchFamily="34" charset="0"/>
              </a:rPr>
              <a:t>between teeth that touch</a:t>
            </a:r>
          </a:p>
          <a:p>
            <a:pPr lvl="1">
              <a:spcBef>
                <a:spcPct val="20000"/>
              </a:spcBef>
              <a:buFont typeface="Arial" pitchFamily="34" charset="0"/>
              <a:buChar char="•"/>
            </a:pPr>
            <a:endParaRPr lang="en-US" altLang="en-US" sz="2800" dirty="0">
              <a:latin typeface="Arial" panose="020B0604020202020204" pitchFamily="34" charset="0"/>
            </a:endParaRPr>
          </a:p>
          <a:p>
            <a:pPr lvl="1">
              <a:spcBef>
                <a:spcPct val="20000"/>
              </a:spcBef>
              <a:buFont typeface="Arial" pitchFamily="34" charset="0"/>
              <a:buNone/>
            </a:pPr>
            <a:r>
              <a:rPr lang="en-US" altLang="en-US" sz="2800" dirty="0">
                <a:solidFill>
                  <a:prstClr val="black"/>
                </a:solidFill>
                <a:latin typeface="Arial" panose="020B0604020202020204" pitchFamily="34" charset="0"/>
              </a:rPr>
              <a:t> </a:t>
            </a:r>
          </a:p>
          <a:p>
            <a:pPr lvl="1">
              <a:spcBef>
                <a:spcPct val="20000"/>
              </a:spcBef>
              <a:buFont typeface="Arial" pitchFamily="34" charset="0"/>
              <a:buNone/>
            </a:pPr>
            <a:endParaRPr lang="en-US" altLang="en-US" dirty="0"/>
          </a:p>
          <a:p>
            <a:pPr lvl="1">
              <a:spcBef>
                <a:spcPct val="20000"/>
              </a:spcBef>
              <a:buFont typeface="Arial" pitchFamily="34" charset="0"/>
              <a:buNone/>
            </a:pPr>
            <a:endParaRPr lang="en-US" altLang="en-US" sz="2000" dirty="0">
              <a:solidFill>
                <a:prstClr val="black"/>
              </a:solidFill>
            </a:endParaRPr>
          </a:p>
          <a:p>
            <a:pPr lvl="1">
              <a:spcBef>
                <a:spcPct val="20000"/>
              </a:spcBef>
              <a:buFont typeface="Arial" pitchFamily="34" charset="0"/>
              <a:buNone/>
            </a:pPr>
            <a:endParaRPr lang="en-US" altLang="en-US" sz="2000" dirty="0">
              <a:solidFill>
                <a:prstClr val="black"/>
              </a:solidFill>
            </a:endParaRPr>
          </a:p>
          <a:p>
            <a:pPr lvl="1">
              <a:spcBef>
                <a:spcPct val="20000"/>
              </a:spcBef>
              <a:buFont typeface="Arial" pitchFamily="34" charset="0"/>
              <a:buNone/>
            </a:pPr>
            <a:endParaRPr lang="en-US" altLang="en-US" sz="2000" dirty="0">
              <a:solidFill>
                <a:prstClr val="black"/>
              </a:solidFill>
            </a:endParaRPr>
          </a:p>
        </p:txBody>
      </p:sp>
      <p:pic>
        <p:nvPicPr>
          <p:cNvPr id="10" name="Picture 5">
            <a:extLst>
              <a:ext uri="{FF2B5EF4-FFF2-40B4-BE49-F238E27FC236}">
                <a16:creationId xmlns:a16="http://schemas.microsoft.com/office/drawing/2014/main" id="{4D7B45C2-35E5-406E-A97D-247F290778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598" t="36733" r="34941" b="23238"/>
          <a:stretch/>
        </p:blipFill>
        <p:spPr bwMode="auto">
          <a:xfrm>
            <a:off x="3267923" y="5084113"/>
            <a:ext cx="2349106" cy="13277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type="none" w="sm" len="sm"/>
                <a:tailEnd type="none" w="sm" len="sm"/>
              </a14:hiddenLine>
            </a:ext>
          </a:extLst>
        </p:spPr>
      </p:pic>
      <p:sp>
        <p:nvSpPr>
          <p:cNvPr id="11" name="Text Box 12">
            <a:extLst>
              <a:ext uri="{FF2B5EF4-FFF2-40B4-BE49-F238E27FC236}">
                <a16:creationId xmlns:a16="http://schemas.microsoft.com/office/drawing/2014/main" id="{E3F77BBB-6DED-4ACC-9D53-C64503C943FD}"/>
              </a:ext>
            </a:extLst>
          </p:cNvPr>
          <p:cNvSpPr txBox="1">
            <a:spLocks noChangeArrowheads="1"/>
          </p:cNvSpPr>
          <p:nvPr/>
        </p:nvSpPr>
        <p:spPr bwMode="auto">
          <a:xfrm>
            <a:off x="3224381" y="6411817"/>
            <a:ext cx="2349106" cy="169277"/>
          </a:xfrm>
          <a:prstGeom prst="rect">
            <a:avLst/>
          </a:prstGeom>
          <a:solidFill>
            <a:srgbClr val="FFFFFF">
              <a:alpha val="2705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rgbClr val="FFFFFF"/>
                </a:solidFill>
                <a:latin typeface="Calibri" panose="020F0502020204030204" pitchFamily="34" charset="0"/>
                <a:cs typeface="Arial" panose="020B0604020202020204" pitchFamily="34" charset="0"/>
              </a:defRPr>
            </a:lvl1pPr>
            <a:lvl2pPr marL="742950" indent="-285750">
              <a:defRPr sz="1000">
                <a:solidFill>
                  <a:srgbClr val="FFFFFF"/>
                </a:solidFill>
                <a:latin typeface="Calibri" panose="020F0502020204030204" pitchFamily="34" charset="0"/>
                <a:cs typeface="Arial" panose="020B0604020202020204" pitchFamily="34" charset="0"/>
              </a:defRPr>
            </a:lvl2pPr>
            <a:lvl3pPr marL="1143000" indent="-228600">
              <a:defRPr sz="1000">
                <a:solidFill>
                  <a:srgbClr val="FFFFFF"/>
                </a:solidFill>
                <a:latin typeface="Calibri" panose="020F0502020204030204" pitchFamily="34" charset="0"/>
                <a:cs typeface="Arial" panose="020B0604020202020204" pitchFamily="34" charset="0"/>
              </a:defRPr>
            </a:lvl3pPr>
            <a:lvl4pPr marL="1600200" indent="-228600">
              <a:defRPr sz="1000">
                <a:solidFill>
                  <a:srgbClr val="FFFFFF"/>
                </a:solidFill>
                <a:latin typeface="Calibri" panose="020F0502020204030204" pitchFamily="34" charset="0"/>
                <a:cs typeface="Arial" panose="020B0604020202020204" pitchFamily="34" charset="0"/>
              </a:defRPr>
            </a:lvl4pPr>
            <a:lvl5pPr marL="2057400" indent="-228600">
              <a:defRPr sz="1000">
                <a:solidFill>
                  <a:srgbClr val="FFFFFF"/>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1000">
                <a:solidFill>
                  <a:srgbClr val="FFFFFF"/>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1000">
                <a:solidFill>
                  <a:srgbClr val="FFFFFF"/>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1000">
                <a:solidFill>
                  <a:srgbClr val="FFFFFF"/>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1000">
                <a:solidFill>
                  <a:srgbClr val="FFFFFF"/>
                </a:solidFill>
                <a:latin typeface="Calibri" panose="020F0502020204030204" pitchFamily="34" charset="0"/>
                <a:cs typeface="Arial" panose="020B0604020202020204" pitchFamily="34" charset="0"/>
              </a:defRPr>
            </a:lvl9pPr>
          </a:lstStyle>
          <a:p>
            <a:pPr algn="r" eaLnBrk="1" hangingPunct="1">
              <a:lnSpc>
                <a:spcPts val="600"/>
              </a:lnSpc>
            </a:pPr>
            <a:r>
              <a:rPr lang="en-US" altLang="en-US" sz="900" dirty="0">
                <a:solidFill>
                  <a:schemeClr val="tx1"/>
                </a:solidFill>
                <a:latin typeface="Arial" panose="020B0604020202020204" pitchFamily="34" charset="0"/>
              </a:rPr>
              <a:t>Image: Rocio </a:t>
            </a:r>
            <a:r>
              <a:rPr lang="en-US" altLang="en-US" sz="900" dirty="0" err="1">
                <a:solidFill>
                  <a:schemeClr val="tx1"/>
                </a:solidFill>
                <a:latin typeface="Arial" panose="020B0604020202020204" pitchFamily="34" charset="0"/>
              </a:rPr>
              <a:t>Quinonez</a:t>
            </a:r>
            <a:r>
              <a:rPr lang="en-US" altLang="en-US" sz="900" dirty="0">
                <a:solidFill>
                  <a:schemeClr val="tx1"/>
                </a:solidFill>
                <a:latin typeface="Arial" panose="020B0604020202020204" pitchFamily="34" charset="0"/>
              </a:rPr>
              <a:t>, DMD, MS, MPH</a:t>
            </a:r>
            <a:endParaRPr lang="en-US" altLang="en-US" sz="900" dirty="0">
              <a:solidFill>
                <a:schemeClr val="tx1"/>
              </a:solidFill>
            </a:endParaRPr>
          </a:p>
        </p:txBody>
      </p:sp>
    </p:spTree>
    <p:extLst>
      <p:ext uri="{BB962C8B-B14F-4D97-AF65-F5344CB8AC3E}">
        <p14:creationId xmlns:p14="http://schemas.microsoft.com/office/powerpoint/2010/main" val="4210652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1"/>
          <p:cNvSpPr>
            <a:spLocks noGrp="1"/>
          </p:cNvSpPr>
          <p:nvPr>
            <p:ph type="sldNum" sz="quarter" idx="10"/>
          </p:nvPr>
        </p:nvSpPr>
        <p:spPr bwMode="auto">
          <a:xfrm>
            <a:off x="8610600" y="419812"/>
            <a:ext cx="4572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rgbClr val="FFFFFF"/>
                </a:solidFill>
                <a:latin typeface="Calibri" pitchFamily="34" charset="0"/>
                <a:cs typeface="Arial" pitchFamily="34" charset="0"/>
              </a:defRPr>
            </a:lvl1pPr>
            <a:lvl2pPr marL="742950" indent="-285750">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pPr algn="ctr"/>
            <a:fld id="{BE8F59AE-9D5B-4D99-90C8-B1CB57BD593A}" type="slidenum">
              <a:rPr lang="en-US" altLang="en-US" sz="1200">
                <a:solidFill>
                  <a:prstClr val="white"/>
                </a:solidFill>
                <a:latin typeface="Arial" pitchFamily="34" charset="0"/>
              </a:rPr>
              <a:pPr algn="ctr"/>
              <a:t>25</a:t>
            </a:fld>
            <a:endParaRPr lang="en-US" altLang="en-US" sz="1200">
              <a:solidFill>
                <a:prstClr val="white"/>
              </a:solidFill>
              <a:latin typeface="Arial" pitchFamily="34" charset="0"/>
            </a:endParaRPr>
          </a:p>
        </p:txBody>
      </p:sp>
      <p:sp>
        <p:nvSpPr>
          <p:cNvPr id="69635" name="Rectangle 2"/>
          <p:cNvSpPr txBox="1">
            <a:spLocks noChangeArrowheads="1"/>
          </p:cNvSpPr>
          <p:nvPr/>
        </p:nvSpPr>
        <p:spPr bwMode="auto">
          <a:xfrm>
            <a:off x="174433" y="-48938"/>
            <a:ext cx="9150885"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rgbClr val="FFFFFF"/>
                </a:solidFill>
                <a:latin typeface="Calibri" pitchFamily="34" charset="0"/>
                <a:cs typeface="Arial" pitchFamily="34" charset="0"/>
              </a:defRPr>
            </a:lvl1pPr>
            <a:lvl2pPr marL="742950" indent="-285750">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r>
              <a:rPr lang="en-US" altLang="en-US" sz="4800" dirty="0">
                <a:solidFill>
                  <a:prstClr val="white"/>
                </a:solidFill>
                <a:latin typeface="Tahoma" pitchFamily="34" charset="0"/>
                <a:cs typeface="Tahoma" pitchFamily="34" charset="0"/>
              </a:rPr>
              <a:t>Brushing Techniques</a:t>
            </a:r>
          </a:p>
        </p:txBody>
      </p:sp>
      <p:sp>
        <p:nvSpPr>
          <p:cNvPr id="69636" name="Text Box 9"/>
          <p:cNvSpPr txBox="1">
            <a:spLocks noChangeArrowheads="1"/>
          </p:cNvSpPr>
          <p:nvPr/>
        </p:nvSpPr>
        <p:spPr bwMode="auto">
          <a:xfrm>
            <a:off x="3612156" y="6324682"/>
            <a:ext cx="236220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rgbClr val="FFFFFF"/>
                </a:solidFill>
                <a:latin typeface="Calibri" pitchFamily="34" charset="0"/>
                <a:cs typeface="Arial" pitchFamily="34" charset="0"/>
              </a:defRPr>
            </a:lvl1pPr>
            <a:lvl2pPr marL="742950" indent="-285750">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pPr algn="r">
              <a:spcBef>
                <a:spcPct val="50000"/>
              </a:spcBef>
            </a:pPr>
            <a:r>
              <a:rPr lang="en-US" altLang="en-US" dirty="0">
                <a:solidFill>
                  <a:prstClr val="black"/>
                </a:solidFill>
                <a:latin typeface="Arial" pitchFamily="34" charset="0"/>
              </a:rPr>
              <a:t>Photos: Joanna Douglass, BDS, DDS </a:t>
            </a:r>
          </a:p>
        </p:txBody>
      </p:sp>
      <p:sp>
        <p:nvSpPr>
          <p:cNvPr id="69637" name="TextBox 8"/>
          <p:cNvSpPr txBox="1">
            <a:spLocks noChangeArrowheads="1"/>
          </p:cNvSpPr>
          <p:nvPr/>
        </p:nvSpPr>
        <p:spPr bwMode="auto">
          <a:xfrm>
            <a:off x="1135656" y="857250"/>
            <a:ext cx="24765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rgbClr val="FFFFFF"/>
                </a:solidFill>
                <a:latin typeface="Calibri" pitchFamily="34" charset="0"/>
                <a:cs typeface="Arial" pitchFamily="34" charset="0"/>
              </a:defRPr>
            </a:lvl1pPr>
            <a:lvl2pPr marL="742950" indent="-285750">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pPr algn="ctr"/>
            <a:r>
              <a:rPr lang="en-US" altLang="en-US" sz="2400" b="1" dirty="0">
                <a:solidFill>
                  <a:prstClr val="black"/>
                </a:solidFill>
                <a:latin typeface="Arial" pitchFamily="34" charset="0"/>
              </a:rPr>
              <a:t>Lift the lip</a:t>
            </a:r>
          </a:p>
        </p:txBody>
      </p:sp>
      <p:sp>
        <p:nvSpPr>
          <p:cNvPr id="69638" name="TextBox 9"/>
          <p:cNvSpPr txBox="1">
            <a:spLocks noChangeArrowheads="1"/>
          </p:cNvSpPr>
          <p:nvPr/>
        </p:nvSpPr>
        <p:spPr bwMode="auto">
          <a:xfrm>
            <a:off x="5486400" y="854445"/>
            <a:ext cx="300989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rgbClr val="FFFFFF"/>
                </a:solidFill>
                <a:latin typeface="Calibri" pitchFamily="34" charset="0"/>
                <a:cs typeface="Arial" pitchFamily="34" charset="0"/>
              </a:defRPr>
            </a:lvl1pPr>
            <a:lvl2pPr marL="742950" indent="-285750">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pPr algn="ctr"/>
            <a:r>
              <a:rPr lang="en-US" altLang="en-US" sz="2400" b="1" dirty="0">
                <a:solidFill>
                  <a:prstClr val="black"/>
                </a:solidFill>
                <a:latin typeface="Arial" pitchFamily="34" charset="0"/>
              </a:rPr>
              <a:t>Brush behind teeth</a:t>
            </a:r>
            <a:r>
              <a:rPr lang="en-US" altLang="en-US" sz="2400" dirty="0">
                <a:solidFill>
                  <a:prstClr val="black"/>
                </a:solidFill>
                <a:latin typeface="Arial" pitchFamily="34" charset="0"/>
              </a:rPr>
              <a:t> </a:t>
            </a:r>
          </a:p>
        </p:txBody>
      </p:sp>
      <p:sp>
        <p:nvSpPr>
          <p:cNvPr id="69639" name="Rectangle 3"/>
          <p:cNvSpPr>
            <a:spLocks noChangeArrowheads="1"/>
          </p:cNvSpPr>
          <p:nvPr/>
        </p:nvSpPr>
        <p:spPr bwMode="auto">
          <a:xfrm>
            <a:off x="87217" y="3653076"/>
            <a:ext cx="8915400" cy="47434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1000">
                <a:solidFill>
                  <a:srgbClr val="FFFFFF"/>
                </a:solidFill>
                <a:latin typeface="Calibri" pitchFamily="34" charset="0"/>
                <a:cs typeface="Arial" pitchFamily="34" charset="0"/>
              </a:defRPr>
            </a:lvl1pPr>
            <a:lvl2pPr marL="690563" indent="-233363">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pPr lvl="1">
              <a:spcBef>
                <a:spcPct val="20000"/>
              </a:spcBef>
              <a:buFont typeface="Arial" pitchFamily="34" charset="0"/>
              <a:buChar char="•"/>
            </a:pPr>
            <a:r>
              <a:rPr lang="en-US" altLang="en-US" sz="3200" dirty="0">
                <a:solidFill>
                  <a:prstClr val="black"/>
                </a:solidFill>
                <a:latin typeface="Arial" pitchFamily="34" charset="0"/>
              </a:rPr>
              <a:t>Lift the lip and brush all tooth surfaces, especially along gum line </a:t>
            </a:r>
          </a:p>
          <a:p>
            <a:pPr lvl="1">
              <a:spcBef>
                <a:spcPct val="20000"/>
              </a:spcBef>
              <a:buFont typeface="Arial" pitchFamily="34" charset="0"/>
              <a:buChar char="•"/>
            </a:pPr>
            <a:r>
              <a:rPr lang="en-US" altLang="en-US" sz="3200" dirty="0">
                <a:solidFill>
                  <a:prstClr val="black"/>
                </a:solidFill>
                <a:latin typeface="Arial" pitchFamily="34" charset="0"/>
              </a:rPr>
              <a:t>Brush using small backward and forward movements or small circles</a:t>
            </a:r>
          </a:p>
          <a:p>
            <a:pPr lvl="1">
              <a:spcBef>
                <a:spcPct val="20000"/>
              </a:spcBef>
              <a:buFont typeface="Arial" pitchFamily="34" charset="0"/>
              <a:buNone/>
            </a:pPr>
            <a:endParaRPr lang="en-US" altLang="en-US" dirty="0"/>
          </a:p>
          <a:p>
            <a:pPr lvl="1">
              <a:spcBef>
                <a:spcPct val="20000"/>
              </a:spcBef>
              <a:buFont typeface="Arial" pitchFamily="34" charset="0"/>
              <a:buNone/>
            </a:pPr>
            <a:endParaRPr lang="en-US" altLang="en-US" sz="2000" dirty="0">
              <a:solidFill>
                <a:prstClr val="black"/>
              </a:solidFill>
            </a:endParaRPr>
          </a:p>
          <a:p>
            <a:pPr lvl="1">
              <a:spcBef>
                <a:spcPct val="20000"/>
              </a:spcBef>
              <a:buFont typeface="Arial" pitchFamily="34" charset="0"/>
              <a:buNone/>
            </a:pPr>
            <a:endParaRPr lang="en-US" altLang="en-US" sz="2000" dirty="0">
              <a:solidFill>
                <a:prstClr val="black"/>
              </a:solidFill>
            </a:endParaRPr>
          </a:p>
          <a:p>
            <a:pPr lvl="1">
              <a:spcBef>
                <a:spcPct val="20000"/>
              </a:spcBef>
              <a:buFont typeface="Arial" pitchFamily="34" charset="0"/>
              <a:buNone/>
            </a:pPr>
            <a:endParaRPr lang="en-US" altLang="en-US" sz="2000" dirty="0">
              <a:solidFill>
                <a:prstClr val="black"/>
              </a:solidFill>
            </a:endParaRPr>
          </a:p>
        </p:txBody>
      </p:sp>
      <p:pic>
        <p:nvPicPr>
          <p:cNvPr id="696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305" y="1316109"/>
            <a:ext cx="2902945" cy="2158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964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7949" y="1316108"/>
            <a:ext cx="2948349" cy="21758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1906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D58363BF-02B1-49DE-86C8-2CF7D9461526}"/>
              </a:ext>
            </a:extLst>
          </p:cNvPr>
          <p:cNvSpPr>
            <a:spLocks noGrp="1" noChangeArrowheads="1"/>
          </p:cNvSpPr>
          <p:nvPr>
            <p:ph type="title" idx="4294967295"/>
          </p:nvPr>
        </p:nvSpPr>
        <p:spPr bwMode="auto">
          <a:xfrm>
            <a:off x="228600" y="17176"/>
            <a:ext cx="8229600" cy="838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t>Fluoride</a:t>
            </a:r>
          </a:p>
        </p:txBody>
      </p:sp>
      <p:sp>
        <p:nvSpPr>
          <p:cNvPr id="40963" name="Rectangle 3">
            <a:extLst>
              <a:ext uri="{FF2B5EF4-FFF2-40B4-BE49-F238E27FC236}">
                <a16:creationId xmlns:a16="http://schemas.microsoft.com/office/drawing/2014/main" id="{0ED62592-3743-4A1C-BDF2-97C1D9912E02}"/>
              </a:ext>
            </a:extLst>
          </p:cNvPr>
          <p:cNvSpPr>
            <a:spLocks noChangeArrowheads="1"/>
          </p:cNvSpPr>
          <p:nvPr/>
        </p:nvSpPr>
        <p:spPr bwMode="auto">
          <a:xfrm>
            <a:off x="228599" y="996636"/>
            <a:ext cx="5831306" cy="46589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1000">
                <a:solidFill>
                  <a:srgbClr val="FFFFFF"/>
                </a:solidFill>
                <a:latin typeface="Arial" panose="020B0604020202020204" pitchFamily="34" charset="0"/>
                <a:cs typeface="Arial" panose="020B0604020202020204" pitchFamily="34" charset="0"/>
              </a:defRPr>
            </a:lvl1pPr>
            <a:lvl2pPr marL="690563" indent="-233363">
              <a:defRPr sz="1000">
                <a:solidFill>
                  <a:srgbClr val="FFFFFF"/>
                </a:solidFill>
                <a:latin typeface="Arial" panose="020B0604020202020204" pitchFamily="34" charset="0"/>
                <a:cs typeface="Arial" panose="020B0604020202020204" pitchFamily="34" charset="0"/>
              </a:defRPr>
            </a:lvl2pPr>
            <a:lvl3pPr marL="1143000" indent="-228600">
              <a:defRPr sz="1000">
                <a:solidFill>
                  <a:srgbClr val="FFFFFF"/>
                </a:solidFill>
                <a:latin typeface="Arial" panose="020B0604020202020204" pitchFamily="34" charset="0"/>
                <a:cs typeface="Arial" panose="020B0604020202020204" pitchFamily="34" charset="0"/>
              </a:defRPr>
            </a:lvl3pPr>
            <a:lvl4pPr marL="1600200" indent="-228600">
              <a:defRPr sz="1000">
                <a:solidFill>
                  <a:srgbClr val="FFFFFF"/>
                </a:solidFill>
                <a:latin typeface="Arial" panose="020B0604020202020204" pitchFamily="34" charset="0"/>
                <a:cs typeface="Arial" panose="020B0604020202020204" pitchFamily="34" charset="0"/>
              </a:defRPr>
            </a:lvl4pPr>
            <a:lvl5pPr>
              <a:defRPr sz="1000">
                <a:solidFill>
                  <a:srgbClr val="FFFFFF"/>
                </a:solidFill>
                <a:latin typeface="Arial" panose="020B0604020202020204" pitchFamily="34" charset="0"/>
                <a:cs typeface="Arial" panose="020B0604020202020204" pitchFamily="34" charset="0"/>
              </a:defRPr>
            </a:lvl5pPr>
            <a:lvl6pPr eaLnBrk="0" fontAlgn="base" hangingPunct="0">
              <a:spcBef>
                <a:spcPct val="0"/>
              </a:spcBef>
              <a:spcAft>
                <a:spcPct val="0"/>
              </a:spcAft>
              <a:defRPr sz="1000">
                <a:solidFill>
                  <a:srgbClr val="FFFFFF"/>
                </a:solidFill>
                <a:latin typeface="Arial" panose="020B0604020202020204" pitchFamily="34" charset="0"/>
                <a:cs typeface="Arial" panose="020B0604020202020204" pitchFamily="34" charset="0"/>
              </a:defRPr>
            </a:lvl6pPr>
            <a:lvl7pPr eaLnBrk="0" fontAlgn="base" hangingPunct="0">
              <a:spcBef>
                <a:spcPct val="0"/>
              </a:spcBef>
              <a:spcAft>
                <a:spcPct val="0"/>
              </a:spcAft>
              <a:defRPr sz="1000">
                <a:solidFill>
                  <a:srgbClr val="FFFFFF"/>
                </a:solidFill>
                <a:latin typeface="Arial" panose="020B0604020202020204" pitchFamily="34" charset="0"/>
                <a:cs typeface="Arial" panose="020B0604020202020204" pitchFamily="34" charset="0"/>
              </a:defRPr>
            </a:lvl7pPr>
            <a:lvl8pPr eaLnBrk="0" fontAlgn="base" hangingPunct="0">
              <a:spcBef>
                <a:spcPct val="0"/>
              </a:spcBef>
              <a:spcAft>
                <a:spcPct val="0"/>
              </a:spcAft>
              <a:defRPr sz="1000">
                <a:solidFill>
                  <a:srgbClr val="FFFFFF"/>
                </a:solidFill>
                <a:latin typeface="Arial" panose="020B0604020202020204" pitchFamily="34" charset="0"/>
                <a:cs typeface="Arial" panose="020B0604020202020204" pitchFamily="34" charset="0"/>
              </a:defRPr>
            </a:lvl8pPr>
            <a:lvl9pPr eaLnBrk="0" fontAlgn="base" hangingPunct="0">
              <a:spcBef>
                <a:spcPct val="0"/>
              </a:spcBef>
              <a:spcAft>
                <a:spcPct val="0"/>
              </a:spcAft>
              <a:defRPr sz="1000">
                <a:solidFill>
                  <a:srgbClr val="FFFFFF"/>
                </a:solidFill>
                <a:latin typeface="Arial" panose="020B0604020202020204" pitchFamily="34" charset="0"/>
                <a:cs typeface="Arial" panose="020B0604020202020204" pitchFamily="34" charset="0"/>
              </a:defRPr>
            </a:lvl9pPr>
          </a:lstStyle>
          <a:p>
            <a:pPr marL="0" indent="0" algn="ctr" defTabSz="896111">
              <a:spcBef>
                <a:spcPts val="400"/>
              </a:spcBef>
              <a:buClr>
                <a:schemeClr val="tx1"/>
              </a:buClr>
              <a:buSzPct val="75000"/>
              <a:defRPr sz="1800">
                <a:solidFill>
                  <a:srgbClr val="000000"/>
                </a:solidFill>
              </a:defRPr>
            </a:pPr>
            <a:r>
              <a:rPr lang="en-US" sz="3600" kern="0" dirty="0">
                <a:solidFill>
                  <a:srgbClr val="7030A0"/>
                </a:solidFill>
                <a:sym typeface="Calibri"/>
              </a:rPr>
              <a:t>Fluoride is very important in preventing tooth decay</a:t>
            </a:r>
          </a:p>
          <a:p>
            <a:pPr marL="0" indent="0" defTabSz="896111">
              <a:spcBef>
                <a:spcPts val="400"/>
              </a:spcBef>
              <a:buClr>
                <a:schemeClr val="tx1"/>
              </a:buClr>
              <a:buSzPct val="75000"/>
              <a:defRPr sz="1800">
                <a:solidFill>
                  <a:srgbClr val="000000"/>
                </a:solidFill>
              </a:defRPr>
            </a:pPr>
            <a:endParaRPr lang="en-US" sz="1100" kern="0" dirty="0">
              <a:solidFill>
                <a:schemeClr val="tx1"/>
              </a:solidFill>
              <a:sym typeface="Calibri"/>
            </a:endParaRPr>
          </a:p>
          <a:p>
            <a:pPr marL="0" indent="0" defTabSz="896111">
              <a:spcBef>
                <a:spcPts val="400"/>
              </a:spcBef>
              <a:buClr>
                <a:schemeClr val="tx1"/>
              </a:buClr>
              <a:buSzPct val="75000"/>
              <a:defRPr sz="1800">
                <a:solidFill>
                  <a:srgbClr val="000000"/>
                </a:solidFill>
              </a:defRPr>
            </a:pPr>
            <a:r>
              <a:rPr lang="en-US" sz="3600" dirty="0">
                <a:solidFill>
                  <a:schemeClr val="tx1"/>
                </a:solidFill>
              </a:rPr>
              <a:t>Sources of fluoride: </a:t>
            </a:r>
          </a:p>
          <a:p>
            <a:pPr defTabSz="896111">
              <a:spcBef>
                <a:spcPts val="400"/>
              </a:spcBef>
              <a:buClr>
                <a:schemeClr val="tx1"/>
              </a:buClr>
              <a:buSzPct val="75000"/>
              <a:buFont typeface="Arial" panose="020B0604020202020204" pitchFamily="34" charset="0"/>
              <a:buChar char="•"/>
              <a:defRPr sz="1800">
                <a:solidFill>
                  <a:srgbClr val="000000"/>
                </a:solidFill>
              </a:defRPr>
            </a:pPr>
            <a:r>
              <a:rPr lang="en-US" sz="2800" dirty="0">
                <a:solidFill>
                  <a:schemeClr val="tx1"/>
                </a:solidFill>
              </a:rPr>
              <a:t>Water</a:t>
            </a:r>
          </a:p>
          <a:p>
            <a:pPr defTabSz="896111">
              <a:spcBef>
                <a:spcPts val="400"/>
              </a:spcBef>
              <a:buClr>
                <a:schemeClr val="tx1"/>
              </a:buClr>
              <a:buSzPct val="75000"/>
              <a:buFont typeface="Arial" panose="020B0604020202020204" pitchFamily="34" charset="0"/>
              <a:buChar char="•"/>
              <a:defRPr sz="1800">
                <a:solidFill>
                  <a:srgbClr val="000000"/>
                </a:solidFill>
              </a:defRPr>
            </a:pPr>
            <a:r>
              <a:rPr lang="en-US" sz="2800" dirty="0">
                <a:solidFill>
                  <a:schemeClr val="tx1"/>
                </a:solidFill>
              </a:rPr>
              <a:t>Toothpaste</a:t>
            </a:r>
          </a:p>
          <a:p>
            <a:pPr defTabSz="896111">
              <a:spcBef>
                <a:spcPts val="400"/>
              </a:spcBef>
              <a:buClr>
                <a:schemeClr val="tx1"/>
              </a:buClr>
              <a:buSzPct val="75000"/>
              <a:buFont typeface="Arial" panose="020B0604020202020204" pitchFamily="34" charset="0"/>
              <a:buChar char="•"/>
              <a:defRPr sz="1800">
                <a:solidFill>
                  <a:srgbClr val="000000"/>
                </a:solidFill>
              </a:defRPr>
            </a:pPr>
            <a:r>
              <a:rPr lang="en-US" sz="2800" dirty="0" err="1">
                <a:solidFill>
                  <a:schemeClr val="tx1"/>
                </a:solidFill>
              </a:rPr>
              <a:t>Mouthrinse</a:t>
            </a:r>
            <a:endParaRPr lang="en-US" sz="2800" dirty="0">
              <a:solidFill>
                <a:schemeClr val="tx1"/>
              </a:solidFill>
            </a:endParaRPr>
          </a:p>
          <a:p>
            <a:pPr defTabSz="896111">
              <a:spcBef>
                <a:spcPts val="400"/>
              </a:spcBef>
              <a:buClr>
                <a:schemeClr val="tx1"/>
              </a:buClr>
              <a:buSzPct val="75000"/>
              <a:buFont typeface="Arial" panose="020B0604020202020204" pitchFamily="34" charset="0"/>
              <a:buChar char="•"/>
              <a:defRPr sz="1800">
                <a:solidFill>
                  <a:srgbClr val="000000"/>
                </a:solidFill>
              </a:defRPr>
            </a:pPr>
            <a:r>
              <a:rPr lang="en-US" altLang="en-US" sz="2800" dirty="0">
                <a:solidFill>
                  <a:schemeClr val="tx1"/>
                </a:solidFill>
              </a:rPr>
              <a:t>Fluoride varnish, gel, foam</a:t>
            </a:r>
          </a:p>
          <a:p>
            <a:pPr lvl="1" defTabSz="896111">
              <a:spcBef>
                <a:spcPts val="400"/>
              </a:spcBef>
              <a:buClr>
                <a:schemeClr val="tx1"/>
              </a:buClr>
              <a:buSzPct val="75000"/>
              <a:buFont typeface="Arial" panose="020B0604020202020204" pitchFamily="34" charset="0"/>
              <a:buChar char="•"/>
              <a:defRPr sz="1800">
                <a:solidFill>
                  <a:srgbClr val="000000"/>
                </a:solidFill>
              </a:defRPr>
            </a:pPr>
            <a:r>
              <a:rPr lang="en-US" sz="2400" dirty="0">
                <a:solidFill>
                  <a:schemeClr val="tx1"/>
                </a:solidFill>
              </a:rPr>
              <a:t>All professionally applied </a:t>
            </a:r>
            <a:endParaRPr lang="en-US" altLang="en-US" sz="2400" dirty="0">
              <a:solidFill>
                <a:schemeClr val="tx1"/>
              </a:solidFill>
            </a:endParaRPr>
          </a:p>
          <a:p>
            <a:pPr defTabSz="896111">
              <a:spcBef>
                <a:spcPts val="400"/>
              </a:spcBef>
              <a:buClr>
                <a:schemeClr val="tx1"/>
              </a:buClr>
              <a:buSzPct val="75000"/>
              <a:buFont typeface="Arial" panose="020B0604020202020204" pitchFamily="34" charset="0"/>
              <a:buChar char="•"/>
              <a:defRPr sz="1800">
                <a:solidFill>
                  <a:srgbClr val="000000"/>
                </a:solidFill>
              </a:defRPr>
            </a:pPr>
            <a:r>
              <a:rPr lang="en-US" sz="2800" dirty="0">
                <a:solidFill>
                  <a:schemeClr val="tx1"/>
                </a:solidFill>
              </a:rPr>
              <a:t>Prescription fluoride supplements</a:t>
            </a:r>
          </a:p>
          <a:p>
            <a:pPr marL="457200" lvl="1" indent="0" defTabSz="896111">
              <a:lnSpc>
                <a:spcPct val="80000"/>
              </a:lnSpc>
              <a:spcBef>
                <a:spcPts val="400"/>
              </a:spcBef>
              <a:buClr>
                <a:schemeClr val="tx1"/>
              </a:buClr>
              <a:buSzPct val="75000"/>
              <a:defRPr sz="1800">
                <a:solidFill>
                  <a:srgbClr val="000000"/>
                </a:solidFill>
              </a:defRPr>
            </a:pPr>
            <a:endParaRPr lang="en-US" altLang="en-US" sz="2400" dirty="0">
              <a:solidFill>
                <a:schemeClr val="tx1"/>
              </a:solidFill>
            </a:endParaRPr>
          </a:p>
        </p:txBody>
      </p:sp>
      <p:sp>
        <p:nvSpPr>
          <p:cNvPr id="40964" name="Slide Number Placeholder 6">
            <a:extLst>
              <a:ext uri="{FF2B5EF4-FFF2-40B4-BE49-F238E27FC236}">
                <a16:creationId xmlns:a16="http://schemas.microsoft.com/office/drawing/2014/main" id="{2FB3957C-6905-419D-A667-FC010416A075}"/>
              </a:ext>
            </a:extLst>
          </p:cNvPr>
          <p:cNvSpPr>
            <a:spLocks noGrp="1"/>
          </p:cNvSpPr>
          <p:nvPr>
            <p:ph type="sldNum" sz="quarter" idx="10"/>
          </p:nvPr>
        </p:nvSpPr>
        <p:spPr bwMode="auto">
          <a:xfrm>
            <a:off x="8560921" y="401521"/>
            <a:ext cx="4572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rgbClr val="FFFFFF"/>
                </a:solidFill>
                <a:latin typeface="Arial" panose="020B0604020202020204" pitchFamily="34" charset="0"/>
                <a:cs typeface="Arial" panose="020B0604020202020204" pitchFamily="34" charset="0"/>
              </a:defRPr>
            </a:lvl1pPr>
            <a:lvl2pPr marL="742950" indent="-285750">
              <a:defRPr sz="1000">
                <a:solidFill>
                  <a:srgbClr val="FFFFFF"/>
                </a:solidFill>
                <a:latin typeface="Arial" panose="020B0604020202020204" pitchFamily="34" charset="0"/>
                <a:cs typeface="Arial" panose="020B0604020202020204" pitchFamily="34" charset="0"/>
              </a:defRPr>
            </a:lvl2pPr>
            <a:lvl3pPr marL="1143000" indent="-228600">
              <a:defRPr sz="1000">
                <a:solidFill>
                  <a:srgbClr val="FFFFFF"/>
                </a:solidFill>
                <a:latin typeface="Arial" panose="020B0604020202020204" pitchFamily="34" charset="0"/>
                <a:cs typeface="Arial" panose="020B0604020202020204" pitchFamily="34" charset="0"/>
              </a:defRPr>
            </a:lvl3pPr>
            <a:lvl4pPr marL="1600200" indent="-228600">
              <a:defRPr sz="1000">
                <a:solidFill>
                  <a:srgbClr val="FFFFFF"/>
                </a:solidFill>
                <a:latin typeface="Arial" panose="020B0604020202020204" pitchFamily="34" charset="0"/>
                <a:cs typeface="Arial" panose="020B0604020202020204" pitchFamily="34" charset="0"/>
              </a:defRPr>
            </a:lvl4pPr>
            <a:lvl5pPr marL="2057400" indent="-228600">
              <a:defRPr sz="1000">
                <a:solidFill>
                  <a:srgbClr val="FFFF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rgbClr val="FFFF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rgbClr val="FFFF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rgbClr val="FFFF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rgbClr val="FFFFFF"/>
                </a:solidFill>
                <a:latin typeface="Arial" panose="020B0604020202020204" pitchFamily="34" charset="0"/>
                <a:cs typeface="Arial" panose="020B0604020202020204" pitchFamily="34" charset="0"/>
              </a:defRPr>
            </a:lvl9pPr>
          </a:lstStyle>
          <a:p>
            <a:pPr algn="ctr"/>
            <a:fld id="{1D5956F0-02F7-4214-BD9E-B5B4887FC93C}" type="slidenum">
              <a:rPr lang="en-US" altLang="en-US" sz="1200">
                <a:solidFill>
                  <a:schemeClr val="bg1"/>
                </a:solidFill>
              </a:rPr>
              <a:pPr algn="ctr"/>
              <a:t>26</a:t>
            </a:fld>
            <a:endParaRPr lang="en-US" altLang="en-US" sz="1200">
              <a:solidFill>
                <a:schemeClr val="bg1"/>
              </a:solidFill>
            </a:endParaRPr>
          </a:p>
        </p:txBody>
      </p:sp>
      <p:pic>
        <p:nvPicPr>
          <p:cNvPr id="40965" name="Picture 8" descr="IMG_3806">
            <a:extLst>
              <a:ext uri="{FF2B5EF4-FFF2-40B4-BE49-F238E27FC236}">
                <a16:creationId xmlns:a16="http://schemas.microsoft.com/office/drawing/2014/main" id="{1F80817F-D6C6-4D13-BA84-30641A975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7687" y="2586997"/>
            <a:ext cx="2059113" cy="307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6" name="Text Box 11">
            <a:extLst>
              <a:ext uri="{FF2B5EF4-FFF2-40B4-BE49-F238E27FC236}">
                <a16:creationId xmlns:a16="http://schemas.microsoft.com/office/drawing/2014/main" id="{FE8A0C1C-C683-44E4-A5CC-53F272D0E86E}"/>
              </a:ext>
            </a:extLst>
          </p:cNvPr>
          <p:cNvSpPr txBox="1">
            <a:spLocks noChangeArrowheads="1"/>
          </p:cNvSpPr>
          <p:nvPr/>
        </p:nvSpPr>
        <p:spPr bwMode="auto">
          <a:xfrm>
            <a:off x="6059905" y="5688264"/>
            <a:ext cx="274320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rgbClr val="FFFFFF"/>
                </a:solidFill>
                <a:latin typeface="Arial" panose="020B0604020202020204" pitchFamily="34" charset="0"/>
                <a:cs typeface="Arial" panose="020B0604020202020204" pitchFamily="34" charset="0"/>
              </a:defRPr>
            </a:lvl1pPr>
            <a:lvl2pPr marL="742950" indent="-285750">
              <a:defRPr sz="1000">
                <a:solidFill>
                  <a:srgbClr val="FFFFFF"/>
                </a:solidFill>
                <a:latin typeface="Arial" panose="020B0604020202020204" pitchFamily="34" charset="0"/>
                <a:cs typeface="Arial" panose="020B0604020202020204" pitchFamily="34" charset="0"/>
              </a:defRPr>
            </a:lvl2pPr>
            <a:lvl3pPr marL="1143000" indent="-228600">
              <a:defRPr sz="1000">
                <a:solidFill>
                  <a:srgbClr val="FFFFFF"/>
                </a:solidFill>
                <a:latin typeface="Arial" panose="020B0604020202020204" pitchFamily="34" charset="0"/>
                <a:cs typeface="Arial" panose="020B0604020202020204" pitchFamily="34" charset="0"/>
              </a:defRPr>
            </a:lvl3pPr>
            <a:lvl4pPr marL="1600200" indent="-228600">
              <a:defRPr sz="1000">
                <a:solidFill>
                  <a:srgbClr val="FFFFFF"/>
                </a:solidFill>
                <a:latin typeface="Arial" panose="020B0604020202020204" pitchFamily="34" charset="0"/>
                <a:cs typeface="Arial" panose="020B0604020202020204" pitchFamily="34" charset="0"/>
              </a:defRPr>
            </a:lvl4pPr>
            <a:lvl5pPr marL="2057400" indent="-228600">
              <a:defRPr sz="1000">
                <a:solidFill>
                  <a:srgbClr val="FFFF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rgbClr val="FFFF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rgbClr val="FFFF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rgbClr val="FFFF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rgbClr val="FFFFFF"/>
                </a:solidFill>
                <a:latin typeface="Arial" panose="020B0604020202020204" pitchFamily="34" charset="0"/>
                <a:cs typeface="Arial" panose="020B0604020202020204" pitchFamily="34" charset="0"/>
              </a:defRPr>
            </a:lvl9pPr>
          </a:lstStyle>
          <a:p>
            <a:pPr algn="r" eaLnBrk="1" hangingPunct="1">
              <a:spcBef>
                <a:spcPct val="50000"/>
              </a:spcBef>
            </a:pPr>
            <a:r>
              <a:rPr lang="en-US" altLang="en-US" dirty="0">
                <a:solidFill>
                  <a:schemeClr val="tx1"/>
                </a:solidFill>
              </a:rPr>
              <a:t>Photos: Joanna Douglass, BDS, DDS </a:t>
            </a:r>
          </a:p>
        </p:txBody>
      </p:sp>
      <p:pic>
        <p:nvPicPr>
          <p:cNvPr id="40967" name="Picture 8">
            <a:extLst>
              <a:ext uri="{FF2B5EF4-FFF2-40B4-BE49-F238E27FC236}">
                <a16:creationId xmlns:a16="http://schemas.microsoft.com/office/drawing/2014/main" id="{A31AAF4B-CABA-4315-8785-3E81D1D7A2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996636"/>
            <a:ext cx="2851150" cy="141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10539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1"/>
          <p:cNvSpPr>
            <a:spLocks noGrp="1"/>
          </p:cNvSpPr>
          <p:nvPr>
            <p:ph type="sldNum" sz="quarter" idx="10"/>
          </p:nvPr>
        </p:nvSpPr>
        <p:spPr bwMode="auto">
          <a:xfrm>
            <a:off x="8534400" y="304800"/>
            <a:ext cx="534052"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rgbClr val="FFFFFF"/>
                </a:solidFill>
                <a:latin typeface="Calibri" pitchFamily="34" charset="0"/>
                <a:cs typeface="Arial" pitchFamily="34" charset="0"/>
              </a:defRPr>
            </a:lvl1pPr>
            <a:lvl2pPr marL="742950" indent="-285750">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pPr algn="ctr"/>
            <a:fld id="{9D7CB9C0-9115-496A-9A26-B607F9ABA61A}" type="slidenum">
              <a:rPr lang="en-US" altLang="en-US" sz="1200">
                <a:solidFill>
                  <a:prstClr val="white"/>
                </a:solidFill>
                <a:latin typeface="Arial" pitchFamily="34" charset="0"/>
              </a:rPr>
              <a:pPr algn="ctr"/>
              <a:t>27</a:t>
            </a:fld>
            <a:endParaRPr lang="en-US" altLang="en-US" sz="1200" dirty="0">
              <a:solidFill>
                <a:prstClr val="white"/>
              </a:solidFill>
              <a:latin typeface="Arial" pitchFamily="34" charset="0"/>
            </a:endParaRPr>
          </a:p>
        </p:txBody>
      </p:sp>
      <p:sp>
        <p:nvSpPr>
          <p:cNvPr id="67587" name="Rectangle 2"/>
          <p:cNvSpPr txBox="1">
            <a:spLocks noChangeArrowheads="1"/>
          </p:cNvSpPr>
          <p:nvPr/>
        </p:nvSpPr>
        <p:spPr bwMode="auto">
          <a:xfrm>
            <a:off x="304800" y="40507"/>
            <a:ext cx="8229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rgbClr val="FFFFFF"/>
                </a:solidFill>
                <a:latin typeface="Calibri" pitchFamily="34" charset="0"/>
                <a:cs typeface="Arial" pitchFamily="34" charset="0"/>
              </a:defRPr>
            </a:lvl1pPr>
            <a:lvl2pPr marL="742950" indent="-285750">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r>
              <a:rPr lang="en-US" altLang="en-US" sz="4400">
                <a:solidFill>
                  <a:prstClr val="white"/>
                </a:solidFill>
                <a:latin typeface="Tahoma" pitchFamily="34" charset="0"/>
                <a:cs typeface="Tahoma" pitchFamily="34" charset="0"/>
              </a:rPr>
              <a:t>How Much Toothpaste? </a:t>
            </a:r>
          </a:p>
        </p:txBody>
      </p:sp>
      <p:pic>
        <p:nvPicPr>
          <p:cNvPr id="67588" name="Picture 12" descr="IMG_3857"/>
          <p:cNvPicPr>
            <a:picLocks noChangeAspect="1" noChangeArrowheads="1"/>
          </p:cNvPicPr>
          <p:nvPr/>
        </p:nvPicPr>
        <p:blipFill rotWithShape="1">
          <a:blip r:embed="rId3">
            <a:extLst>
              <a:ext uri="{28A0092B-C50C-407E-A947-70E740481C1C}">
                <a14:useLocalDpi xmlns:a14="http://schemas.microsoft.com/office/drawing/2010/main" val="0"/>
              </a:ext>
            </a:extLst>
          </a:blip>
          <a:srcRect l="8035" t="18183" r="1755" b="21904"/>
          <a:stretch/>
        </p:blipFill>
        <p:spPr bwMode="auto">
          <a:xfrm>
            <a:off x="516361" y="2013575"/>
            <a:ext cx="3625606" cy="1881394"/>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67589" name="Text Box 6"/>
          <p:cNvSpPr txBox="1">
            <a:spLocks noChangeArrowheads="1"/>
          </p:cNvSpPr>
          <p:nvPr/>
        </p:nvSpPr>
        <p:spPr bwMode="auto">
          <a:xfrm>
            <a:off x="114300" y="1092198"/>
            <a:ext cx="468629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rgbClr val="FFFFFF"/>
                </a:solidFill>
                <a:latin typeface="Calibri" pitchFamily="34" charset="0"/>
                <a:cs typeface="Arial" pitchFamily="34" charset="0"/>
              </a:defRPr>
            </a:lvl1pPr>
            <a:lvl2pPr marL="742950" indent="-285750">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pPr algn="ctr"/>
            <a:r>
              <a:rPr lang="en-US" altLang="en-US" sz="2400" b="1" dirty="0">
                <a:solidFill>
                  <a:prstClr val="black"/>
                </a:solidFill>
                <a:latin typeface="Arial" pitchFamily="34" charset="0"/>
              </a:rPr>
              <a:t>Small smear or “grain of rice”: </a:t>
            </a:r>
            <a:br>
              <a:rPr lang="en-US" altLang="en-US" sz="2400" b="1" dirty="0">
                <a:solidFill>
                  <a:prstClr val="black"/>
                </a:solidFill>
                <a:latin typeface="Arial" pitchFamily="34" charset="0"/>
              </a:rPr>
            </a:br>
            <a:r>
              <a:rPr lang="en-US" altLang="en-US" sz="2400" dirty="0">
                <a:solidFill>
                  <a:prstClr val="black"/>
                </a:solidFill>
                <a:latin typeface="Arial" pitchFamily="34" charset="0"/>
              </a:rPr>
              <a:t>Less than 3 years of age</a:t>
            </a:r>
            <a:endParaRPr lang="en-US" altLang="en-US" sz="2400" b="1" dirty="0">
              <a:solidFill>
                <a:prstClr val="black"/>
              </a:solidFill>
              <a:latin typeface="Arial" pitchFamily="34" charset="0"/>
            </a:endParaRPr>
          </a:p>
        </p:txBody>
      </p:sp>
      <p:pic>
        <p:nvPicPr>
          <p:cNvPr id="67590" name="Picture 13" descr="IMG_3855"/>
          <p:cNvPicPr>
            <a:picLocks noChangeAspect="1" noChangeArrowheads="1"/>
          </p:cNvPicPr>
          <p:nvPr/>
        </p:nvPicPr>
        <p:blipFill rotWithShape="1">
          <a:blip r:embed="rId4">
            <a:extLst>
              <a:ext uri="{28A0092B-C50C-407E-A947-70E740481C1C}">
                <a14:useLocalDpi xmlns:a14="http://schemas.microsoft.com/office/drawing/2010/main" val="0"/>
              </a:ext>
            </a:extLst>
          </a:blip>
          <a:srcRect t="10746" b="9851"/>
          <a:stretch/>
        </p:blipFill>
        <p:spPr bwMode="auto">
          <a:xfrm>
            <a:off x="5194725" y="2028590"/>
            <a:ext cx="3606701" cy="1866379"/>
          </a:xfrm>
          <a:prstGeom prst="rect">
            <a:avLst/>
          </a:prstGeom>
          <a:noFill/>
          <a:ln w="9525">
            <a:solidFill>
              <a:schemeClr val="tx1">
                <a:lumMod val="75000"/>
                <a:lumOff val="25000"/>
              </a:schemeClr>
            </a:solidFill>
            <a:miter lim="800000"/>
            <a:headEnd/>
            <a:tailEnd/>
          </a:ln>
          <a:extLst>
            <a:ext uri="{909E8E84-426E-40dd-AFC4-6F175D3DCCD1}">
              <a14:hiddenFill xmlns="" xmlns:a14="http://schemas.microsoft.com/office/drawing/2010/main">
                <a:solidFill>
                  <a:srgbClr val="FFFFFF"/>
                </a:solidFill>
              </a14:hiddenFill>
            </a:ext>
          </a:extLst>
        </p:spPr>
      </p:pic>
      <p:sp>
        <p:nvSpPr>
          <p:cNvPr id="67591" name="Text Box 6"/>
          <p:cNvSpPr txBox="1">
            <a:spLocks noChangeArrowheads="1"/>
          </p:cNvSpPr>
          <p:nvPr/>
        </p:nvSpPr>
        <p:spPr bwMode="auto">
          <a:xfrm>
            <a:off x="4800599" y="1091980"/>
            <a:ext cx="423464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rgbClr val="FFFFFF"/>
                </a:solidFill>
                <a:latin typeface="Calibri" pitchFamily="34" charset="0"/>
                <a:cs typeface="Arial" pitchFamily="34" charset="0"/>
              </a:defRPr>
            </a:lvl1pPr>
            <a:lvl2pPr marL="742950" indent="-285750">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pPr algn="ctr"/>
            <a:r>
              <a:rPr lang="en-US" altLang="en-US" sz="2400" b="1" dirty="0">
                <a:solidFill>
                  <a:prstClr val="black"/>
                </a:solidFill>
                <a:latin typeface="Arial" pitchFamily="34" charset="0"/>
              </a:rPr>
              <a:t>Pea sized: </a:t>
            </a:r>
          </a:p>
          <a:p>
            <a:pPr algn="ctr"/>
            <a:r>
              <a:rPr lang="en-US" altLang="en-US" sz="2400" dirty="0">
                <a:solidFill>
                  <a:prstClr val="black"/>
                </a:solidFill>
                <a:latin typeface="Arial" pitchFamily="34" charset="0"/>
              </a:rPr>
              <a:t>All children ages 3 and older</a:t>
            </a:r>
            <a:endParaRPr lang="en-US" altLang="en-US" sz="2400" b="1" dirty="0">
              <a:solidFill>
                <a:prstClr val="black"/>
              </a:solidFill>
              <a:latin typeface="Arial" pitchFamily="34" charset="0"/>
            </a:endParaRPr>
          </a:p>
        </p:txBody>
      </p:sp>
      <p:sp>
        <p:nvSpPr>
          <p:cNvPr id="67592" name="Rectangle 3"/>
          <p:cNvSpPr>
            <a:spLocks noChangeArrowheads="1"/>
          </p:cNvSpPr>
          <p:nvPr/>
        </p:nvSpPr>
        <p:spPr bwMode="auto">
          <a:xfrm>
            <a:off x="-196042" y="4194955"/>
            <a:ext cx="9231284" cy="2663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1000">
                <a:solidFill>
                  <a:srgbClr val="FFFFFF"/>
                </a:solidFill>
                <a:latin typeface="Calibri" pitchFamily="34" charset="0"/>
                <a:cs typeface="Arial" pitchFamily="34" charset="0"/>
              </a:defRPr>
            </a:lvl1pPr>
            <a:lvl2pPr marL="690563" indent="-233363">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pPr lvl="1">
              <a:spcBef>
                <a:spcPts val="600"/>
              </a:spcBef>
              <a:buFont typeface="Arial" pitchFamily="34" charset="0"/>
              <a:buChar char="•"/>
            </a:pPr>
            <a:r>
              <a:rPr lang="en-US" altLang="en-US" sz="2600" dirty="0">
                <a:solidFill>
                  <a:prstClr val="black"/>
                </a:solidFill>
                <a:latin typeface="Arial" pitchFamily="34" charset="0"/>
              </a:rPr>
              <a:t>Most preschool children swallow toothpaste on the brush</a:t>
            </a:r>
          </a:p>
          <a:p>
            <a:pPr lvl="1">
              <a:spcBef>
                <a:spcPts val="600"/>
              </a:spcBef>
              <a:buFont typeface="Arial" pitchFamily="34" charset="0"/>
              <a:buChar char="•"/>
            </a:pPr>
            <a:r>
              <a:rPr lang="en-US" altLang="en-US" sz="2600" dirty="0">
                <a:solidFill>
                  <a:prstClr val="black"/>
                </a:solidFill>
                <a:latin typeface="Arial" pitchFamily="34" charset="0"/>
              </a:rPr>
              <a:t>Encourage spitting, but small amounts safe to swallow</a:t>
            </a:r>
          </a:p>
          <a:p>
            <a:pPr lvl="1">
              <a:spcBef>
                <a:spcPts val="600"/>
              </a:spcBef>
              <a:buFont typeface="Arial" pitchFamily="34" charset="0"/>
              <a:buChar char="•"/>
            </a:pPr>
            <a:r>
              <a:rPr lang="en-US" altLang="en-US" sz="2600" dirty="0">
                <a:solidFill>
                  <a:prstClr val="black"/>
                </a:solidFill>
                <a:latin typeface="Arial" pitchFamily="34" charset="0"/>
              </a:rPr>
              <a:t>Keep toothpaste tubes out of reach of small children</a:t>
            </a:r>
          </a:p>
        </p:txBody>
      </p:sp>
      <p:sp>
        <p:nvSpPr>
          <p:cNvPr id="67593" name="Text Box 9"/>
          <p:cNvSpPr txBox="1">
            <a:spLocks noChangeArrowheads="1"/>
          </p:cNvSpPr>
          <p:nvPr/>
        </p:nvSpPr>
        <p:spPr bwMode="auto">
          <a:xfrm>
            <a:off x="3120231" y="6188649"/>
            <a:ext cx="2598737" cy="253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rgbClr val="FFFFFF"/>
                </a:solidFill>
                <a:latin typeface="Calibri" pitchFamily="34" charset="0"/>
                <a:cs typeface="Arial" pitchFamily="34" charset="0"/>
              </a:defRPr>
            </a:lvl1pPr>
            <a:lvl2pPr marL="742950" indent="-285750">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pPr algn="r">
              <a:spcBef>
                <a:spcPct val="50000"/>
              </a:spcBef>
            </a:pPr>
            <a:r>
              <a:rPr lang="en-US" altLang="en-US" sz="1050" dirty="0">
                <a:solidFill>
                  <a:prstClr val="black"/>
                </a:solidFill>
                <a:latin typeface="Arial" pitchFamily="34" charset="0"/>
              </a:rPr>
              <a:t>Photos: Joanna Douglass, BDS, DDS </a:t>
            </a:r>
          </a:p>
        </p:txBody>
      </p:sp>
    </p:spTree>
    <p:extLst>
      <p:ext uri="{BB962C8B-B14F-4D97-AF65-F5344CB8AC3E}">
        <p14:creationId xmlns:p14="http://schemas.microsoft.com/office/powerpoint/2010/main" val="1296826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245" y="52696"/>
            <a:ext cx="8229600" cy="1143000"/>
          </a:xfrm>
        </p:spPr>
        <p:txBody>
          <a:bodyPr>
            <a:normAutofit/>
          </a:bodyPr>
          <a:lstStyle/>
          <a:p>
            <a:r>
              <a:rPr lang="en-US" dirty="0"/>
              <a:t>Diet and Oral Health </a:t>
            </a:r>
          </a:p>
        </p:txBody>
      </p:sp>
      <p:sp>
        <p:nvSpPr>
          <p:cNvPr id="4" name="Slide Number Placeholder 3"/>
          <p:cNvSpPr>
            <a:spLocks noGrp="1"/>
          </p:cNvSpPr>
          <p:nvPr>
            <p:ph type="sldNum" sz="quarter" idx="12"/>
          </p:nvPr>
        </p:nvSpPr>
        <p:spPr/>
        <p:txBody>
          <a:bodyPr/>
          <a:lstStyle/>
          <a:p>
            <a:pPr lvl="0"/>
            <a:fld id="{86CB4B4D-7CA3-9044-876B-883B54F8677D}" type="slidenum">
              <a:rPr lang="en-US" smtClean="0"/>
              <a:t>28</a:t>
            </a:fld>
            <a:endParaRPr lang="en-US" dirty="0"/>
          </a:p>
        </p:txBody>
      </p:sp>
      <p:sp>
        <p:nvSpPr>
          <p:cNvPr id="3" name="Content Placeholder 2"/>
          <p:cNvSpPr>
            <a:spLocks noGrp="1"/>
          </p:cNvSpPr>
          <p:nvPr>
            <p:ph idx="1"/>
          </p:nvPr>
        </p:nvSpPr>
        <p:spPr>
          <a:xfrm>
            <a:off x="227672" y="1050750"/>
            <a:ext cx="8687728" cy="4937754"/>
          </a:xfrm>
        </p:spPr>
        <p:txBody>
          <a:bodyPr>
            <a:noAutofit/>
          </a:bodyPr>
          <a:lstStyle/>
          <a:p>
            <a:r>
              <a:rPr lang="en-US" sz="2800" dirty="0"/>
              <a:t>Introduce sippy cup at 6 months, monitor use </a:t>
            </a:r>
          </a:p>
          <a:p>
            <a:pPr lvl="1"/>
            <a:r>
              <a:rPr lang="en-US" sz="2400" dirty="0"/>
              <a:t>No bottle to bed, wean bottle by 12 months of age</a:t>
            </a:r>
          </a:p>
          <a:p>
            <a:pPr lvl="1"/>
            <a:r>
              <a:rPr lang="en-US" altLang="en-US" sz="2400" dirty="0">
                <a:solidFill>
                  <a:prstClr val="black"/>
                </a:solidFill>
              </a:rPr>
              <a:t>Do not eat or drink before bed after brushing teeth</a:t>
            </a:r>
          </a:p>
          <a:p>
            <a:r>
              <a:rPr lang="en-US" altLang="en-US" sz="2800" dirty="0"/>
              <a:t>Encourage children to drink water </a:t>
            </a:r>
          </a:p>
          <a:p>
            <a:pPr lvl="1"/>
            <a:r>
              <a:rPr lang="en-US" altLang="en-US" sz="2400" dirty="0"/>
              <a:t>Safest drink for tooth decay</a:t>
            </a:r>
          </a:p>
          <a:p>
            <a:pPr lvl="1"/>
            <a:r>
              <a:rPr lang="en-US" altLang="en-US" sz="2400" dirty="0"/>
              <a:t>No calories</a:t>
            </a:r>
            <a:endParaRPr lang="en-US" sz="2400" dirty="0">
              <a:solidFill>
                <a:prstClr val="black"/>
              </a:solidFill>
            </a:endParaRPr>
          </a:p>
          <a:p>
            <a:r>
              <a:rPr lang="en-US" sz="2800" dirty="0">
                <a:solidFill>
                  <a:prstClr val="black"/>
                </a:solidFill>
              </a:rPr>
              <a:t>Juice</a:t>
            </a:r>
          </a:p>
          <a:p>
            <a:pPr lvl="1"/>
            <a:r>
              <a:rPr lang="en-US" sz="2400" dirty="0">
                <a:solidFill>
                  <a:prstClr val="black"/>
                </a:solidFill>
              </a:rPr>
              <a:t>Do not serve to infants under 1 year of age</a:t>
            </a:r>
          </a:p>
          <a:p>
            <a:pPr lvl="1"/>
            <a:r>
              <a:rPr lang="en-US" sz="2400" dirty="0">
                <a:solidFill>
                  <a:prstClr val="black"/>
                </a:solidFill>
              </a:rPr>
              <a:t>Limit juice intake at all ages</a:t>
            </a:r>
          </a:p>
          <a:p>
            <a:pPr lvl="1"/>
            <a:r>
              <a:rPr lang="en-US" sz="2400" dirty="0"/>
              <a:t>Serve only 100% fruit juice, no “fruit drinks” </a:t>
            </a:r>
          </a:p>
          <a:p>
            <a:endParaRPr lang="en-US" sz="2800" dirty="0"/>
          </a:p>
          <a:p>
            <a:pPr lvl="1"/>
            <a:endParaRPr lang="en-US" sz="2000" dirty="0"/>
          </a:p>
          <a:p>
            <a:pPr marL="0" indent="0">
              <a:buNone/>
            </a:pPr>
            <a:endParaRPr lang="en-US" sz="2000" dirty="0"/>
          </a:p>
        </p:txBody>
      </p:sp>
      <p:sp>
        <p:nvSpPr>
          <p:cNvPr id="5" name="Slide Number Placeholder 4">
            <a:extLst>
              <a:ext uri="{FF2B5EF4-FFF2-40B4-BE49-F238E27FC236}">
                <a16:creationId xmlns:a16="http://schemas.microsoft.com/office/drawing/2014/main" id="{69A53EFF-6548-4D85-BE4B-20CF813F0740}"/>
              </a:ext>
            </a:extLst>
          </p:cNvPr>
          <p:cNvSpPr txBox="1">
            <a:spLocks/>
          </p:cNvSpPr>
          <p:nvPr/>
        </p:nvSpPr>
        <p:spPr>
          <a:xfrm>
            <a:off x="8686800" y="457200"/>
            <a:ext cx="4572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Arial"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fld id="{55020F1F-EA15-46C9-A601-949856B39417}" type="slidenum">
              <a:rPr lang="en-US" smtClean="0">
                <a:solidFill>
                  <a:prstClr val="white"/>
                </a:solidFill>
              </a:rPr>
              <a:pPr algn="ctr">
                <a:defRPr/>
              </a:pPr>
              <a:t>28</a:t>
            </a:fld>
            <a:endParaRPr lang="en-US" dirty="0">
              <a:solidFill>
                <a:prstClr val="white"/>
              </a:solidFill>
            </a:endParaRPr>
          </a:p>
        </p:txBody>
      </p:sp>
      <p:pic>
        <p:nvPicPr>
          <p:cNvPr id="6" name="Picture 5">
            <a:extLst>
              <a:ext uri="{FF2B5EF4-FFF2-40B4-BE49-F238E27FC236}">
                <a16:creationId xmlns:a16="http://schemas.microsoft.com/office/drawing/2014/main" id="{EB2807CD-CE81-4CC9-89E1-33284835B4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6068" t="33267" r="10474" b="17624"/>
          <a:stretch>
            <a:fillRect/>
          </a:stretch>
        </p:blipFill>
        <p:spPr bwMode="auto">
          <a:xfrm>
            <a:off x="7170722" y="2714172"/>
            <a:ext cx="1918846" cy="24279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3370437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716" y="80211"/>
            <a:ext cx="8421624" cy="1097280"/>
          </a:xfrm>
        </p:spPr>
        <p:txBody>
          <a:bodyPr>
            <a:normAutofit/>
          </a:bodyPr>
          <a:lstStyle/>
          <a:p>
            <a:r>
              <a:rPr lang="en-US" sz="4000" dirty="0"/>
              <a:t>Fruit and Fruit Juice</a:t>
            </a:r>
          </a:p>
        </p:txBody>
      </p:sp>
      <p:sp>
        <p:nvSpPr>
          <p:cNvPr id="4" name="Slide Number Placeholder 3"/>
          <p:cNvSpPr>
            <a:spLocks noGrp="1"/>
          </p:cNvSpPr>
          <p:nvPr>
            <p:ph type="sldNum" sz="quarter" idx="1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6CB4B4D-7CA3-9044-876B-883B54F8677D}" type="slidenum">
              <a:rPr kumimoji="0" lang="en-US" sz="1200" b="0" i="0" u="none" strike="noStrike" kern="0" cap="none" spc="0" normalizeH="0" baseline="0" noProof="0" smtClean="0">
                <a:ln>
                  <a:noFill/>
                </a:ln>
                <a:solidFill>
                  <a:prstClr val="white">
                    <a:tint val="75000"/>
                  </a:prstClr>
                </a:solidFill>
                <a:effectLst/>
                <a:uLnTx/>
                <a:uFillTx/>
                <a:latin typeface="Calibri"/>
                <a:sym typeface="Calibri"/>
              </a:rPr>
              <a:pPr marL="0" marR="0" lvl="0" indent="0" algn="r" defTabSz="914400" eaLnBrk="1" fontAlgn="auto" latinLnBrk="0" hangingPunct="1">
                <a:lnSpc>
                  <a:spcPct val="100000"/>
                </a:lnSpc>
                <a:spcBef>
                  <a:spcPts val="0"/>
                </a:spcBef>
                <a:spcAft>
                  <a:spcPts val="0"/>
                </a:spcAft>
                <a:buClrTx/>
                <a:buSzTx/>
                <a:buFontTx/>
                <a:buNone/>
                <a:tabLst/>
                <a:defRPr/>
              </a:pPr>
              <a:t>29</a:t>
            </a:fld>
            <a:endParaRPr kumimoji="0" lang="en-US" sz="1200" b="0" i="0" u="none" strike="noStrike" kern="0" cap="none" spc="0" normalizeH="0" baseline="0" noProof="0" dirty="0">
              <a:ln>
                <a:noFill/>
              </a:ln>
              <a:solidFill>
                <a:prstClr val="white">
                  <a:tint val="75000"/>
                </a:prstClr>
              </a:solidFill>
              <a:effectLst/>
              <a:uLnTx/>
              <a:uFillTx/>
              <a:latin typeface="Calibri"/>
              <a:sym typeface="Calibri"/>
            </a:endParaRPr>
          </a:p>
        </p:txBody>
      </p:sp>
      <p:sp>
        <p:nvSpPr>
          <p:cNvPr id="3" name="Content Placeholder 2"/>
          <p:cNvSpPr>
            <a:spLocks noGrp="1"/>
          </p:cNvSpPr>
          <p:nvPr>
            <p:ph idx="4294967295"/>
          </p:nvPr>
        </p:nvSpPr>
        <p:spPr>
          <a:xfrm>
            <a:off x="184970" y="1072741"/>
            <a:ext cx="7082271" cy="5283609"/>
          </a:xfrm>
          <a:prstGeom prst="rect">
            <a:avLst/>
          </a:prstGeom>
        </p:spPr>
        <p:txBody>
          <a:bodyPr>
            <a:normAutofit/>
          </a:bodyPr>
          <a:lstStyle/>
          <a:p>
            <a:r>
              <a:rPr lang="en-US" altLang="en-US" dirty="0"/>
              <a:t>Whole fruit is more nutritious                    than fruit juice and provides             dietary fiber</a:t>
            </a:r>
          </a:p>
          <a:p>
            <a:r>
              <a:rPr lang="en-US" sz="3000" dirty="0"/>
              <a:t>Drinking fruit juice can contribute                                      to weight gain, tooth decay,                       diarrhea, and poor nutrition </a:t>
            </a:r>
          </a:p>
          <a:p>
            <a:r>
              <a:rPr lang="en-US" sz="3000" dirty="0"/>
              <a:t>Juice should be limited at all ages                  to 4-8 ounces per day</a:t>
            </a:r>
          </a:p>
          <a:p>
            <a:r>
              <a:rPr lang="en-US" sz="3000" dirty="0"/>
              <a:t>Carbonated water is sugar-free, but acidic and can promote tooth decay</a:t>
            </a:r>
            <a:endParaRPr lang="en-US" sz="2600" dirty="0"/>
          </a:p>
          <a:p>
            <a:endParaRPr lang="en-US" sz="3000" dirty="0"/>
          </a:p>
          <a:p>
            <a:endParaRPr lang="en-US" sz="3000" dirty="0"/>
          </a:p>
          <a:p>
            <a:endParaRPr lang="en-US" sz="2400" dirty="0"/>
          </a:p>
        </p:txBody>
      </p:sp>
      <p:pic>
        <p:nvPicPr>
          <p:cNvPr id="6" name="Picture 4" descr="Caleb Apples">
            <a:extLst>
              <a:ext uri="{FF2B5EF4-FFF2-40B4-BE49-F238E27FC236}">
                <a16:creationId xmlns:a16="http://schemas.microsoft.com/office/drawing/2014/main" id="{3D268D85-4BC1-4B43-AA7D-B1A9BEA5F7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867" y="945326"/>
            <a:ext cx="2586837" cy="37290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Slide Number Placeholder 4">
            <a:extLst>
              <a:ext uri="{FF2B5EF4-FFF2-40B4-BE49-F238E27FC236}">
                <a16:creationId xmlns:a16="http://schemas.microsoft.com/office/drawing/2014/main" id="{D9A16905-DAF9-4A6D-A0AE-5FC074108929}"/>
              </a:ext>
            </a:extLst>
          </p:cNvPr>
          <p:cNvSpPr txBox="1">
            <a:spLocks/>
          </p:cNvSpPr>
          <p:nvPr/>
        </p:nvSpPr>
        <p:spPr>
          <a:xfrm>
            <a:off x="8574505" y="464114"/>
            <a:ext cx="4572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Arial"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fld id="{55020F1F-EA15-46C9-A601-949856B39417}" type="slidenum">
              <a:rPr lang="en-US" smtClean="0">
                <a:solidFill>
                  <a:prstClr val="white"/>
                </a:solidFill>
              </a:rPr>
              <a:pPr algn="ctr">
                <a:defRPr/>
              </a:pPr>
              <a:t>29</a:t>
            </a:fld>
            <a:endParaRPr lang="en-US" dirty="0">
              <a:solidFill>
                <a:prstClr val="white"/>
              </a:solidFill>
            </a:endParaRPr>
          </a:p>
        </p:txBody>
      </p:sp>
      <p:sp>
        <p:nvSpPr>
          <p:cNvPr id="8" name="Text Box 12">
            <a:extLst>
              <a:ext uri="{FF2B5EF4-FFF2-40B4-BE49-F238E27FC236}">
                <a16:creationId xmlns:a16="http://schemas.microsoft.com/office/drawing/2014/main" id="{11BB9D49-A5DF-4030-9CA5-BD04A8866B9F}"/>
              </a:ext>
            </a:extLst>
          </p:cNvPr>
          <p:cNvSpPr txBox="1">
            <a:spLocks noChangeArrowheads="1"/>
          </p:cNvSpPr>
          <p:nvPr/>
        </p:nvSpPr>
        <p:spPr bwMode="auto">
          <a:xfrm>
            <a:off x="6452419" y="4675043"/>
            <a:ext cx="2574646" cy="169277"/>
          </a:xfrm>
          <a:prstGeom prst="rect">
            <a:avLst/>
          </a:prstGeom>
          <a:solidFill>
            <a:srgbClr val="FFFFFF">
              <a:alpha val="2705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rgbClr val="FFFFFF"/>
                </a:solidFill>
                <a:latin typeface="Calibri" panose="020F0502020204030204" pitchFamily="34" charset="0"/>
                <a:cs typeface="Arial" panose="020B0604020202020204" pitchFamily="34" charset="0"/>
              </a:defRPr>
            </a:lvl1pPr>
            <a:lvl2pPr marL="742950" indent="-285750">
              <a:defRPr sz="1000">
                <a:solidFill>
                  <a:srgbClr val="FFFFFF"/>
                </a:solidFill>
                <a:latin typeface="Calibri" panose="020F0502020204030204" pitchFamily="34" charset="0"/>
                <a:cs typeface="Arial" panose="020B0604020202020204" pitchFamily="34" charset="0"/>
              </a:defRPr>
            </a:lvl2pPr>
            <a:lvl3pPr marL="1143000" indent="-228600">
              <a:defRPr sz="1000">
                <a:solidFill>
                  <a:srgbClr val="FFFFFF"/>
                </a:solidFill>
                <a:latin typeface="Calibri" panose="020F0502020204030204" pitchFamily="34" charset="0"/>
                <a:cs typeface="Arial" panose="020B0604020202020204" pitchFamily="34" charset="0"/>
              </a:defRPr>
            </a:lvl3pPr>
            <a:lvl4pPr marL="1600200" indent="-228600">
              <a:defRPr sz="1000">
                <a:solidFill>
                  <a:srgbClr val="FFFFFF"/>
                </a:solidFill>
                <a:latin typeface="Calibri" panose="020F0502020204030204" pitchFamily="34" charset="0"/>
                <a:cs typeface="Arial" panose="020B0604020202020204" pitchFamily="34" charset="0"/>
              </a:defRPr>
            </a:lvl4pPr>
            <a:lvl5pPr marL="2057400" indent="-228600">
              <a:defRPr sz="1000">
                <a:solidFill>
                  <a:srgbClr val="FFFFFF"/>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1000">
                <a:solidFill>
                  <a:srgbClr val="FFFFFF"/>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1000">
                <a:solidFill>
                  <a:srgbClr val="FFFFFF"/>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1000">
                <a:solidFill>
                  <a:srgbClr val="FFFFFF"/>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1000">
                <a:solidFill>
                  <a:srgbClr val="FFFFFF"/>
                </a:solidFill>
                <a:latin typeface="Calibri" panose="020F0502020204030204" pitchFamily="34" charset="0"/>
                <a:cs typeface="Arial" panose="020B0604020202020204" pitchFamily="34" charset="0"/>
              </a:defRPr>
            </a:lvl9pPr>
          </a:lstStyle>
          <a:p>
            <a:pPr algn="r" eaLnBrk="1" hangingPunct="1">
              <a:lnSpc>
                <a:spcPts val="600"/>
              </a:lnSpc>
            </a:pPr>
            <a:r>
              <a:rPr lang="en-US" altLang="en-US" sz="900" dirty="0">
                <a:solidFill>
                  <a:schemeClr val="tx1"/>
                </a:solidFill>
                <a:latin typeface="Arial" panose="020B0604020202020204" pitchFamily="34" charset="0"/>
              </a:rPr>
              <a:t>Image: Melinda Clark, MD</a:t>
            </a:r>
            <a:endParaRPr lang="en-US" altLang="en-US" sz="900" dirty="0">
              <a:solidFill>
                <a:schemeClr val="tx1"/>
              </a:solidFill>
            </a:endParaRPr>
          </a:p>
        </p:txBody>
      </p:sp>
    </p:spTree>
    <p:extLst>
      <p:ext uri="{BB962C8B-B14F-4D97-AF65-F5344CB8AC3E}">
        <p14:creationId xmlns:p14="http://schemas.microsoft.com/office/powerpoint/2010/main" val="1748885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35429" y="1055213"/>
            <a:ext cx="8352971" cy="5226572"/>
          </a:xfrm>
          <a:prstGeom prst="rect">
            <a:avLst/>
          </a:prstGeom>
        </p:spPr>
        <p:txBody>
          <a:bodyPr anchor="t">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10000"/>
              </a:lnSpc>
              <a:buNone/>
            </a:pPr>
            <a:r>
              <a:rPr lang="en-US" altLang="en-US" sz="3600" dirty="0">
                <a:solidFill>
                  <a:srgbClr val="3333CC"/>
                </a:solidFill>
                <a:latin typeface="Arial" panose="020B0604020202020204" pitchFamily="34" charset="0"/>
                <a:cs typeface="Arial" panose="020B0604020202020204" pitchFamily="34" charset="0"/>
              </a:rPr>
              <a:t>Educational Objectives</a:t>
            </a:r>
            <a:endParaRPr lang="en-US" sz="3600" dirty="0">
              <a:solidFill>
                <a:srgbClr val="3333CC"/>
              </a:solidFill>
              <a:latin typeface="Arial" panose="020B0604020202020204" pitchFamily="34" charset="0"/>
              <a:cs typeface="Arial" panose="020B0604020202020204" pitchFamily="34" charset="0"/>
            </a:endParaRPr>
          </a:p>
          <a:p>
            <a:pPr>
              <a:lnSpc>
                <a:spcPct val="110000"/>
              </a:lnSpc>
            </a:pPr>
            <a:r>
              <a:rPr lang="en-US" sz="2800" dirty="0">
                <a:solidFill>
                  <a:srgbClr val="3333CC"/>
                </a:solidFill>
                <a:latin typeface="Arial" panose="020B0604020202020204" pitchFamily="34" charset="0"/>
                <a:cs typeface="Arial" panose="020B0604020202020204" pitchFamily="34" charset="0"/>
              </a:rPr>
              <a:t>Discuss relationship between oral health and overall health</a:t>
            </a:r>
          </a:p>
          <a:p>
            <a:pPr>
              <a:lnSpc>
                <a:spcPct val="110000"/>
              </a:lnSpc>
            </a:pPr>
            <a:r>
              <a:rPr lang="en-US" sz="2800" dirty="0">
                <a:solidFill>
                  <a:srgbClr val="3333CC"/>
                </a:solidFill>
                <a:latin typeface="Arial" panose="020B0604020202020204" pitchFamily="34" charset="0"/>
                <a:cs typeface="Arial" panose="020B0604020202020204" pitchFamily="34" charset="0"/>
              </a:rPr>
              <a:t>Describe the prevalence, causes, and consequences of childhood tooth decay (Early Childhood Caries)</a:t>
            </a:r>
          </a:p>
          <a:p>
            <a:pPr>
              <a:lnSpc>
                <a:spcPct val="110000"/>
              </a:lnSpc>
            </a:pPr>
            <a:r>
              <a:rPr lang="en-US" sz="2800" dirty="0">
                <a:solidFill>
                  <a:srgbClr val="3333CC"/>
                </a:solidFill>
                <a:latin typeface="Arial" panose="020B0604020202020204" pitchFamily="34" charset="0"/>
                <a:cs typeface="Arial" panose="020B0604020202020204" pitchFamily="34" charset="0"/>
              </a:rPr>
              <a:t>Understand prevention strategies and education tools to promote child oral health</a:t>
            </a:r>
          </a:p>
          <a:p>
            <a:pPr>
              <a:lnSpc>
                <a:spcPct val="110000"/>
              </a:lnSpc>
            </a:pPr>
            <a:r>
              <a:rPr lang="en-US" sz="2800" dirty="0">
                <a:solidFill>
                  <a:srgbClr val="3333CC"/>
                </a:solidFill>
                <a:latin typeface="Arial" panose="020B0604020202020204" pitchFamily="34" charset="0"/>
                <a:cs typeface="Arial" panose="020B0604020202020204" pitchFamily="34" charset="0"/>
              </a:rPr>
              <a:t>Identify the role of FLHWs in promoting child oral health</a:t>
            </a:r>
          </a:p>
          <a:p>
            <a:pPr>
              <a:lnSpc>
                <a:spcPct val="150000"/>
              </a:lnSpc>
            </a:pPr>
            <a:endParaRPr lang="en-US" sz="2800" dirty="0">
              <a:solidFill>
                <a:srgbClr val="3333CC"/>
              </a:solidFill>
            </a:endParaRPr>
          </a:p>
        </p:txBody>
      </p:sp>
      <p:sp>
        <p:nvSpPr>
          <p:cNvPr id="5" name="Slide Number Placeholder 4">
            <a:extLst>
              <a:ext uri="{FF2B5EF4-FFF2-40B4-BE49-F238E27FC236}">
                <a16:creationId xmlns:a16="http://schemas.microsoft.com/office/drawing/2014/main" id="{E5235B94-8DCF-4F05-B1E0-B143F4DF4D7A}"/>
              </a:ext>
            </a:extLst>
          </p:cNvPr>
          <p:cNvSpPr txBox="1">
            <a:spLocks/>
          </p:cNvSpPr>
          <p:nvPr/>
        </p:nvSpPr>
        <p:spPr>
          <a:xfrm>
            <a:off x="8686800" y="457200"/>
            <a:ext cx="4572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Arial"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fld id="{55020F1F-EA15-46C9-A601-949856B39417}" type="slidenum">
              <a:rPr lang="en-US" smtClean="0">
                <a:solidFill>
                  <a:prstClr val="white"/>
                </a:solidFill>
              </a:rPr>
              <a:pPr algn="ctr">
                <a:defRPr/>
              </a:pPr>
              <a:t>3</a:t>
            </a:fld>
            <a:endParaRPr lang="en-US" dirty="0">
              <a:solidFill>
                <a:prstClr val="white"/>
              </a:solidFill>
            </a:endParaRPr>
          </a:p>
        </p:txBody>
      </p:sp>
    </p:spTree>
    <p:extLst>
      <p:ext uri="{BB962C8B-B14F-4D97-AF65-F5344CB8AC3E}">
        <p14:creationId xmlns:p14="http://schemas.microsoft.com/office/powerpoint/2010/main" val="39920270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Diet and Oral Health </a:t>
            </a:r>
          </a:p>
        </p:txBody>
      </p:sp>
      <p:sp>
        <p:nvSpPr>
          <p:cNvPr id="4" name="Slide Number Placeholder 3"/>
          <p:cNvSpPr>
            <a:spLocks noGrp="1"/>
          </p:cNvSpPr>
          <p:nvPr>
            <p:ph type="sldNum" sz="quarter" idx="12"/>
          </p:nvPr>
        </p:nvSpPr>
        <p:spPr/>
        <p:txBody>
          <a:bodyPr/>
          <a:lstStyle/>
          <a:p>
            <a:pPr lvl="0"/>
            <a:fld id="{86CB4B4D-7CA3-9044-876B-883B54F8677D}" type="slidenum">
              <a:rPr lang="en-US" smtClean="0"/>
              <a:t>30</a:t>
            </a:fld>
            <a:endParaRPr lang="en-US" dirty="0"/>
          </a:p>
        </p:txBody>
      </p:sp>
      <p:sp>
        <p:nvSpPr>
          <p:cNvPr id="3" name="Content Placeholder 2"/>
          <p:cNvSpPr>
            <a:spLocks noGrp="1"/>
          </p:cNvSpPr>
          <p:nvPr>
            <p:ph idx="1"/>
          </p:nvPr>
        </p:nvSpPr>
        <p:spPr>
          <a:xfrm>
            <a:off x="184129" y="1108612"/>
            <a:ext cx="8814728" cy="3056988"/>
          </a:xfrm>
        </p:spPr>
        <p:txBody>
          <a:bodyPr>
            <a:noAutofit/>
          </a:bodyPr>
          <a:lstStyle/>
          <a:p>
            <a:r>
              <a:rPr lang="en-US" sz="3600" dirty="0"/>
              <a:t>Offer snacks only once between meals</a:t>
            </a:r>
          </a:p>
          <a:p>
            <a:pPr lvl="1"/>
            <a:r>
              <a:rPr lang="en-US" dirty="0"/>
              <a:t>If children snack more, brush more frequently</a:t>
            </a:r>
          </a:p>
          <a:p>
            <a:pPr lvl="1"/>
            <a:r>
              <a:rPr lang="en-US" dirty="0"/>
              <a:t>No food or drinks in bed except plain water</a:t>
            </a:r>
          </a:p>
          <a:p>
            <a:r>
              <a:rPr lang="en-US" sz="3600" dirty="0"/>
              <a:t>Avoid treats in return for good behavior</a:t>
            </a:r>
          </a:p>
          <a:p>
            <a:pPr lvl="1"/>
            <a:r>
              <a:rPr lang="en-US" dirty="0"/>
              <a:t>Bribes teach children to view food as a reward </a:t>
            </a:r>
          </a:p>
          <a:p>
            <a:pPr marL="0" indent="0">
              <a:buNone/>
            </a:pPr>
            <a:endParaRPr lang="en-US" dirty="0"/>
          </a:p>
        </p:txBody>
      </p:sp>
      <p:sp>
        <p:nvSpPr>
          <p:cNvPr id="5" name="Slide Number Placeholder 4">
            <a:extLst>
              <a:ext uri="{FF2B5EF4-FFF2-40B4-BE49-F238E27FC236}">
                <a16:creationId xmlns:a16="http://schemas.microsoft.com/office/drawing/2014/main" id="{69A53EFF-6548-4D85-BE4B-20CF813F0740}"/>
              </a:ext>
            </a:extLst>
          </p:cNvPr>
          <p:cNvSpPr txBox="1">
            <a:spLocks/>
          </p:cNvSpPr>
          <p:nvPr/>
        </p:nvSpPr>
        <p:spPr>
          <a:xfrm>
            <a:off x="8686800" y="457200"/>
            <a:ext cx="4572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Arial"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fld id="{55020F1F-EA15-46C9-A601-949856B39417}" type="slidenum">
              <a:rPr lang="en-US" smtClean="0">
                <a:solidFill>
                  <a:prstClr val="white"/>
                </a:solidFill>
              </a:rPr>
              <a:pPr algn="ctr">
                <a:defRPr/>
              </a:pPr>
              <a:t>30</a:t>
            </a:fld>
            <a:endParaRPr lang="en-US" dirty="0">
              <a:solidFill>
                <a:prstClr val="white"/>
              </a:solidFill>
            </a:endParaRPr>
          </a:p>
        </p:txBody>
      </p:sp>
      <p:pic>
        <p:nvPicPr>
          <p:cNvPr id="7" name="Picture 6">
            <a:extLst>
              <a:ext uri="{FF2B5EF4-FFF2-40B4-BE49-F238E27FC236}">
                <a16:creationId xmlns:a16="http://schemas.microsoft.com/office/drawing/2014/main" id="{906F51DD-7531-4E36-A33A-A41B6038B50A}"/>
              </a:ext>
            </a:extLst>
          </p:cNvPr>
          <p:cNvPicPr>
            <a:picLocks noChangeAspect="1"/>
          </p:cNvPicPr>
          <p:nvPr/>
        </p:nvPicPr>
        <p:blipFill rotWithShape="1">
          <a:blip r:embed="rId3"/>
          <a:srcRect l="3470" t="12252" r="6313" b="5934"/>
          <a:stretch/>
        </p:blipFill>
        <p:spPr>
          <a:xfrm>
            <a:off x="2535298" y="4114800"/>
            <a:ext cx="3705846" cy="2241550"/>
          </a:xfrm>
          <a:prstGeom prst="rect">
            <a:avLst/>
          </a:prstGeom>
        </p:spPr>
      </p:pic>
      <p:sp>
        <p:nvSpPr>
          <p:cNvPr id="10" name="Text Box 12">
            <a:extLst>
              <a:ext uri="{FF2B5EF4-FFF2-40B4-BE49-F238E27FC236}">
                <a16:creationId xmlns:a16="http://schemas.microsoft.com/office/drawing/2014/main" id="{2261A852-4269-42AF-91E3-9D98299A36A8}"/>
              </a:ext>
            </a:extLst>
          </p:cNvPr>
          <p:cNvSpPr txBox="1">
            <a:spLocks noChangeArrowheads="1"/>
          </p:cNvSpPr>
          <p:nvPr/>
        </p:nvSpPr>
        <p:spPr bwMode="auto">
          <a:xfrm>
            <a:off x="2535298" y="6356351"/>
            <a:ext cx="3705845" cy="169278"/>
          </a:xfrm>
          <a:prstGeom prst="rect">
            <a:avLst/>
          </a:prstGeom>
          <a:solidFill>
            <a:srgbClr val="FFFFFF">
              <a:alpha val="2705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rgbClr val="FFFFFF"/>
                </a:solidFill>
                <a:latin typeface="Calibri" panose="020F0502020204030204" pitchFamily="34" charset="0"/>
                <a:cs typeface="Arial" panose="020B0604020202020204" pitchFamily="34" charset="0"/>
              </a:defRPr>
            </a:lvl1pPr>
            <a:lvl2pPr marL="742950" indent="-285750">
              <a:defRPr sz="1000">
                <a:solidFill>
                  <a:srgbClr val="FFFFFF"/>
                </a:solidFill>
                <a:latin typeface="Calibri" panose="020F0502020204030204" pitchFamily="34" charset="0"/>
                <a:cs typeface="Arial" panose="020B0604020202020204" pitchFamily="34" charset="0"/>
              </a:defRPr>
            </a:lvl2pPr>
            <a:lvl3pPr marL="1143000" indent="-228600">
              <a:defRPr sz="1000">
                <a:solidFill>
                  <a:srgbClr val="FFFFFF"/>
                </a:solidFill>
                <a:latin typeface="Calibri" panose="020F0502020204030204" pitchFamily="34" charset="0"/>
                <a:cs typeface="Arial" panose="020B0604020202020204" pitchFamily="34" charset="0"/>
              </a:defRPr>
            </a:lvl3pPr>
            <a:lvl4pPr marL="1600200" indent="-228600">
              <a:defRPr sz="1000">
                <a:solidFill>
                  <a:srgbClr val="FFFFFF"/>
                </a:solidFill>
                <a:latin typeface="Calibri" panose="020F0502020204030204" pitchFamily="34" charset="0"/>
                <a:cs typeface="Arial" panose="020B0604020202020204" pitchFamily="34" charset="0"/>
              </a:defRPr>
            </a:lvl4pPr>
            <a:lvl5pPr marL="2057400" indent="-228600">
              <a:defRPr sz="1000">
                <a:solidFill>
                  <a:srgbClr val="FFFFFF"/>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1000">
                <a:solidFill>
                  <a:srgbClr val="FFFFFF"/>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1000">
                <a:solidFill>
                  <a:srgbClr val="FFFFFF"/>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1000">
                <a:solidFill>
                  <a:srgbClr val="FFFFFF"/>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1000">
                <a:solidFill>
                  <a:srgbClr val="FFFFFF"/>
                </a:solidFill>
                <a:latin typeface="Calibri" panose="020F0502020204030204" pitchFamily="34" charset="0"/>
                <a:cs typeface="Arial" panose="020B0604020202020204" pitchFamily="34" charset="0"/>
              </a:defRPr>
            </a:lvl9pPr>
          </a:lstStyle>
          <a:p>
            <a:pPr algn="r" eaLnBrk="1" hangingPunct="1">
              <a:lnSpc>
                <a:spcPts val="600"/>
              </a:lnSpc>
            </a:pPr>
            <a:r>
              <a:rPr lang="en-US" altLang="en-US" sz="900" dirty="0">
                <a:solidFill>
                  <a:schemeClr val="tx1"/>
                </a:solidFill>
                <a:latin typeface="Arial" panose="020B0604020202020204" pitchFamily="34" charset="0"/>
              </a:rPr>
              <a:t>Image: Shutterstock.com</a:t>
            </a:r>
            <a:endParaRPr lang="en-US" altLang="en-US" sz="900" dirty="0">
              <a:solidFill>
                <a:schemeClr val="tx1"/>
              </a:solidFill>
            </a:endParaRPr>
          </a:p>
        </p:txBody>
      </p:sp>
    </p:spTree>
    <p:extLst>
      <p:ext uri="{BB962C8B-B14F-4D97-AF65-F5344CB8AC3E}">
        <p14:creationId xmlns:p14="http://schemas.microsoft.com/office/powerpoint/2010/main" val="25605441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 descr="hig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6400" y="882706"/>
            <a:ext cx="4007670" cy="48090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683" name="Picture 6" descr="high.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4908" y="918646"/>
            <a:ext cx="3941858" cy="4778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4"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rgbClr val="FFFFFF"/>
                </a:solidFill>
                <a:latin typeface="Calibri" pitchFamily="34" charset="0"/>
                <a:cs typeface="Arial" pitchFamily="34" charset="0"/>
              </a:defRPr>
            </a:lvl1pPr>
            <a:lvl2pPr marL="742950" indent="-285750">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fld id="{D2C8AE82-578F-4878-B51C-EF6155D51C71}" type="slidenum">
              <a:rPr lang="en-US" altLang="en-US" sz="1200">
                <a:solidFill>
                  <a:prstClr val="white"/>
                </a:solidFill>
                <a:latin typeface="Arial" pitchFamily="34" charset="0"/>
              </a:rPr>
              <a:pPr/>
              <a:t>31</a:t>
            </a:fld>
            <a:endParaRPr lang="en-US" altLang="en-US" sz="1200">
              <a:solidFill>
                <a:prstClr val="white"/>
              </a:solidFill>
              <a:latin typeface="Arial" pitchFamily="34" charset="0"/>
            </a:endParaRPr>
          </a:p>
        </p:txBody>
      </p:sp>
      <p:sp>
        <p:nvSpPr>
          <p:cNvPr id="71685" name="Rectangle 2"/>
          <p:cNvSpPr txBox="1">
            <a:spLocks noChangeArrowheads="1"/>
          </p:cNvSpPr>
          <p:nvPr/>
        </p:nvSpPr>
        <p:spPr bwMode="auto">
          <a:xfrm>
            <a:off x="222621" y="19098"/>
            <a:ext cx="8229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rgbClr val="FFFFFF"/>
                </a:solidFill>
                <a:latin typeface="Calibri" pitchFamily="34" charset="0"/>
                <a:cs typeface="Arial" pitchFamily="34" charset="0"/>
              </a:defRPr>
            </a:lvl1pPr>
            <a:lvl2pPr marL="742950" indent="-285750">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r>
              <a:rPr lang="en-US" altLang="en-US" sz="4400" dirty="0">
                <a:solidFill>
                  <a:prstClr val="white"/>
                </a:solidFill>
                <a:latin typeface="Tahoma" pitchFamily="34" charset="0"/>
                <a:cs typeface="Tahoma" pitchFamily="34" charset="0"/>
              </a:rPr>
              <a:t>Making the Right Food Choices </a:t>
            </a:r>
          </a:p>
        </p:txBody>
      </p:sp>
      <p:sp>
        <p:nvSpPr>
          <p:cNvPr id="71686" name="Text Box 12"/>
          <p:cNvSpPr txBox="1">
            <a:spLocks noChangeArrowheads="1"/>
          </p:cNvSpPr>
          <p:nvPr/>
        </p:nvSpPr>
        <p:spPr bwMode="auto">
          <a:xfrm>
            <a:off x="4786400" y="5515724"/>
            <a:ext cx="4030663" cy="176330"/>
          </a:xfrm>
          <a:prstGeom prst="rect">
            <a:avLst/>
          </a:prstGeom>
          <a:solidFill>
            <a:srgbClr val="FFFFFF">
              <a:alpha val="50980"/>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rgbClr val="FFFFFF"/>
                </a:solidFill>
                <a:latin typeface="Calibri" pitchFamily="34" charset="0"/>
                <a:cs typeface="Arial" pitchFamily="34" charset="0"/>
              </a:defRPr>
            </a:lvl1pPr>
            <a:lvl2pPr marL="742950" indent="-285750">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pPr algn="r">
              <a:lnSpc>
                <a:spcPts val="600"/>
              </a:lnSpc>
            </a:pPr>
            <a:r>
              <a:rPr lang="en-US" altLang="en-US" sz="800">
                <a:solidFill>
                  <a:prstClr val="black"/>
                </a:solidFill>
                <a:latin typeface="Arial" pitchFamily="34" charset="0"/>
              </a:rPr>
              <a:t>Images: Photos.com</a:t>
            </a:r>
            <a:endParaRPr lang="en-US" altLang="en-US" sz="800">
              <a:solidFill>
                <a:prstClr val="black"/>
              </a:solidFill>
            </a:endParaRPr>
          </a:p>
        </p:txBody>
      </p:sp>
      <p:sp>
        <p:nvSpPr>
          <p:cNvPr id="71687" name="Text Box 12"/>
          <p:cNvSpPr txBox="1">
            <a:spLocks noChangeArrowheads="1"/>
          </p:cNvSpPr>
          <p:nvPr/>
        </p:nvSpPr>
        <p:spPr bwMode="auto">
          <a:xfrm>
            <a:off x="280212" y="5546486"/>
            <a:ext cx="3941858" cy="176330"/>
          </a:xfrm>
          <a:prstGeom prst="rect">
            <a:avLst/>
          </a:prstGeom>
          <a:solidFill>
            <a:srgbClr val="FFFFFF">
              <a:alpha val="50980"/>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rgbClr val="FFFFFF"/>
                </a:solidFill>
                <a:latin typeface="Calibri" pitchFamily="34" charset="0"/>
                <a:cs typeface="Arial" pitchFamily="34" charset="0"/>
              </a:defRPr>
            </a:lvl1pPr>
            <a:lvl2pPr marL="742950" indent="-285750">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pPr algn="r">
              <a:lnSpc>
                <a:spcPts val="600"/>
              </a:lnSpc>
            </a:pPr>
            <a:r>
              <a:rPr lang="en-US" altLang="en-US" sz="800" dirty="0">
                <a:solidFill>
                  <a:prstClr val="black"/>
                </a:solidFill>
                <a:latin typeface="Arial" pitchFamily="34" charset="0"/>
              </a:rPr>
              <a:t>Images: Photos.com</a:t>
            </a:r>
            <a:endParaRPr lang="en-US" altLang="en-US" sz="800" dirty="0">
              <a:solidFill>
                <a:prstClr val="black"/>
              </a:solidFill>
            </a:endParaRPr>
          </a:p>
        </p:txBody>
      </p:sp>
      <p:sp>
        <p:nvSpPr>
          <p:cNvPr id="71688" name="Rectangle 3"/>
          <p:cNvSpPr>
            <a:spLocks noChangeArrowheads="1"/>
          </p:cNvSpPr>
          <p:nvPr/>
        </p:nvSpPr>
        <p:spPr bwMode="auto">
          <a:xfrm>
            <a:off x="4504235" y="869878"/>
            <a:ext cx="45720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1000">
                <a:solidFill>
                  <a:srgbClr val="FFFFFF"/>
                </a:solidFill>
                <a:latin typeface="Calibri" pitchFamily="34" charset="0"/>
                <a:cs typeface="Arial" pitchFamily="34" charset="0"/>
              </a:defRPr>
            </a:lvl1pPr>
            <a:lvl2pPr marL="690563" indent="-233363">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pPr>
              <a:spcBef>
                <a:spcPct val="20000"/>
              </a:spcBef>
              <a:buFont typeface="Arial" pitchFamily="34" charset="0"/>
              <a:buNone/>
            </a:pPr>
            <a:r>
              <a:rPr lang="en-US" altLang="en-US" sz="2400" b="1" dirty="0">
                <a:solidFill>
                  <a:prstClr val="black"/>
                </a:solidFill>
              </a:rPr>
              <a:t>	</a:t>
            </a:r>
            <a:r>
              <a:rPr lang="en-US" altLang="en-US" sz="2400" b="1" dirty="0">
                <a:solidFill>
                  <a:prstClr val="black"/>
                </a:solidFill>
                <a:latin typeface="Arial" pitchFamily="34" charset="0"/>
              </a:rPr>
              <a:t>High Risk Snacks </a:t>
            </a:r>
            <a:r>
              <a:rPr lang="en-US" altLang="en-US" sz="2800" b="1" dirty="0">
                <a:solidFill>
                  <a:prstClr val="black"/>
                </a:solidFill>
                <a:latin typeface="Arial" pitchFamily="34" charset="0"/>
              </a:rPr>
              <a:t> </a:t>
            </a:r>
            <a:r>
              <a:rPr lang="en-US" altLang="en-US" sz="2800" dirty="0">
                <a:solidFill>
                  <a:prstClr val="black"/>
                </a:solidFill>
                <a:latin typeface="Arial" pitchFamily="34" charset="0"/>
              </a:rPr>
              <a:t> </a:t>
            </a:r>
          </a:p>
          <a:p>
            <a:pPr lvl="1">
              <a:spcBef>
                <a:spcPct val="20000"/>
              </a:spcBef>
              <a:buFont typeface="Arial" pitchFamily="34" charset="0"/>
              <a:buChar char="•"/>
            </a:pPr>
            <a:r>
              <a:rPr lang="en-US" altLang="en-US" sz="2000" b="1" dirty="0">
                <a:solidFill>
                  <a:prstClr val="black"/>
                </a:solidFill>
                <a:latin typeface="Arial" pitchFamily="34" charset="0"/>
              </a:rPr>
              <a:t>Fruit Roll-ups</a:t>
            </a:r>
          </a:p>
          <a:p>
            <a:pPr lvl="1">
              <a:spcBef>
                <a:spcPts val="600"/>
              </a:spcBef>
              <a:buFont typeface="Arial" pitchFamily="34" charset="0"/>
              <a:buChar char="•"/>
            </a:pPr>
            <a:r>
              <a:rPr lang="en-US" altLang="en-US" sz="2000" b="1" dirty="0">
                <a:solidFill>
                  <a:prstClr val="black"/>
                </a:solidFill>
                <a:latin typeface="Arial" pitchFamily="34" charset="0"/>
              </a:rPr>
              <a:t>Gummy bears</a:t>
            </a:r>
          </a:p>
          <a:p>
            <a:pPr lvl="1">
              <a:spcBef>
                <a:spcPts val="600"/>
              </a:spcBef>
              <a:buFont typeface="Arial" pitchFamily="34" charset="0"/>
              <a:buChar char="•"/>
            </a:pPr>
            <a:r>
              <a:rPr lang="en-US" altLang="en-US" sz="2000" b="1" dirty="0">
                <a:solidFill>
                  <a:prstClr val="black"/>
                </a:solidFill>
                <a:latin typeface="Arial" pitchFamily="34" charset="0"/>
              </a:rPr>
              <a:t>Cookies</a:t>
            </a:r>
          </a:p>
          <a:p>
            <a:pPr lvl="1">
              <a:spcBef>
                <a:spcPts val="600"/>
              </a:spcBef>
              <a:buFont typeface="Arial" pitchFamily="34" charset="0"/>
              <a:buChar char="•"/>
            </a:pPr>
            <a:r>
              <a:rPr lang="en-US" altLang="en-US" sz="2000" b="1" dirty="0">
                <a:solidFill>
                  <a:prstClr val="black"/>
                </a:solidFill>
                <a:latin typeface="Arial" pitchFamily="34" charset="0"/>
              </a:rPr>
              <a:t>Cupcakes</a:t>
            </a:r>
          </a:p>
          <a:p>
            <a:pPr lvl="1">
              <a:spcBef>
                <a:spcPts val="600"/>
              </a:spcBef>
              <a:buFont typeface="Arial" pitchFamily="34" charset="0"/>
              <a:buChar char="•"/>
            </a:pPr>
            <a:r>
              <a:rPr lang="en-US" altLang="en-US" sz="2000" b="1" dirty="0">
                <a:solidFill>
                  <a:prstClr val="black"/>
                </a:solidFill>
                <a:latin typeface="Arial" pitchFamily="34" charset="0"/>
              </a:rPr>
              <a:t>Donuts</a:t>
            </a:r>
          </a:p>
          <a:p>
            <a:pPr lvl="1">
              <a:spcBef>
                <a:spcPts val="600"/>
              </a:spcBef>
              <a:buFont typeface="Arial" pitchFamily="34" charset="0"/>
              <a:buChar char="•"/>
            </a:pPr>
            <a:r>
              <a:rPr lang="en-US" altLang="en-US" sz="2000" b="1" dirty="0">
                <a:solidFill>
                  <a:prstClr val="black"/>
                </a:solidFill>
                <a:latin typeface="Arial" pitchFamily="34" charset="0"/>
              </a:rPr>
              <a:t>Granola bars</a:t>
            </a:r>
          </a:p>
          <a:p>
            <a:pPr lvl="1">
              <a:spcBef>
                <a:spcPts val="600"/>
              </a:spcBef>
              <a:buFont typeface="Arial" pitchFamily="34" charset="0"/>
              <a:buChar char="•"/>
            </a:pPr>
            <a:r>
              <a:rPr lang="en-US" altLang="en-US" sz="2000" b="1" dirty="0">
                <a:solidFill>
                  <a:prstClr val="black"/>
                </a:solidFill>
                <a:latin typeface="Arial" pitchFamily="34" charset="0"/>
              </a:rPr>
              <a:t>Pop tarts</a:t>
            </a:r>
          </a:p>
          <a:p>
            <a:pPr lvl="1">
              <a:spcBef>
                <a:spcPts val="600"/>
              </a:spcBef>
              <a:buFont typeface="Arial" pitchFamily="34" charset="0"/>
              <a:buChar char="•"/>
            </a:pPr>
            <a:r>
              <a:rPr lang="en-US" altLang="en-US" sz="2000" b="1" dirty="0">
                <a:solidFill>
                  <a:prstClr val="black"/>
                </a:solidFill>
                <a:latin typeface="Arial" pitchFamily="34" charset="0"/>
              </a:rPr>
              <a:t>Sugared Cereals</a:t>
            </a:r>
          </a:p>
          <a:p>
            <a:pPr lvl="1">
              <a:spcBef>
                <a:spcPts val="600"/>
              </a:spcBef>
              <a:buFont typeface="Arial" pitchFamily="34" charset="0"/>
              <a:buChar char="•"/>
            </a:pPr>
            <a:r>
              <a:rPr lang="en-US" altLang="en-US" sz="2000" b="1" dirty="0">
                <a:solidFill>
                  <a:prstClr val="black"/>
                </a:solidFill>
                <a:latin typeface="Arial" pitchFamily="34" charset="0"/>
              </a:rPr>
              <a:t>Soda, Iced tea</a:t>
            </a:r>
          </a:p>
          <a:p>
            <a:pPr lvl="1">
              <a:spcBef>
                <a:spcPts val="600"/>
              </a:spcBef>
              <a:buFont typeface="Arial" pitchFamily="34" charset="0"/>
              <a:buChar char="•"/>
            </a:pPr>
            <a:r>
              <a:rPr lang="en-US" altLang="en-US" sz="2000" b="1" dirty="0">
                <a:solidFill>
                  <a:prstClr val="black"/>
                </a:solidFill>
                <a:latin typeface="Arial" pitchFamily="34" charset="0"/>
              </a:rPr>
              <a:t>Sugary drinks</a:t>
            </a:r>
          </a:p>
          <a:p>
            <a:pPr lvl="1">
              <a:spcBef>
                <a:spcPts val="600"/>
              </a:spcBef>
              <a:buFont typeface="Arial" pitchFamily="34" charset="0"/>
              <a:buChar char="•"/>
            </a:pPr>
            <a:r>
              <a:rPr lang="en-US" altLang="en-US" sz="2000" b="1" dirty="0">
                <a:solidFill>
                  <a:prstClr val="black"/>
                </a:solidFill>
                <a:latin typeface="Arial" pitchFamily="34" charset="0"/>
              </a:rPr>
              <a:t>Raisins</a:t>
            </a:r>
            <a:endParaRPr lang="en-US" altLang="en-US" sz="2000" b="1" dirty="0">
              <a:solidFill>
                <a:prstClr val="black"/>
              </a:solidFill>
            </a:endParaRPr>
          </a:p>
        </p:txBody>
      </p:sp>
      <p:sp>
        <p:nvSpPr>
          <p:cNvPr id="71689" name="Rectangle 3"/>
          <p:cNvSpPr>
            <a:spLocks noChangeArrowheads="1"/>
          </p:cNvSpPr>
          <p:nvPr/>
        </p:nvSpPr>
        <p:spPr bwMode="auto">
          <a:xfrm>
            <a:off x="54345" y="887368"/>
            <a:ext cx="4283076" cy="457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1000">
                <a:solidFill>
                  <a:srgbClr val="FFFFFF"/>
                </a:solidFill>
                <a:latin typeface="Calibri" pitchFamily="34" charset="0"/>
                <a:cs typeface="Arial" pitchFamily="34" charset="0"/>
              </a:defRPr>
            </a:lvl1pPr>
            <a:lvl2pPr marL="690563" indent="-233363">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pPr>
              <a:spcBef>
                <a:spcPct val="20000"/>
              </a:spcBef>
              <a:buFont typeface="Arial" pitchFamily="34" charset="0"/>
              <a:buNone/>
            </a:pPr>
            <a:r>
              <a:rPr lang="en-US" altLang="en-US" sz="2400" b="1" dirty="0">
                <a:solidFill>
                  <a:prstClr val="black"/>
                </a:solidFill>
              </a:rPr>
              <a:t>	</a:t>
            </a:r>
            <a:r>
              <a:rPr lang="en-US" altLang="en-US" sz="2400" b="1" dirty="0">
                <a:solidFill>
                  <a:prstClr val="black"/>
                </a:solidFill>
                <a:latin typeface="Arial" pitchFamily="34" charset="0"/>
              </a:rPr>
              <a:t>Lower Risk Snacks </a:t>
            </a:r>
            <a:r>
              <a:rPr lang="en-US" altLang="en-US" sz="2800" b="1" dirty="0">
                <a:solidFill>
                  <a:prstClr val="black"/>
                </a:solidFill>
                <a:latin typeface="Arial" pitchFamily="34" charset="0"/>
              </a:rPr>
              <a:t> </a:t>
            </a:r>
            <a:r>
              <a:rPr lang="en-US" altLang="en-US" sz="2800" dirty="0">
                <a:solidFill>
                  <a:prstClr val="black"/>
                </a:solidFill>
                <a:latin typeface="Arial" pitchFamily="34" charset="0"/>
              </a:rPr>
              <a:t> </a:t>
            </a:r>
          </a:p>
          <a:p>
            <a:pPr lvl="1">
              <a:spcBef>
                <a:spcPct val="20000"/>
              </a:spcBef>
              <a:buFont typeface="Arial" pitchFamily="34" charset="0"/>
              <a:buChar char="•"/>
            </a:pPr>
            <a:r>
              <a:rPr lang="en-US" altLang="en-US" sz="2000" b="1" dirty="0">
                <a:solidFill>
                  <a:prstClr val="black"/>
                </a:solidFill>
                <a:latin typeface="Arial" pitchFamily="34" charset="0"/>
              </a:rPr>
              <a:t>Fruit</a:t>
            </a:r>
          </a:p>
          <a:p>
            <a:pPr lvl="1">
              <a:spcBef>
                <a:spcPts val="600"/>
              </a:spcBef>
              <a:buFont typeface="Arial" pitchFamily="34" charset="0"/>
              <a:buChar char="•"/>
            </a:pPr>
            <a:r>
              <a:rPr lang="en-US" altLang="en-US" sz="2000" b="1" dirty="0">
                <a:solidFill>
                  <a:prstClr val="black"/>
                </a:solidFill>
                <a:latin typeface="Arial" pitchFamily="34" charset="0"/>
              </a:rPr>
              <a:t>Veggies</a:t>
            </a:r>
          </a:p>
          <a:p>
            <a:pPr lvl="1">
              <a:spcBef>
                <a:spcPts val="600"/>
              </a:spcBef>
              <a:buFont typeface="Arial" pitchFamily="34" charset="0"/>
              <a:buChar char="•"/>
            </a:pPr>
            <a:r>
              <a:rPr lang="en-US" altLang="en-US" sz="2000" b="1" dirty="0">
                <a:solidFill>
                  <a:prstClr val="black"/>
                </a:solidFill>
                <a:latin typeface="Arial" pitchFamily="34" charset="0"/>
              </a:rPr>
              <a:t>Cheese</a:t>
            </a:r>
          </a:p>
          <a:p>
            <a:pPr lvl="1">
              <a:spcBef>
                <a:spcPts val="600"/>
              </a:spcBef>
              <a:buFont typeface="Arial" pitchFamily="34" charset="0"/>
              <a:buChar char="•"/>
            </a:pPr>
            <a:r>
              <a:rPr lang="en-US" altLang="en-US" sz="2000" b="1" dirty="0">
                <a:solidFill>
                  <a:prstClr val="black"/>
                </a:solidFill>
                <a:latin typeface="Arial" pitchFamily="34" charset="0"/>
              </a:rPr>
              <a:t>Popcorn</a:t>
            </a:r>
          </a:p>
          <a:p>
            <a:pPr lvl="1">
              <a:spcBef>
                <a:spcPts val="600"/>
              </a:spcBef>
              <a:buFont typeface="Arial" pitchFamily="34" charset="0"/>
              <a:buChar char="•"/>
            </a:pPr>
            <a:r>
              <a:rPr lang="en-US" altLang="en-US" sz="2000" b="1" dirty="0">
                <a:solidFill>
                  <a:prstClr val="black"/>
                </a:solidFill>
                <a:latin typeface="Arial" pitchFamily="34" charset="0"/>
              </a:rPr>
              <a:t>Nuts</a:t>
            </a:r>
          </a:p>
          <a:p>
            <a:pPr lvl="1">
              <a:spcBef>
                <a:spcPts val="600"/>
              </a:spcBef>
              <a:buFont typeface="Arial" pitchFamily="34" charset="0"/>
              <a:buChar char="•"/>
            </a:pPr>
            <a:r>
              <a:rPr lang="en-US" altLang="en-US" sz="2000" b="1" dirty="0">
                <a:solidFill>
                  <a:prstClr val="black"/>
                </a:solidFill>
                <a:latin typeface="Arial" pitchFamily="34" charset="0"/>
              </a:rPr>
              <a:t>Plain milk</a:t>
            </a:r>
          </a:p>
          <a:p>
            <a:pPr lvl="1">
              <a:spcBef>
                <a:spcPts val="600"/>
              </a:spcBef>
              <a:buFont typeface="Arial" pitchFamily="34" charset="0"/>
              <a:buChar char="•"/>
            </a:pPr>
            <a:r>
              <a:rPr lang="en-US" altLang="en-US" sz="2000" b="1" dirty="0">
                <a:solidFill>
                  <a:prstClr val="black"/>
                </a:solidFill>
                <a:latin typeface="Arial" pitchFamily="34" charset="0"/>
              </a:rPr>
              <a:t>Water</a:t>
            </a:r>
          </a:p>
          <a:p>
            <a:pPr lvl="1">
              <a:spcBef>
                <a:spcPts val="600"/>
              </a:spcBef>
              <a:buFont typeface="Arial" pitchFamily="34" charset="0"/>
              <a:buChar char="•"/>
            </a:pPr>
            <a:r>
              <a:rPr lang="en-US" altLang="en-US" sz="2000" b="1" dirty="0">
                <a:solidFill>
                  <a:prstClr val="black"/>
                </a:solidFill>
                <a:latin typeface="Arial" pitchFamily="34" charset="0"/>
              </a:rPr>
              <a:t>Sugar free gum</a:t>
            </a:r>
          </a:p>
          <a:p>
            <a:pPr lvl="1">
              <a:spcBef>
                <a:spcPts val="600"/>
              </a:spcBef>
              <a:buFont typeface="Arial" pitchFamily="34" charset="0"/>
              <a:buChar char="•"/>
            </a:pPr>
            <a:endParaRPr lang="en-US" altLang="en-US" sz="2000" dirty="0">
              <a:solidFill>
                <a:prstClr val="black"/>
              </a:solidFill>
            </a:endParaRPr>
          </a:p>
        </p:txBody>
      </p:sp>
      <p:sp>
        <p:nvSpPr>
          <p:cNvPr id="2" name="Rectangle 1">
            <a:extLst>
              <a:ext uri="{FF2B5EF4-FFF2-40B4-BE49-F238E27FC236}">
                <a16:creationId xmlns:a16="http://schemas.microsoft.com/office/drawing/2014/main" id="{A252FC61-5C6A-4A06-8C3D-4331EE2CC5E7}"/>
              </a:ext>
            </a:extLst>
          </p:cNvPr>
          <p:cNvSpPr/>
          <p:nvPr/>
        </p:nvSpPr>
        <p:spPr>
          <a:xfrm>
            <a:off x="1214333" y="5726774"/>
            <a:ext cx="6412991" cy="830997"/>
          </a:xfrm>
          <a:prstGeom prst="rect">
            <a:avLst/>
          </a:prstGeom>
        </p:spPr>
        <p:txBody>
          <a:bodyPr wrap="square">
            <a:spAutoFit/>
          </a:bodyPr>
          <a:lstStyle/>
          <a:p>
            <a:pPr algn="ctr"/>
            <a:r>
              <a:rPr lang="en-US" altLang="en-US" sz="2400" b="1" dirty="0"/>
              <a:t>Remember: frequency of ingestion is important in whether foods cause tooth decay!</a:t>
            </a:r>
          </a:p>
        </p:txBody>
      </p:sp>
    </p:spTree>
    <p:extLst>
      <p:ext uri="{BB962C8B-B14F-4D97-AF65-F5344CB8AC3E}">
        <p14:creationId xmlns:p14="http://schemas.microsoft.com/office/powerpoint/2010/main" val="28027418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4716" y="5687"/>
            <a:ext cx="8229600" cy="1143000"/>
          </a:xfrm>
          <a:prstGeom prst="rect">
            <a:avLst/>
          </a:prstGeom>
        </p:spPr>
        <p:txBody>
          <a:bodyPr/>
          <a:lstStyle/>
          <a:p>
            <a:pPr>
              <a:defRPr/>
            </a:pPr>
            <a:r>
              <a:rPr lang="en-US" dirty="0"/>
              <a:t>Dental Home</a:t>
            </a:r>
          </a:p>
        </p:txBody>
      </p:sp>
      <p:sp>
        <p:nvSpPr>
          <p:cNvPr id="60419" name="Content Placeholder 2"/>
          <p:cNvSpPr>
            <a:spLocks noGrp="1"/>
          </p:cNvSpPr>
          <p:nvPr>
            <p:ph idx="4294967295"/>
          </p:nvPr>
        </p:nvSpPr>
        <p:spPr>
          <a:xfrm>
            <a:off x="246079" y="1188127"/>
            <a:ext cx="5086612" cy="4876800"/>
          </a:xfrm>
          <a:prstGeom prst="rect">
            <a:avLst/>
          </a:prstGeom>
        </p:spPr>
        <p:txBody>
          <a:bodyPr/>
          <a:lstStyle/>
          <a:p>
            <a:r>
              <a:rPr lang="en-US" altLang="en-US" dirty="0"/>
              <a:t>A dental home is the ongoing relationship between the dental provider and child for oral health care</a:t>
            </a:r>
          </a:p>
          <a:p>
            <a:endParaRPr lang="en-US" altLang="en-US" sz="1600" dirty="0"/>
          </a:p>
          <a:p>
            <a:r>
              <a:rPr lang="en-US" altLang="en-US" dirty="0"/>
              <a:t>All children should establish a dental home by age 1</a:t>
            </a:r>
          </a:p>
          <a:p>
            <a:endParaRPr lang="en-US" altLang="en-US" dirty="0"/>
          </a:p>
        </p:txBody>
      </p:sp>
      <p:pic>
        <p:nvPicPr>
          <p:cNvPr id="5" name="Picture 4">
            <a:extLst>
              <a:ext uri="{FF2B5EF4-FFF2-40B4-BE49-F238E27FC236}">
                <a16:creationId xmlns:a16="http://schemas.microsoft.com/office/drawing/2014/main" id="{691B262C-3AF2-4D08-9D45-73B26B95ABCF}"/>
              </a:ext>
            </a:extLst>
          </p:cNvPr>
          <p:cNvPicPr>
            <a:picLocks noChangeAspect="1"/>
          </p:cNvPicPr>
          <p:nvPr/>
        </p:nvPicPr>
        <p:blipFill rotWithShape="1">
          <a:blip r:embed="rId3"/>
          <a:srcRect l="40151" t="270" r="3480" b="-270"/>
          <a:stretch/>
        </p:blipFill>
        <p:spPr>
          <a:xfrm>
            <a:off x="5376233" y="1160482"/>
            <a:ext cx="3565142" cy="4368800"/>
          </a:xfrm>
          <a:prstGeom prst="rect">
            <a:avLst/>
          </a:prstGeom>
        </p:spPr>
      </p:pic>
      <p:sp>
        <p:nvSpPr>
          <p:cNvPr id="8" name="Text Box 12">
            <a:extLst>
              <a:ext uri="{FF2B5EF4-FFF2-40B4-BE49-F238E27FC236}">
                <a16:creationId xmlns:a16="http://schemas.microsoft.com/office/drawing/2014/main" id="{79EE9754-8FC6-4A5B-A2E4-7C30D554B552}"/>
              </a:ext>
            </a:extLst>
          </p:cNvPr>
          <p:cNvSpPr txBox="1">
            <a:spLocks noChangeArrowheads="1"/>
          </p:cNvSpPr>
          <p:nvPr/>
        </p:nvSpPr>
        <p:spPr bwMode="auto">
          <a:xfrm>
            <a:off x="5376233" y="5518265"/>
            <a:ext cx="3543108" cy="169277"/>
          </a:xfrm>
          <a:prstGeom prst="rect">
            <a:avLst/>
          </a:prstGeom>
          <a:solidFill>
            <a:srgbClr val="FFFFFF">
              <a:alpha val="2705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rgbClr val="FFFFFF"/>
                </a:solidFill>
                <a:latin typeface="Calibri" panose="020F0502020204030204" pitchFamily="34" charset="0"/>
                <a:cs typeface="Arial" panose="020B0604020202020204" pitchFamily="34" charset="0"/>
              </a:defRPr>
            </a:lvl1pPr>
            <a:lvl2pPr marL="742950" indent="-285750">
              <a:defRPr sz="1000">
                <a:solidFill>
                  <a:srgbClr val="FFFFFF"/>
                </a:solidFill>
                <a:latin typeface="Calibri" panose="020F0502020204030204" pitchFamily="34" charset="0"/>
                <a:cs typeface="Arial" panose="020B0604020202020204" pitchFamily="34" charset="0"/>
              </a:defRPr>
            </a:lvl2pPr>
            <a:lvl3pPr marL="1143000" indent="-228600">
              <a:defRPr sz="1000">
                <a:solidFill>
                  <a:srgbClr val="FFFFFF"/>
                </a:solidFill>
                <a:latin typeface="Calibri" panose="020F0502020204030204" pitchFamily="34" charset="0"/>
                <a:cs typeface="Arial" panose="020B0604020202020204" pitchFamily="34" charset="0"/>
              </a:defRPr>
            </a:lvl3pPr>
            <a:lvl4pPr marL="1600200" indent="-228600">
              <a:defRPr sz="1000">
                <a:solidFill>
                  <a:srgbClr val="FFFFFF"/>
                </a:solidFill>
                <a:latin typeface="Calibri" panose="020F0502020204030204" pitchFamily="34" charset="0"/>
                <a:cs typeface="Arial" panose="020B0604020202020204" pitchFamily="34" charset="0"/>
              </a:defRPr>
            </a:lvl4pPr>
            <a:lvl5pPr marL="2057400" indent="-228600">
              <a:defRPr sz="1000">
                <a:solidFill>
                  <a:srgbClr val="FFFFFF"/>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1000">
                <a:solidFill>
                  <a:srgbClr val="FFFFFF"/>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1000">
                <a:solidFill>
                  <a:srgbClr val="FFFFFF"/>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1000">
                <a:solidFill>
                  <a:srgbClr val="FFFFFF"/>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1000">
                <a:solidFill>
                  <a:srgbClr val="FFFFFF"/>
                </a:solidFill>
                <a:latin typeface="Calibri" panose="020F0502020204030204" pitchFamily="34" charset="0"/>
                <a:cs typeface="Arial" panose="020B0604020202020204" pitchFamily="34" charset="0"/>
              </a:defRPr>
            </a:lvl9pPr>
          </a:lstStyle>
          <a:p>
            <a:pPr algn="r" eaLnBrk="1" hangingPunct="1">
              <a:lnSpc>
                <a:spcPts val="600"/>
              </a:lnSpc>
            </a:pPr>
            <a:r>
              <a:rPr lang="en-US" altLang="en-US" sz="800" dirty="0">
                <a:solidFill>
                  <a:schemeClr val="tx1"/>
                </a:solidFill>
                <a:latin typeface="Arial" panose="020B0604020202020204" pitchFamily="34" charset="0"/>
              </a:rPr>
              <a:t>Image: Thinkstock.com</a:t>
            </a:r>
            <a:endParaRPr lang="en-US" altLang="en-US" sz="800" dirty="0">
              <a:solidFill>
                <a:schemeClr val="tx1"/>
              </a:solidFill>
            </a:endParaRPr>
          </a:p>
        </p:txBody>
      </p:sp>
    </p:spTree>
    <p:extLst>
      <p:ext uri="{BB962C8B-B14F-4D97-AF65-F5344CB8AC3E}">
        <p14:creationId xmlns:p14="http://schemas.microsoft.com/office/powerpoint/2010/main" val="15665469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861" y="116095"/>
            <a:ext cx="8755123" cy="682209"/>
          </a:xfrm>
        </p:spPr>
        <p:txBody>
          <a:bodyPr/>
          <a:lstStyle/>
          <a:p>
            <a:r>
              <a:rPr lang="en-US" sz="4000" dirty="0"/>
              <a:t>Special Care Needs Considerations</a:t>
            </a:r>
          </a:p>
        </p:txBody>
      </p:sp>
      <p:sp>
        <p:nvSpPr>
          <p:cNvPr id="3" name="Content Placeholder 2"/>
          <p:cNvSpPr>
            <a:spLocks noGrp="1"/>
          </p:cNvSpPr>
          <p:nvPr>
            <p:ph idx="1"/>
          </p:nvPr>
        </p:nvSpPr>
        <p:spPr>
          <a:xfrm>
            <a:off x="171861" y="939794"/>
            <a:ext cx="8934507" cy="4735158"/>
          </a:xfrm>
        </p:spPr>
        <p:txBody>
          <a:bodyPr/>
          <a:lstStyle/>
          <a:p>
            <a:r>
              <a:rPr lang="en-US" dirty="0"/>
              <a:t>Defensiveness with hygiene &amp; exams common</a:t>
            </a:r>
          </a:p>
          <a:p>
            <a:r>
              <a:rPr lang="en-US" dirty="0"/>
              <a:t>May require more intense oral hygiene care </a:t>
            </a:r>
          </a:p>
          <a:p>
            <a:r>
              <a:rPr lang="en-US" dirty="0"/>
              <a:t>Prepare for dental visits: child, parent, dentist</a:t>
            </a:r>
          </a:p>
          <a:p>
            <a:pPr lvl="1"/>
            <a:r>
              <a:rPr lang="en-US" dirty="0"/>
              <a:t>Often see a pediatric dentist</a:t>
            </a:r>
          </a:p>
          <a:p>
            <a:pPr lvl="1"/>
            <a:r>
              <a:rPr lang="en-US" dirty="0"/>
              <a:t>May need more frequent dental visits</a:t>
            </a:r>
          </a:p>
          <a:p>
            <a:pPr marL="0" indent="0">
              <a:buNone/>
            </a:pPr>
            <a:endParaRPr lang="en-US" dirty="0"/>
          </a:p>
          <a:p>
            <a:endParaRPr lang="en-US" dirty="0"/>
          </a:p>
        </p:txBody>
      </p:sp>
      <p:pic>
        <p:nvPicPr>
          <p:cNvPr id="5" name="Picture 4">
            <a:extLst>
              <a:ext uri="{FF2B5EF4-FFF2-40B4-BE49-F238E27FC236}">
                <a16:creationId xmlns:a16="http://schemas.microsoft.com/office/drawing/2014/main" id="{0FF292AC-BFD9-4588-BCD0-39D88DB282FC}"/>
              </a:ext>
            </a:extLst>
          </p:cNvPr>
          <p:cNvPicPr>
            <a:picLocks noChangeAspect="1"/>
          </p:cNvPicPr>
          <p:nvPr/>
        </p:nvPicPr>
        <p:blipFill rotWithShape="1">
          <a:blip r:embed="rId3"/>
          <a:srcRect l="-2422" t="16121" r="2422" b="-12773"/>
          <a:stretch/>
        </p:blipFill>
        <p:spPr>
          <a:xfrm>
            <a:off x="2505899" y="3933371"/>
            <a:ext cx="3970382" cy="2782694"/>
          </a:xfrm>
          <a:prstGeom prst="rect">
            <a:avLst/>
          </a:prstGeom>
        </p:spPr>
      </p:pic>
      <p:sp>
        <p:nvSpPr>
          <p:cNvPr id="7" name="Slide Number Placeholder 4">
            <a:extLst>
              <a:ext uri="{FF2B5EF4-FFF2-40B4-BE49-F238E27FC236}">
                <a16:creationId xmlns:a16="http://schemas.microsoft.com/office/drawing/2014/main" id="{27CEAB74-7AA7-4ADA-8B3A-7477E235300A}"/>
              </a:ext>
            </a:extLst>
          </p:cNvPr>
          <p:cNvSpPr txBox="1">
            <a:spLocks/>
          </p:cNvSpPr>
          <p:nvPr/>
        </p:nvSpPr>
        <p:spPr>
          <a:xfrm>
            <a:off x="8686800" y="457200"/>
            <a:ext cx="4572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Arial"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fld id="{55020F1F-EA15-46C9-A601-949856B39417}" type="slidenum">
              <a:rPr lang="en-US" smtClean="0">
                <a:solidFill>
                  <a:prstClr val="white"/>
                </a:solidFill>
              </a:rPr>
              <a:pPr algn="ctr">
                <a:defRPr/>
              </a:pPr>
              <a:t>33</a:t>
            </a:fld>
            <a:endParaRPr lang="en-US" dirty="0">
              <a:solidFill>
                <a:prstClr val="white"/>
              </a:solidFill>
            </a:endParaRPr>
          </a:p>
        </p:txBody>
      </p:sp>
      <p:sp>
        <p:nvSpPr>
          <p:cNvPr id="8" name="Text Box 12">
            <a:extLst>
              <a:ext uri="{FF2B5EF4-FFF2-40B4-BE49-F238E27FC236}">
                <a16:creationId xmlns:a16="http://schemas.microsoft.com/office/drawing/2014/main" id="{77C56A04-52F1-40C0-AFFA-E583DB2F8B2F}"/>
              </a:ext>
            </a:extLst>
          </p:cNvPr>
          <p:cNvSpPr txBox="1">
            <a:spLocks noChangeArrowheads="1"/>
          </p:cNvSpPr>
          <p:nvPr/>
        </p:nvSpPr>
        <p:spPr bwMode="auto">
          <a:xfrm>
            <a:off x="2612571" y="6354810"/>
            <a:ext cx="3863709" cy="169277"/>
          </a:xfrm>
          <a:prstGeom prst="rect">
            <a:avLst/>
          </a:prstGeom>
          <a:solidFill>
            <a:srgbClr val="FFFFFF">
              <a:alpha val="2705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rgbClr val="FFFFFF"/>
                </a:solidFill>
                <a:latin typeface="Calibri" panose="020F0502020204030204" pitchFamily="34" charset="0"/>
                <a:cs typeface="Arial" panose="020B0604020202020204" pitchFamily="34" charset="0"/>
              </a:defRPr>
            </a:lvl1pPr>
            <a:lvl2pPr marL="742950" indent="-285750">
              <a:defRPr sz="1000">
                <a:solidFill>
                  <a:srgbClr val="FFFFFF"/>
                </a:solidFill>
                <a:latin typeface="Calibri" panose="020F0502020204030204" pitchFamily="34" charset="0"/>
                <a:cs typeface="Arial" panose="020B0604020202020204" pitchFamily="34" charset="0"/>
              </a:defRPr>
            </a:lvl2pPr>
            <a:lvl3pPr marL="1143000" indent="-228600">
              <a:defRPr sz="1000">
                <a:solidFill>
                  <a:srgbClr val="FFFFFF"/>
                </a:solidFill>
                <a:latin typeface="Calibri" panose="020F0502020204030204" pitchFamily="34" charset="0"/>
                <a:cs typeface="Arial" panose="020B0604020202020204" pitchFamily="34" charset="0"/>
              </a:defRPr>
            </a:lvl3pPr>
            <a:lvl4pPr marL="1600200" indent="-228600">
              <a:defRPr sz="1000">
                <a:solidFill>
                  <a:srgbClr val="FFFFFF"/>
                </a:solidFill>
                <a:latin typeface="Calibri" panose="020F0502020204030204" pitchFamily="34" charset="0"/>
                <a:cs typeface="Arial" panose="020B0604020202020204" pitchFamily="34" charset="0"/>
              </a:defRPr>
            </a:lvl4pPr>
            <a:lvl5pPr marL="2057400" indent="-228600">
              <a:defRPr sz="1000">
                <a:solidFill>
                  <a:srgbClr val="FFFFFF"/>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1000">
                <a:solidFill>
                  <a:srgbClr val="FFFFFF"/>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1000">
                <a:solidFill>
                  <a:srgbClr val="FFFFFF"/>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1000">
                <a:solidFill>
                  <a:srgbClr val="FFFFFF"/>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1000">
                <a:solidFill>
                  <a:srgbClr val="FFFFFF"/>
                </a:solidFill>
                <a:latin typeface="Calibri" panose="020F0502020204030204" pitchFamily="34" charset="0"/>
                <a:cs typeface="Arial" panose="020B0604020202020204" pitchFamily="34" charset="0"/>
              </a:defRPr>
            </a:lvl9pPr>
          </a:lstStyle>
          <a:p>
            <a:pPr algn="r" eaLnBrk="1" hangingPunct="1">
              <a:lnSpc>
                <a:spcPts val="600"/>
              </a:lnSpc>
            </a:pPr>
            <a:r>
              <a:rPr lang="en-US" altLang="en-US" sz="900" dirty="0">
                <a:solidFill>
                  <a:schemeClr val="tx1"/>
                </a:solidFill>
                <a:latin typeface="Arial" panose="020B0604020202020204" pitchFamily="34" charset="0"/>
              </a:rPr>
              <a:t>Image: Shutterstock.com</a:t>
            </a:r>
            <a:endParaRPr lang="en-US" altLang="en-US" sz="900" dirty="0">
              <a:solidFill>
                <a:schemeClr val="tx1"/>
              </a:solidFill>
            </a:endParaRPr>
          </a:p>
        </p:txBody>
      </p:sp>
    </p:spTree>
    <p:extLst>
      <p:ext uri="{BB962C8B-B14F-4D97-AF65-F5344CB8AC3E}">
        <p14:creationId xmlns:p14="http://schemas.microsoft.com/office/powerpoint/2010/main" val="39942172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6998" y="112031"/>
            <a:ext cx="7844310" cy="641618"/>
          </a:xfrm>
        </p:spPr>
        <p:txBody>
          <a:bodyPr>
            <a:normAutofit fontScale="90000"/>
          </a:bodyPr>
          <a:lstStyle/>
          <a:p>
            <a:r>
              <a:rPr lang="en-US" sz="4000" dirty="0">
                <a:solidFill>
                  <a:prstClr val="white"/>
                </a:solidFill>
              </a:rPr>
              <a:t>Common Oral Health Questions</a:t>
            </a:r>
            <a:br>
              <a:rPr lang="en-US" dirty="0"/>
            </a:br>
            <a:endParaRPr lang="en-US" dirty="0"/>
          </a:p>
        </p:txBody>
      </p:sp>
      <p:sp>
        <p:nvSpPr>
          <p:cNvPr id="5" name="Content Placeholder 4"/>
          <p:cNvSpPr>
            <a:spLocks noGrp="1"/>
          </p:cNvSpPr>
          <p:nvPr>
            <p:ph idx="1"/>
          </p:nvPr>
        </p:nvSpPr>
        <p:spPr>
          <a:xfrm>
            <a:off x="553490" y="1749160"/>
            <a:ext cx="7844311" cy="4444181"/>
          </a:xfrm>
        </p:spPr>
        <p:txBody>
          <a:bodyPr/>
          <a:lstStyle/>
          <a:p>
            <a:pPr>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hlinkClick r:id="rId3" action="ppaction://hlinksldjump"/>
              </a:rPr>
              <a:t>Pacifier and Thumb Sucking </a:t>
            </a:r>
            <a:endParaRPr lang="en-US" dirty="0">
              <a:solidFill>
                <a:schemeClr val="tx1"/>
              </a:solidFill>
              <a:latin typeface="Arial" panose="020B0604020202020204" pitchFamily="34" charset="0"/>
              <a:cs typeface="Arial" panose="020B0604020202020204" pitchFamily="34" charset="0"/>
            </a:endParaRPr>
          </a:p>
          <a:p>
            <a:pPr>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hlinkClick r:id="rId4" action="ppaction://hlinksldjump"/>
              </a:rPr>
              <a:t>Teething</a:t>
            </a:r>
            <a:endParaRPr lang="en-US" dirty="0">
              <a:solidFill>
                <a:schemeClr val="tx1"/>
              </a:solidFill>
              <a:latin typeface="Arial" panose="020B0604020202020204" pitchFamily="34" charset="0"/>
              <a:cs typeface="Arial" panose="020B0604020202020204" pitchFamily="34" charset="0"/>
            </a:endParaRPr>
          </a:p>
          <a:p>
            <a:pPr>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hlinkClick r:id="rId5" action="ppaction://hlinksldjump"/>
              </a:rPr>
              <a:t>Injury Prevention</a:t>
            </a:r>
            <a:endParaRPr lang="en-US" dirty="0">
              <a:solidFill>
                <a:schemeClr val="tx1"/>
              </a:solidFill>
              <a:latin typeface="Arial" panose="020B0604020202020204" pitchFamily="34" charset="0"/>
              <a:cs typeface="Arial" panose="020B0604020202020204" pitchFamily="34" charset="0"/>
            </a:endParaRPr>
          </a:p>
          <a:p>
            <a:pPr>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hlinkClick r:id="rId6" action="ppaction://hlinksldjump"/>
              </a:rPr>
              <a:t>Oral Piercings and Grills</a:t>
            </a:r>
            <a:endParaRPr lang="en-US" dirty="0">
              <a:solidFill>
                <a:schemeClr val="tx1"/>
              </a:solidFill>
              <a:latin typeface="Arial" panose="020B0604020202020204" pitchFamily="34" charset="0"/>
              <a:cs typeface="Arial" panose="020B0604020202020204" pitchFamily="34" charset="0"/>
            </a:endParaRPr>
          </a:p>
          <a:p>
            <a:pPr>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hlinkClick r:id="rId7" action="ppaction://hlinksldjump"/>
              </a:rPr>
              <a:t>Nutrition Advice for Children</a:t>
            </a:r>
            <a:endParaRPr lang="en-US" dirty="0">
              <a:solidFill>
                <a:schemeClr val="tx1"/>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4294967295"/>
          </p:nvPr>
        </p:nvSpPr>
        <p:spPr>
          <a:xfrm>
            <a:off x="8686800" y="457200"/>
            <a:ext cx="457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CBC267-A29C-4ECF-82D8-465D5EB58AF4}" type="slidenum">
              <a:rPr kumimoji="0" lang="en-US" altLang="en-US" sz="1200" b="0" i="0" u="none" strike="noStrike" kern="1200" cap="none" spc="0" normalizeH="0" baseline="0" noProof="0" smtClean="0">
                <a:ln>
                  <a:noFill/>
                </a:ln>
                <a:solidFill>
                  <a:prstClr val="white"/>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altLang="en-US" sz="12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6" name="TextBox 5"/>
          <p:cNvSpPr txBox="1"/>
          <p:nvPr/>
        </p:nvSpPr>
        <p:spPr>
          <a:xfrm>
            <a:off x="216862" y="1046037"/>
            <a:ext cx="7520648" cy="58477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Offer education to clients about:</a:t>
            </a:r>
          </a:p>
        </p:txBody>
      </p:sp>
      <p:pic>
        <p:nvPicPr>
          <p:cNvPr id="8" name="Picture 4" descr="\\tal-apps2srvr\websites\elearning.talariainc.com\builder\images\smile4life\m2_oralpiercing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21595" y="4885016"/>
            <a:ext cx="1262984" cy="841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4" descr="\\tal-apps2srvr\websites\elearning.talariainc.com\builder\images\smile4life\m2_grill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91305" y="4902007"/>
            <a:ext cx="1317848" cy="878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2" descr="\\tal-apps2srvr\websites\elearning.talariainc.com\builder\images\smile4life\m2_grill2.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39307" y="4881401"/>
            <a:ext cx="1263543" cy="842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2" descr="\\tal-apps2srvr\websites\elearning.talariainc.com\builder\images\smile4life\m2_oralpiercing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61015" y="4933398"/>
            <a:ext cx="1317848" cy="878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3019014" y="6089725"/>
            <a:ext cx="223407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12" action="ppaction://hlinksldjump"/>
              </a:rPr>
              <a:t>Advance to Final Slide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Action Button: End 11">
            <a:hlinkClick r:id="rId12" action="ppaction://hlinksldjump" highlightClick="1"/>
          </p:cNvPr>
          <p:cNvSpPr/>
          <p:nvPr/>
        </p:nvSpPr>
        <p:spPr>
          <a:xfrm>
            <a:off x="5278788" y="5999584"/>
            <a:ext cx="521208" cy="50291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416807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rgbClr val="FFFFFF"/>
                </a:solidFill>
                <a:latin typeface="Calibri" charset="0"/>
                <a:ea typeface="ＭＳ Ｐゴシック" charset="0"/>
                <a:cs typeface="Arial" charset="0"/>
              </a:defRPr>
            </a:lvl1pPr>
            <a:lvl2pPr marL="742950" indent="-285750">
              <a:defRPr sz="1000">
                <a:solidFill>
                  <a:srgbClr val="FFFFFF"/>
                </a:solidFill>
                <a:latin typeface="Calibri" charset="0"/>
                <a:ea typeface="Arial" charset="0"/>
                <a:cs typeface="Arial" charset="0"/>
              </a:defRPr>
            </a:lvl2pPr>
            <a:lvl3pPr marL="1143000" indent="-228600">
              <a:defRPr sz="1000">
                <a:solidFill>
                  <a:srgbClr val="FFFFFF"/>
                </a:solidFill>
                <a:latin typeface="Calibri" charset="0"/>
                <a:ea typeface="Arial" charset="0"/>
                <a:cs typeface="Arial" charset="0"/>
              </a:defRPr>
            </a:lvl3pPr>
            <a:lvl4pPr marL="1600200" indent="-228600">
              <a:defRPr sz="1000">
                <a:solidFill>
                  <a:srgbClr val="FFFFFF"/>
                </a:solidFill>
                <a:latin typeface="Calibri" charset="0"/>
                <a:ea typeface="Arial" charset="0"/>
                <a:cs typeface="Arial" charset="0"/>
              </a:defRPr>
            </a:lvl4pPr>
            <a:lvl5pPr marL="2057400" indent="-228600">
              <a:defRPr sz="1000">
                <a:solidFill>
                  <a:srgbClr val="FFFFFF"/>
                </a:solidFill>
                <a:latin typeface="Calibri" charset="0"/>
                <a:ea typeface="Arial" charset="0"/>
                <a:cs typeface="Arial" charset="0"/>
              </a:defRPr>
            </a:lvl5pPr>
            <a:lvl6pPr marL="2514600" indent="-228600" eaLnBrk="0" fontAlgn="base" hangingPunct="0">
              <a:spcBef>
                <a:spcPct val="0"/>
              </a:spcBef>
              <a:spcAft>
                <a:spcPct val="0"/>
              </a:spcAft>
              <a:defRPr sz="1000">
                <a:solidFill>
                  <a:srgbClr val="FFFFFF"/>
                </a:solidFill>
                <a:latin typeface="Calibri" charset="0"/>
                <a:ea typeface="Arial" charset="0"/>
                <a:cs typeface="Arial" charset="0"/>
              </a:defRPr>
            </a:lvl6pPr>
            <a:lvl7pPr marL="2971800" indent="-228600" eaLnBrk="0" fontAlgn="base" hangingPunct="0">
              <a:spcBef>
                <a:spcPct val="0"/>
              </a:spcBef>
              <a:spcAft>
                <a:spcPct val="0"/>
              </a:spcAft>
              <a:defRPr sz="1000">
                <a:solidFill>
                  <a:srgbClr val="FFFFFF"/>
                </a:solidFill>
                <a:latin typeface="Calibri" charset="0"/>
                <a:ea typeface="Arial" charset="0"/>
                <a:cs typeface="Arial" charset="0"/>
              </a:defRPr>
            </a:lvl7pPr>
            <a:lvl8pPr marL="3429000" indent="-228600" eaLnBrk="0" fontAlgn="base" hangingPunct="0">
              <a:spcBef>
                <a:spcPct val="0"/>
              </a:spcBef>
              <a:spcAft>
                <a:spcPct val="0"/>
              </a:spcAft>
              <a:defRPr sz="1000">
                <a:solidFill>
                  <a:srgbClr val="FFFFFF"/>
                </a:solidFill>
                <a:latin typeface="Calibri" charset="0"/>
                <a:ea typeface="Arial" charset="0"/>
                <a:cs typeface="Arial" charset="0"/>
              </a:defRPr>
            </a:lvl8pPr>
            <a:lvl9pPr marL="3886200" indent="-228600" eaLnBrk="0" fontAlgn="base" hangingPunct="0">
              <a:spcBef>
                <a:spcPct val="0"/>
              </a:spcBef>
              <a:spcAft>
                <a:spcPct val="0"/>
              </a:spcAft>
              <a:defRPr sz="1000">
                <a:solidFill>
                  <a:srgbClr val="FFFFFF"/>
                </a:solidFill>
                <a:latin typeface="Calibri" charset="0"/>
                <a:ea typeface="Arial" charset="0"/>
                <a:cs typeface="Arial" charset="0"/>
              </a:defRPr>
            </a:lvl9pPr>
          </a:lstStyle>
          <a:p>
            <a:fld id="{578AE597-C89C-3D48-AB21-7C7BEED00236}" type="slidenum">
              <a:rPr lang="en-US" sz="1200">
                <a:solidFill>
                  <a:schemeClr val="bg1"/>
                </a:solidFill>
                <a:latin typeface="Arial" charset="0"/>
              </a:rPr>
              <a:pPr/>
              <a:t>35</a:t>
            </a:fld>
            <a:endParaRPr lang="en-US" sz="1200">
              <a:solidFill>
                <a:schemeClr val="bg1"/>
              </a:solidFill>
              <a:latin typeface="Arial" charset="0"/>
            </a:endParaRPr>
          </a:p>
        </p:txBody>
      </p:sp>
      <p:sp>
        <p:nvSpPr>
          <p:cNvPr id="86019" name="Rectangle 2"/>
          <p:cNvSpPr txBox="1">
            <a:spLocks noChangeArrowheads="1"/>
          </p:cNvSpPr>
          <p:nvPr/>
        </p:nvSpPr>
        <p:spPr bwMode="auto">
          <a:xfrm>
            <a:off x="228600" y="0"/>
            <a:ext cx="8229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rgbClr val="FFFFFF"/>
                </a:solidFill>
                <a:latin typeface="Calibri" charset="0"/>
                <a:ea typeface="ＭＳ Ｐゴシック" charset="0"/>
                <a:cs typeface="Arial" charset="0"/>
              </a:defRPr>
            </a:lvl1pPr>
            <a:lvl2pPr marL="742950" indent="-285750">
              <a:defRPr sz="1000">
                <a:solidFill>
                  <a:srgbClr val="FFFFFF"/>
                </a:solidFill>
                <a:latin typeface="Calibri" charset="0"/>
                <a:ea typeface="Arial" charset="0"/>
                <a:cs typeface="Arial" charset="0"/>
              </a:defRPr>
            </a:lvl2pPr>
            <a:lvl3pPr marL="1143000" indent="-228600">
              <a:defRPr sz="1000">
                <a:solidFill>
                  <a:srgbClr val="FFFFFF"/>
                </a:solidFill>
                <a:latin typeface="Calibri" charset="0"/>
                <a:ea typeface="Arial" charset="0"/>
                <a:cs typeface="Arial" charset="0"/>
              </a:defRPr>
            </a:lvl3pPr>
            <a:lvl4pPr marL="1600200" indent="-228600">
              <a:defRPr sz="1000">
                <a:solidFill>
                  <a:srgbClr val="FFFFFF"/>
                </a:solidFill>
                <a:latin typeface="Calibri" charset="0"/>
                <a:ea typeface="Arial" charset="0"/>
                <a:cs typeface="Arial" charset="0"/>
              </a:defRPr>
            </a:lvl4pPr>
            <a:lvl5pPr marL="2057400" indent="-228600">
              <a:defRPr sz="1000">
                <a:solidFill>
                  <a:srgbClr val="FFFFFF"/>
                </a:solidFill>
                <a:latin typeface="Calibri" charset="0"/>
                <a:ea typeface="Arial" charset="0"/>
                <a:cs typeface="Arial" charset="0"/>
              </a:defRPr>
            </a:lvl5pPr>
            <a:lvl6pPr marL="2514600" indent="-228600" eaLnBrk="0" fontAlgn="base" hangingPunct="0">
              <a:spcBef>
                <a:spcPct val="0"/>
              </a:spcBef>
              <a:spcAft>
                <a:spcPct val="0"/>
              </a:spcAft>
              <a:defRPr sz="1000">
                <a:solidFill>
                  <a:srgbClr val="FFFFFF"/>
                </a:solidFill>
                <a:latin typeface="Calibri" charset="0"/>
                <a:ea typeface="Arial" charset="0"/>
                <a:cs typeface="Arial" charset="0"/>
              </a:defRPr>
            </a:lvl6pPr>
            <a:lvl7pPr marL="2971800" indent="-228600" eaLnBrk="0" fontAlgn="base" hangingPunct="0">
              <a:spcBef>
                <a:spcPct val="0"/>
              </a:spcBef>
              <a:spcAft>
                <a:spcPct val="0"/>
              </a:spcAft>
              <a:defRPr sz="1000">
                <a:solidFill>
                  <a:srgbClr val="FFFFFF"/>
                </a:solidFill>
                <a:latin typeface="Calibri" charset="0"/>
                <a:ea typeface="Arial" charset="0"/>
                <a:cs typeface="Arial" charset="0"/>
              </a:defRPr>
            </a:lvl7pPr>
            <a:lvl8pPr marL="3429000" indent="-228600" eaLnBrk="0" fontAlgn="base" hangingPunct="0">
              <a:spcBef>
                <a:spcPct val="0"/>
              </a:spcBef>
              <a:spcAft>
                <a:spcPct val="0"/>
              </a:spcAft>
              <a:defRPr sz="1000">
                <a:solidFill>
                  <a:srgbClr val="FFFFFF"/>
                </a:solidFill>
                <a:latin typeface="Calibri" charset="0"/>
                <a:ea typeface="Arial" charset="0"/>
                <a:cs typeface="Arial" charset="0"/>
              </a:defRPr>
            </a:lvl8pPr>
            <a:lvl9pPr marL="3886200" indent="-228600" eaLnBrk="0" fontAlgn="base" hangingPunct="0">
              <a:spcBef>
                <a:spcPct val="0"/>
              </a:spcBef>
              <a:spcAft>
                <a:spcPct val="0"/>
              </a:spcAft>
              <a:defRPr sz="1000">
                <a:solidFill>
                  <a:srgbClr val="FFFFFF"/>
                </a:solidFill>
                <a:latin typeface="Calibri" charset="0"/>
                <a:ea typeface="Arial" charset="0"/>
                <a:cs typeface="Arial" charset="0"/>
              </a:defRPr>
            </a:lvl9pPr>
          </a:lstStyle>
          <a:p>
            <a:r>
              <a:rPr lang="en-US" sz="4400" dirty="0">
                <a:solidFill>
                  <a:schemeClr val="bg1"/>
                </a:solidFill>
                <a:latin typeface="Tahoma" charset="0"/>
                <a:cs typeface="Tahoma" charset="0"/>
              </a:rPr>
              <a:t>Pacifier and Thumb Sucking </a:t>
            </a:r>
          </a:p>
        </p:txBody>
      </p:sp>
      <p:sp>
        <p:nvSpPr>
          <p:cNvPr id="86020" name="Rectangle 3"/>
          <p:cNvSpPr>
            <a:spLocks noChangeArrowheads="1"/>
          </p:cNvSpPr>
          <p:nvPr/>
        </p:nvSpPr>
        <p:spPr bwMode="auto">
          <a:xfrm>
            <a:off x="-118233" y="1074990"/>
            <a:ext cx="8518955" cy="5192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nchor="t"/>
          <a:lstStyle/>
          <a:p>
            <a:pPr marL="342900" indent="-342900">
              <a:spcBef>
                <a:spcPct val="20000"/>
              </a:spcBef>
              <a:buFont typeface="Arial" charset="0"/>
              <a:buNone/>
            </a:pPr>
            <a:r>
              <a:rPr lang="en-US" sz="2800" b="1" dirty="0">
                <a:solidFill>
                  <a:schemeClr val="tx1"/>
                </a:solidFill>
                <a:latin typeface="Arial" charset="0"/>
              </a:rPr>
              <a:t>	</a:t>
            </a:r>
            <a:r>
              <a:rPr lang="en-US" sz="2800" b="1" dirty="0">
                <a:latin typeface="Arial" charset="0"/>
              </a:rPr>
              <a:t>Concern: </a:t>
            </a:r>
            <a:r>
              <a:rPr lang="en-US" sz="2400" dirty="0">
                <a:latin typeface="Arial"/>
                <a:cs typeface="Arial"/>
              </a:rPr>
              <a:t>If habit persists, may delay speech                               and affect the child’s bite</a:t>
            </a:r>
            <a:endParaRPr lang="en-US" dirty="0">
              <a:cs typeface="Calibri"/>
            </a:endParaRPr>
          </a:p>
          <a:p>
            <a:pPr marL="342900" indent="-342900">
              <a:spcBef>
                <a:spcPct val="20000"/>
              </a:spcBef>
              <a:buFont typeface="Arial" charset="0"/>
              <a:buNone/>
            </a:pPr>
            <a:r>
              <a:rPr lang="en-US" sz="2800" b="1" dirty="0">
                <a:solidFill>
                  <a:schemeClr val="tx1"/>
                </a:solidFill>
                <a:latin typeface="Arial" charset="0"/>
              </a:rPr>
              <a:t>	</a:t>
            </a:r>
            <a:r>
              <a:rPr lang="en-US" sz="2800" b="1" dirty="0">
                <a:latin typeface="Arial" charset="0"/>
              </a:rPr>
              <a:t>Guidance</a:t>
            </a:r>
            <a:endParaRPr lang="en-US" sz="3200" dirty="0">
              <a:solidFill>
                <a:schemeClr val="tx1"/>
              </a:solidFill>
              <a:latin typeface="Arial" charset="0"/>
            </a:endParaRPr>
          </a:p>
          <a:p>
            <a:pPr marL="690563" lvl="1" indent="-233363">
              <a:spcBef>
                <a:spcPct val="20000"/>
              </a:spcBef>
              <a:buFont typeface="Arial" charset="0"/>
              <a:buChar char="•"/>
            </a:pPr>
            <a:r>
              <a:rPr lang="en-US" sz="2400" dirty="0">
                <a:solidFill>
                  <a:schemeClr val="tx1"/>
                </a:solidFill>
                <a:latin typeface="Arial" charset="0"/>
              </a:rPr>
              <a:t>Satisfies a psychological need in babies</a:t>
            </a:r>
          </a:p>
          <a:p>
            <a:pPr marL="690563" lvl="1" indent="-233363">
              <a:spcBef>
                <a:spcPct val="20000"/>
              </a:spcBef>
              <a:buFont typeface="Arial" charset="0"/>
              <a:buChar char="•"/>
            </a:pPr>
            <a:r>
              <a:rPr lang="en-US" sz="2400" dirty="0">
                <a:solidFill>
                  <a:schemeClr val="tx1"/>
                </a:solidFill>
                <a:latin typeface="Arial" charset="0"/>
              </a:rPr>
              <a:t>Stop habit by 3 years, especially if bite and                               </a:t>
            </a:r>
            <a:r>
              <a:rPr lang="en-US" sz="2400" dirty="0">
                <a:latin typeface="Arial" charset="0"/>
              </a:rPr>
              <a:t>teeth </a:t>
            </a:r>
            <a:r>
              <a:rPr lang="en-US" sz="2400" dirty="0">
                <a:solidFill>
                  <a:schemeClr val="tx1"/>
                </a:solidFill>
                <a:latin typeface="Arial" charset="0"/>
              </a:rPr>
              <a:t>position affected</a:t>
            </a:r>
          </a:p>
          <a:p>
            <a:pPr marL="690563" lvl="1" indent="-233363">
              <a:spcBef>
                <a:spcPct val="20000"/>
              </a:spcBef>
              <a:buFont typeface="Arial" charset="0"/>
              <a:buChar char="•"/>
            </a:pPr>
            <a:r>
              <a:rPr lang="en-US" sz="2400" dirty="0">
                <a:solidFill>
                  <a:schemeClr val="tx1"/>
                </a:solidFill>
                <a:latin typeface="Arial" charset="0"/>
              </a:rPr>
              <a:t>Break the habit:</a:t>
            </a:r>
          </a:p>
          <a:p>
            <a:pPr marL="1143000" lvl="2" indent="-228600">
              <a:spcBef>
                <a:spcPct val="20000"/>
              </a:spcBef>
              <a:buFont typeface="Arial" charset="0"/>
              <a:buChar char="−"/>
            </a:pPr>
            <a:r>
              <a:rPr lang="en-US" sz="2000" dirty="0">
                <a:solidFill>
                  <a:schemeClr val="tx1"/>
                </a:solidFill>
                <a:latin typeface="Arial" charset="0"/>
              </a:rPr>
              <a:t>Limit opportunity (bed only)</a:t>
            </a:r>
          </a:p>
          <a:p>
            <a:pPr marL="1143000" lvl="2" indent="-228600">
              <a:spcBef>
                <a:spcPct val="20000"/>
              </a:spcBef>
              <a:buFont typeface="Arial" charset="0"/>
              <a:buChar char="−"/>
            </a:pPr>
            <a:r>
              <a:rPr lang="en-US" sz="2000" dirty="0">
                <a:solidFill>
                  <a:schemeClr val="tx1"/>
                </a:solidFill>
                <a:latin typeface="Arial" charset="0"/>
              </a:rPr>
              <a:t>Cover hands at night; Provide another comfort object</a:t>
            </a:r>
          </a:p>
          <a:p>
            <a:pPr marL="690563" lvl="1" indent="-233363">
              <a:spcBef>
                <a:spcPct val="20000"/>
              </a:spcBef>
              <a:buFont typeface="Arial" charset="0"/>
              <a:buChar char="•"/>
            </a:pPr>
            <a:r>
              <a:rPr lang="en-US" sz="2400" dirty="0">
                <a:solidFill>
                  <a:schemeClr val="tx1"/>
                </a:solidFill>
                <a:latin typeface="Arial" charset="0"/>
              </a:rPr>
              <a:t>Pacifiers preferable to finger or thumb sucking</a:t>
            </a:r>
          </a:p>
          <a:p>
            <a:pPr marL="690563" lvl="1" indent="-233363">
              <a:spcBef>
                <a:spcPct val="20000"/>
              </a:spcBef>
              <a:buFont typeface="Arial" charset="0"/>
              <a:buChar char="•"/>
            </a:pPr>
            <a:r>
              <a:rPr lang="en-US" sz="2400" dirty="0">
                <a:latin typeface="Arial" charset="0"/>
              </a:rPr>
              <a:t>N</a:t>
            </a:r>
            <a:r>
              <a:rPr lang="en-US" sz="2400" dirty="0">
                <a:solidFill>
                  <a:schemeClr val="tx1"/>
                </a:solidFill>
                <a:latin typeface="Arial" charset="0"/>
              </a:rPr>
              <a:t>ever dip pacifier in honey or other sweet food</a:t>
            </a:r>
          </a:p>
        </p:txBody>
      </p:sp>
      <p:sp>
        <p:nvSpPr>
          <p:cNvPr id="4" name="Action Button: Back or Previous 3">
            <a:hlinkClick r:id="rId3" action="ppaction://hlinksldjump" highlightClick="1"/>
          </p:cNvPr>
          <p:cNvSpPr/>
          <p:nvPr/>
        </p:nvSpPr>
        <p:spPr>
          <a:xfrm>
            <a:off x="8114645" y="152400"/>
            <a:ext cx="572155" cy="533399"/>
          </a:xfrm>
          <a:prstGeom prst="actionButtonBackPreviou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ln>
                <a:solidFill>
                  <a:sysClr val="windowText" lastClr="000000"/>
                </a:solidFill>
              </a:ln>
            </a:endParaRPr>
          </a:p>
        </p:txBody>
      </p:sp>
      <p:sp>
        <p:nvSpPr>
          <p:cNvPr id="8" name="Action Button: End 8">
            <a:hlinkClick r:id="rId4" action="ppaction://hlinksldjump" highlightClick="1"/>
            <a:extLst>
              <a:ext uri="{FF2B5EF4-FFF2-40B4-BE49-F238E27FC236}">
                <a16:creationId xmlns:a16="http://schemas.microsoft.com/office/drawing/2014/main" id="{B0C117D6-9B0A-45B9-8341-38EC578BFBC5}"/>
              </a:ext>
            </a:extLst>
          </p:cNvPr>
          <p:cNvSpPr/>
          <p:nvPr/>
        </p:nvSpPr>
        <p:spPr>
          <a:xfrm>
            <a:off x="8196549" y="5344433"/>
            <a:ext cx="598455" cy="588773"/>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12">
            <a:extLst>
              <a:ext uri="{FF2B5EF4-FFF2-40B4-BE49-F238E27FC236}">
                <a16:creationId xmlns:a16="http://schemas.microsoft.com/office/drawing/2014/main" id="{3B71F3CA-1C82-48B6-A45C-BB082BEC9E32}"/>
              </a:ext>
            </a:extLst>
          </p:cNvPr>
          <p:cNvSpPr txBox="1">
            <a:spLocks noChangeArrowheads="1"/>
          </p:cNvSpPr>
          <p:nvPr/>
        </p:nvSpPr>
        <p:spPr bwMode="auto">
          <a:xfrm>
            <a:off x="6772831" y="4281556"/>
            <a:ext cx="2250562" cy="169277"/>
          </a:xfrm>
          <a:prstGeom prst="rect">
            <a:avLst/>
          </a:prstGeom>
          <a:solidFill>
            <a:srgbClr val="FFFFFF">
              <a:alpha val="2705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rgbClr val="FFFFFF"/>
                </a:solidFill>
                <a:latin typeface="Calibri" panose="020F0502020204030204" pitchFamily="34" charset="0"/>
                <a:cs typeface="Arial" panose="020B0604020202020204" pitchFamily="34" charset="0"/>
              </a:defRPr>
            </a:lvl1pPr>
            <a:lvl2pPr marL="742950" indent="-285750">
              <a:defRPr sz="1000">
                <a:solidFill>
                  <a:srgbClr val="FFFFFF"/>
                </a:solidFill>
                <a:latin typeface="Calibri" panose="020F0502020204030204" pitchFamily="34" charset="0"/>
                <a:cs typeface="Arial" panose="020B0604020202020204" pitchFamily="34" charset="0"/>
              </a:defRPr>
            </a:lvl2pPr>
            <a:lvl3pPr marL="1143000" indent="-228600">
              <a:defRPr sz="1000">
                <a:solidFill>
                  <a:srgbClr val="FFFFFF"/>
                </a:solidFill>
                <a:latin typeface="Calibri" panose="020F0502020204030204" pitchFamily="34" charset="0"/>
                <a:cs typeface="Arial" panose="020B0604020202020204" pitchFamily="34" charset="0"/>
              </a:defRPr>
            </a:lvl3pPr>
            <a:lvl4pPr marL="1600200" indent="-228600">
              <a:defRPr sz="1000">
                <a:solidFill>
                  <a:srgbClr val="FFFFFF"/>
                </a:solidFill>
                <a:latin typeface="Calibri" panose="020F0502020204030204" pitchFamily="34" charset="0"/>
                <a:cs typeface="Arial" panose="020B0604020202020204" pitchFamily="34" charset="0"/>
              </a:defRPr>
            </a:lvl4pPr>
            <a:lvl5pPr marL="2057400" indent="-228600">
              <a:defRPr sz="1000">
                <a:solidFill>
                  <a:srgbClr val="FFFFFF"/>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1000">
                <a:solidFill>
                  <a:srgbClr val="FFFFFF"/>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1000">
                <a:solidFill>
                  <a:srgbClr val="FFFFFF"/>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1000">
                <a:solidFill>
                  <a:srgbClr val="FFFFFF"/>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1000">
                <a:solidFill>
                  <a:srgbClr val="FFFFFF"/>
                </a:solidFill>
                <a:latin typeface="Calibri" panose="020F0502020204030204" pitchFamily="34" charset="0"/>
                <a:cs typeface="Arial" panose="020B0604020202020204" pitchFamily="34" charset="0"/>
              </a:defRPr>
            </a:lvl9pPr>
          </a:lstStyle>
          <a:p>
            <a:pPr algn="r" eaLnBrk="1" hangingPunct="1">
              <a:lnSpc>
                <a:spcPts val="600"/>
              </a:lnSpc>
            </a:pPr>
            <a:r>
              <a:rPr lang="en-US" altLang="en-US" sz="900" dirty="0">
                <a:solidFill>
                  <a:schemeClr val="tx1"/>
                </a:solidFill>
                <a:latin typeface="Arial" panose="020B0604020202020204" pitchFamily="34" charset="0"/>
              </a:rPr>
              <a:t>Image: Shutterstock.com</a:t>
            </a:r>
            <a:endParaRPr lang="en-US" altLang="en-US" sz="900" dirty="0">
              <a:solidFill>
                <a:schemeClr val="tx1"/>
              </a:solidFill>
            </a:endParaRPr>
          </a:p>
        </p:txBody>
      </p:sp>
      <p:pic>
        <p:nvPicPr>
          <p:cNvPr id="3" name="Picture 2">
            <a:extLst>
              <a:ext uri="{FF2B5EF4-FFF2-40B4-BE49-F238E27FC236}">
                <a16:creationId xmlns:a16="http://schemas.microsoft.com/office/drawing/2014/main" id="{11F58AE3-59CF-4D71-80CE-FD56A0B99304}"/>
              </a:ext>
            </a:extLst>
          </p:cNvPr>
          <p:cNvPicPr>
            <a:picLocks noChangeAspect="1"/>
          </p:cNvPicPr>
          <p:nvPr/>
        </p:nvPicPr>
        <p:blipFill>
          <a:blip r:embed="rId5"/>
          <a:stretch>
            <a:fillRect/>
          </a:stretch>
        </p:blipFill>
        <p:spPr>
          <a:xfrm>
            <a:off x="6786778" y="895903"/>
            <a:ext cx="2250562" cy="3375843"/>
          </a:xfrm>
          <a:prstGeom prst="rect">
            <a:avLst/>
          </a:prstGeom>
        </p:spPr>
      </p:pic>
    </p:spTree>
    <p:extLst>
      <p:ext uri="{BB962C8B-B14F-4D97-AF65-F5344CB8AC3E}">
        <p14:creationId xmlns:p14="http://schemas.microsoft.com/office/powerpoint/2010/main" val="8848311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nvPr>
        </p:nvSpPr>
        <p:spPr bwMode="auto">
          <a:xfrm>
            <a:off x="228600" y="0"/>
            <a:ext cx="8229600" cy="838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ahoma" charset="0"/>
                <a:cs typeface="Tahoma" charset="0"/>
              </a:rPr>
              <a:t>Teething </a:t>
            </a:r>
          </a:p>
        </p:txBody>
      </p:sp>
      <p:sp>
        <p:nvSpPr>
          <p:cNvPr id="83971"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rgbClr val="FFFFFF"/>
                </a:solidFill>
                <a:latin typeface="Calibri" charset="0"/>
                <a:ea typeface="ＭＳ Ｐゴシック" charset="0"/>
                <a:cs typeface="Arial" charset="0"/>
              </a:defRPr>
            </a:lvl1pPr>
            <a:lvl2pPr marL="742950" indent="-285750">
              <a:defRPr sz="1000">
                <a:solidFill>
                  <a:srgbClr val="FFFFFF"/>
                </a:solidFill>
                <a:latin typeface="Calibri" charset="0"/>
                <a:ea typeface="Arial" charset="0"/>
                <a:cs typeface="Arial" charset="0"/>
              </a:defRPr>
            </a:lvl2pPr>
            <a:lvl3pPr marL="1143000" indent="-228600">
              <a:defRPr sz="1000">
                <a:solidFill>
                  <a:srgbClr val="FFFFFF"/>
                </a:solidFill>
                <a:latin typeface="Calibri" charset="0"/>
                <a:ea typeface="Arial" charset="0"/>
                <a:cs typeface="Arial" charset="0"/>
              </a:defRPr>
            </a:lvl3pPr>
            <a:lvl4pPr marL="1600200" indent="-228600">
              <a:defRPr sz="1000">
                <a:solidFill>
                  <a:srgbClr val="FFFFFF"/>
                </a:solidFill>
                <a:latin typeface="Calibri" charset="0"/>
                <a:ea typeface="Arial" charset="0"/>
                <a:cs typeface="Arial" charset="0"/>
              </a:defRPr>
            </a:lvl4pPr>
            <a:lvl5pPr marL="2057400" indent="-228600">
              <a:defRPr sz="1000">
                <a:solidFill>
                  <a:srgbClr val="FFFFFF"/>
                </a:solidFill>
                <a:latin typeface="Calibri" charset="0"/>
                <a:ea typeface="Arial" charset="0"/>
                <a:cs typeface="Arial" charset="0"/>
              </a:defRPr>
            </a:lvl5pPr>
            <a:lvl6pPr marL="2514600" indent="-228600" eaLnBrk="0" fontAlgn="base" hangingPunct="0">
              <a:spcBef>
                <a:spcPct val="0"/>
              </a:spcBef>
              <a:spcAft>
                <a:spcPct val="0"/>
              </a:spcAft>
              <a:defRPr sz="1000">
                <a:solidFill>
                  <a:srgbClr val="FFFFFF"/>
                </a:solidFill>
                <a:latin typeface="Calibri" charset="0"/>
                <a:ea typeface="Arial" charset="0"/>
                <a:cs typeface="Arial" charset="0"/>
              </a:defRPr>
            </a:lvl6pPr>
            <a:lvl7pPr marL="2971800" indent="-228600" eaLnBrk="0" fontAlgn="base" hangingPunct="0">
              <a:spcBef>
                <a:spcPct val="0"/>
              </a:spcBef>
              <a:spcAft>
                <a:spcPct val="0"/>
              </a:spcAft>
              <a:defRPr sz="1000">
                <a:solidFill>
                  <a:srgbClr val="FFFFFF"/>
                </a:solidFill>
                <a:latin typeface="Calibri" charset="0"/>
                <a:ea typeface="Arial" charset="0"/>
                <a:cs typeface="Arial" charset="0"/>
              </a:defRPr>
            </a:lvl7pPr>
            <a:lvl8pPr marL="3429000" indent="-228600" eaLnBrk="0" fontAlgn="base" hangingPunct="0">
              <a:spcBef>
                <a:spcPct val="0"/>
              </a:spcBef>
              <a:spcAft>
                <a:spcPct val="0"/>
              </a:spcAft>
              <a:defRPr sz="1000">
                <a:solidFill>
                  <a:srgbClr val="FFFFFF"/>
                </a:solidFill>
                <a:latin typeface="Calibri" charset="0"/>
                <a:ea typeface="Arial" charset="0"/>
                <a:cs typeface="Arial" charset="0"/>
              </a:defRPr>
            </a:lvl8pPr>
            <a:lvl9pPr marL="3886200" indent="-228600" eaLnBrk="0" fontAlgn="base" hangingPunct="0">
              <a:spcBef>
                <a:spcPct val="0"/>
              </a:spcBef>
              <a:spcAft>
                <a:spcPct val="0"/>
              </a:spcAft>
              <a:defRPr sz="1000">
                <a:solidFill>
                  <a:srgbClr val="FFFFFF"/>
                </a:solidFill>
                <a:latin typeface="Calibri" charset="0"/>
                <a:ea typeface="Arial" charset="0"/>
                <a:cs typeface="Arial" charset="0"/>
              </a:defRPr>
            </a:lvl9pPr>
          </a:lstStyle>
          <a:p>
            <a:fld id="{AD0C465A-4AED-5641-BCD1-ACF8C6B66A48}" type="slidenum">
              <a:rPr lang="en-US" sz="1200">
                <a:solidFill>
                  <a:schemeClr val="bg1"/>
                </a:solidFill>
                <a:latin typeface="Arial" charset="0"/>
              </a:rPr>
              <a:pPr/>
              <a:t>36</a:t>
            </a:fld>
            <a:endParaRPr lang="en-US" sz="1200">
              <a:solidFill>
                <a:schemeClr val="bg1"/>
              </a:solidFill>
              <a:latin typeface="Arial" charset="0"/>
            </a:endParaRPr>
          </a:p>
        </p:txBody>
      </p:sp>
      <p:sp>
        <p:nvSpPr>
          <p:cNvPr id="83972" name="Rectangle 3"/>
          <p:cNvSpPr>
            <a:spLocks noChangeArrowheads="1"/>
          </p:cNvSpPr>
          <p:nvPr/>
        </p:nvSpPr>
        <p:spPr bwMode="auto">
          <a:xfrm>
            <a:off x="-92103" y="912197"/>
            <a:ext cx="5257800"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 typeface="Arial" charset="0"/>
              <a:buNone/>
            </a:pPr>
            <a:r>
              <a:rPr lang="en-US" sz="2800" b="1" dirty="0">
                <a:solidFill>
                  <a:schemeClr val="tx1"/>
                </a:solidFill>
                <a:latin typeface="Arial" charset="0"/>
              </a:rPr>
              <a:t>	Concerns</a:t>
            </a:r>
          </a:p>
          <a:p>
            <a:pPr marL="690563" lvl="1" indent="-233363">
              <a:spcBef>
                <a:spcPts val="600"/>
              </a:spcBef>
              <a:buFont typeface="Arial" charset="0"/>
              <a:buChar char="•"/>
            </a:pPr>
            <a:r>
              <a:rPr lang="en-US" sz="2400" dirty="0">
                <a:solidFill>
                  <a:schemeClr val="tx1"/>
                </a:solidFill>
                <a:latin typeface="Arial" charset="0"/>
              </a:rPr>
              <a:t>Teething does not cause fever, colds, ear infection, or diarrhea </a:t>
            </a:r>
          </a:p>
          <a:p>
            <a:pPr marL="690563" lvl="1" indent="-233363">
              <a:spcBef>
                <a:spcPts val="600"/>
              </a:spcBef>
              <a:buFont typeface="Arial" charset="0"/>
              <a:buChar char="•"/>
            </a:pPr>
            <a:r>
              <a:rPr lang="en-US" sz="2400" dirty="0">
                <a:solidFill>
                  <a:schemeClr val="tx1"/>
                </a:solidFill>
                <a:latin typeface="Arial" charset="0"/>
              </a:rPr>
              <a:t>Teething may cause fussiness</a:t>
            </a:r>
          </a:p>
          <a:p>
            <a:pPr marL="690563" lvl="1" indent="-233363">
              <a:spcBef>
                <a:spcPts val="600"/>
              </a:spcBef>
              <a:buFont typeface="Arial" charset="0"/>
              <a:buChar char="•"/>
            </a:pPr>
            <a:r>
              <a:rPr lang="en-US" sz="2400" dirty="0">
                <a:solidFill>
                  <a:schemeClr val="tx1"/>
                </a:solidFill>
                <a:latin typeface="Arial" charset="0"/>
              </a:rPr>
              <a:t>Drooling is common at this age</a:t>
            </a:r>
          </a:p>
        </p:txBody>
      </p:sp>
      <p:pic>
        <p:nvPicPr>
          <p:cNvPr id="8397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4578" y="1205350"/>
            <a:ext cx="3555138" cy="23247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4" name="TextBox 6"/>
          <p:cNvSpPr txBox="1">
            <a:spLocks noChangeArrowheads="1"/>
          </p:cNvSpPr>
          <p:nvPr/>
        </p:nvSpPr>
        <p:spPr bwMode="auto">
          <a:xfrm>
            <a:off x="5165697" y="845919"/>
            <a:ext cx="41529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rgbClr val="FFFFFF"/>
                </a:solidFill>
                <a:latin typeface="Calibri" charset="0"/>
                <a:ea typeface="ＭＳ Ｐゴシック" charset="0"/>
                <a:cs typeface="Arial" charset="0"/>
              </a:defRPr>
            </a:lvl1pPr>
            <a:lvl2pPr marL="742950" indent="-285750">
              <a:defRPr sz="1000">
                <a:solidFill>
                  <a:srgbClr val="FFFFFF"/>
                </a:solidFill>
                <a:latin typeface="Calibri" charset="0"/>
                <a:ea typeface="Arial" charset="0"/>
                <a:cs typeface="Arial" charset="0"/>
              </a:defRPr>
            </a:lvl2pPr>
            <a:lvl3pPr marL="1143000" indent="-228600">
              <a:defRPr sz="1000">
                <a:solidFill>
                  <a:srgbClr val="FFFFFF"/>
                </a:solidFill>
                <a:latin typeface="Calibri" charset="0"/>
                <a:ea typeface="Arial" charset="0"/>
                <a:cs typeface="Arial" charset="0"/>
              </a:defRPr>
            </a:lvl3pPr>
            <a:lvl4pPr marL="1600200" indent="-228600">
              <a:defRPr sz="1000">
                <a:solidFill>
                  <a:srgbClr val="FFFFFF"/>
                </a:solidFill>
                <a:latin typeface="Calibri" charset="0"/>
                <a:ea typeface="Arial" charset="0"/>
                <a:cs typeface="Arial" charset="0"/>
              </a:defRPr>
            </a:lvl4pPr>
            <a:lvl5pPr marL="2057400" indent="-228600">
              <a:defRPr sz="1000">
                <a:solidFill>
                  <a:srgbClr val="FFFFFF"/>
                </a:solidFill>
                <a:latin typeface="Calibri" charset="0"/>
                <a:ea typeface="Arial" charset="0"/>
                <a:cs typeface="Arial" charset="0"/>
              </a:defRPr>
            </a:lvl5pPr>
            <a:lvl6pPr marL="2514600" indent="-228600" eaLnBrk="0" fontAlgn="base" hangingPunct="0">
              <a:spcBef>
                <a:spcPct val="0"/>
              </a:spcBef>
              <a:spcAft>
                <a:spcPct val="0"/>
              </a:spcAft>
              <a:defRPr sz="1000">
                <a:solidFill>
                  <a:srgbClr val="FFFFFF"/>
                </a:solidFill>
                <a:latin typeface="Calibri" charset="0"/>
                <a:ea typeface="Arial" charset="0"/>
                <a:cs typeface="Arial" charset="0"/>
              </a:defRPr>
            </a:lvl6pPr>
            <a:lvl7pPr marL="2971800" indent="-228600" eaLnBrk="0" fontAlgn="base" hangingPunct="0">
              <a:spcBef>
                <a:spcPct val="0"/>
              </a:spcBef>
              <a:spcAft>
                <a:spcPct val="0"/>
              </a:spcAft>
              <a:defRPr sz="1000">
                <a:solidFill>
                  <a:srgbClr val="FFFFFF"/>
                </a:solidFill>
                <a:latin typeface="Calibri" charset="0"/>
                <a:ea typeface="Arial" charset="0"/>
                <a:cs typeface="Arial" charset="0"/>
              </a:defRPr>
            </a:lvl7pPr>
            <a:lvl8pPr marL="3429000" indent="-228600" eaLnBrk="0" fontAlgn="base" hangingPunct="0">
              <a:spcBef>
                <a:spcPct val="0"/>
              </a:spcBef>
              <a:spcAft>
                <a:spcPct val="0"/>
              </a:spcAft>
              <a:defRPr sz="1000">
                <a:solidFill>
                  <a:srgbClr val="FFFFFF"/>
                </a:solidFill>
                <a:latin typeface="Calibri" charset="0"/>
                <a:ea typeface="Arial" charset="0"/>
                <a:cs typeface="Arial" charset="0"/>
              </a:defRPr>
            </a:lvl8pPr>
            <a:lvl9pPr marL="3886200" indent="-228600" eaLnBrk="0" fontAlgn="base" hangingPunct="0">
              <a:spcBef>
                <a:spcPct val="0"/>
              </a:spcBef>
              <a:spcAft>
                <a:spcPct val="0"/>
              </a:spcAft>
              <a:defRPr sz="1000">
                <a:solidFill>
                  <a:srgbClr val="FFFFFF"/>
                </a:solidFill>
                <a:latin typeface="Calibri" charset="0"/>
                <a:ea typeface="Arial" charset="0"/>
                <a:cs typeface="Arial" charset="0"/>
              </a:defRPr>
            </a:lvl9pPr>
          </a:lstStyle>
          <a:p>
            <a:pPr algn="ctr" eaLnBrk="1" hangingPunct="1"/>
            <a:r>
              <a:rPr lang="en-US" sz="2000" b="1" dirty="0">
                <a:solidFill>
                  <a:schemeClr val="tx1"/>
                </a:solidFill>
                <a:latin typeface="Arial" charset="0"/>
              </a:rPr>
              <a:t>Erupting Tooth with Hematoma</a:t>
            </a:r>
          </a:p>
        </p:txBody>
      </p:sp>
      <p:sp>
        <p:nvSpPr>
          <p:cNvPr id="83975" name="Text Box 8"/>
          <p:cNvSpPr txBox="1">
            <a:spLocks noChangeArrowheads="1"/>
          </p:cNvSpPr>
          <p:nvPr/>
        </p:nvSpPr>
        <p:spPr bwMode="auto">
          <a:xfrm>
            <a:off x="6309360" y="3567005"/>
            <a:ext cx="274320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rgbClr val="FFFFFF"/>
                </a:solidFill>
                <a:latin typeface="Calibri" charset="0"/>
                <a:ea typeface="ＭＳ Ｐゴシック" charset="0"/>
                <a:cs typeface="Arial" charset="0"/>
              </a:defRPr>
            </a:lvl1pPr>
            <a:lvl2pPr marL="742950" indent="-285750">
              <a:defRPr sz="1000">
                <a:solidFill>
                  <a:srgbClr val="FFFFFF"/>
                </a:solidFill>
                <a:latin typeface="Calibri" charset="0"/>
                <a:ea typeface="Arial" charset="0"/>
                <a:cs typeface="Arial" charset="0"/>
              </a:defRPr>
            </a:lvl2pPr>
            <a:lvl3pPr marL="1143000" indent="-228600">
              <a:defRPr sz="1000">
                <a:solidFill>
                  <a:srgbClr val="FFFFFF"/>
                </a:solidFill>
                <a:latin typeface="Calibri" charset="0"/>
                <a:ea typeface="Arial" charset="0"/>
                <a:cs typeface="Arial" charset="0"/>
              </a:defRPr>
            </a:lvl3pPr>
            <a:lvl4pPr marL="1600200" indent="-228600">
              <a:defRPr sz="1000">
                <a:solidFill>
                  <a:srgbClr val="FFFFFF"/>
                </a:solidFill>
                <a:latin typeface="Calibri" charset="0"/>
                <a:ea typeface="Arial" charset="0"/>
                <a:cs typeface="Arial" charset="0"/>
              </a:defRPr>
            </a:lvl4pPr>
            <a:lvl5pPr marL="2057400" indent="-228600">
              <a:defRPr sz="1000">
                <a:solidFill>
                  <a:srgbClr val="FFFFFF"/>
                </a:solidFill>
                <a:latin typeface="Calibri" charset="0"/>
                <a:ea typeface="Arial" charset="0"/>
                <a:cs typeface="Arial" charset="0"/>
              </a:defRPr>
            </a:lvl5pPr>
            <a:lvl6pPr marL="2514600" indent="-228600" eaLnBrk="0" fontAlgn="base" hangingPunct="0">
              <a:spcBef>
                <a:spcPct val="0"/>
              </a:spcBef>
              <a:spcAft>
                <a:spcPct val="0"/>
              </a:spcAft>
              <a:defRPr sz="1000">
                <a:solidFill>
                  <a:srgbClr val="FFFFFF"/>
                </a:solidFill>
                <a:latin typeface="Calibri" charset="0"/>
                <a:ea typeface="Arial" charset="0"/>
                <a:cs typeface="Arial" charset="0"/>
              </a:defRPr>
            </a:lvl6pPr>
            <a:lvl7pPr marL="2971800" indent="-228600" eaLnBrk="0" fontAlgn="base" hangingPunct="0">
              <a:spcBef>
                <a:spcPct val="0"/>
              </a:spcBef>
              <a:spcAft>
                <a:spcPct val="0"/>
              </a:spcAft>
              <a:defRPr sz="1000">
                <a:solidFill>
                  <a:srgbClr val="FFFFFF"/>
                </a:solidFill>
                <a:latin typeface="Calibri" charset="0"/>
                <a:ea typeface="Arial" charset="0"/>
                <a:cs typeface="Arial" charset="0"/>
              </a:defRPr>
            </a:lvl7pPr>
            <a:lvl8pPr marL="3429000" indent="-228600" eaLnBrk="0" fontAlgn="base" hangingPunct="0">
              <a:spcBef>
                <a:spcPct val="0"/>
              </a:spcBef>
              <a:spcAft>
                <a:spcPct val="0"/>
              </a:spcAft>
              <a:defRPr sz="1000">
                <a:solidFill>
                  <a:srgbClr val="FFFFFF"/>
                </a:solidFill>
                <a:latin typeface="Calibri" charset="0"/>
                <a:ea typeface="Arial" charset="0"/>
                <a:cs typeface="Arial" charset="0"/>
              </a:defRPr>
            </a:lvl8pPr>
            <a:lvl9pPr marL="3886200" indent="-228600" eaLnBrk="0" fontAlgn="base" hangingPunct="0">
              <a:spcBef>
                <a:spcPct val="0"/>
              </a:spcBef>
              <a:spcAft>
                <a:spcPct val="0"/>
              </a:spcAft>
              <a:defRPr sz="1000">
                <a:solidFill>
                  <a:srgbClr val="FFFFFF"/>
                </a:solidFill>
                <a:latin typeface="Calibri" charset="0"/>
                <a:ea typeface="Arial" charset="0"/>
                <a:cs typeface="Arial" charset="0"/>
              </a:defRPr>
            </a:lvl9pPr>
          </a:lstStyle>
          <a:p>
            <a:pPr algn="r" eaLnBrk="1" hangingPunct="1">
              <a:spcBef>
                <a:spcPct val="50000"/>
              </a:spcBef>
            </a:pPr>
            <a:r>
              <a:rPr lang="en-US">
                <a:solidFill>
                  <a:schemeClr val="tx1"/>
                </a:solidFill>
                <a:latin typeface="Arial" charset="0"/>
              </a:rPr>
              <a:t>Photo: ICOHP </a:t>
            </a:r>
          </a:p>
        </p:txBody>
      </p:sp>
      <p:sp>
        <p:nvSpPr>
          <p:cNvPr id="83976" name="Rectangle 3"/>
          <p:cNvSpPr>
            <a:spLocks noChangeArrowheads="1"/>
          </p:cNvSpPr>
          <p:nvPr/>
        </p:nvSpPr>
        <p:spPr bwMode="auto">
          <a:xfrm>
            <a:off x="-115980" y="3160200"/>
            <a:ext cx="89916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ts val="600"/>
              </a:spcBef>
              <a:buFont typeface="Arial" charset="0"/>
              <a:buNone/>
            </a:pPr>
            <a:r>
              <a:rPr lang="en-US" sz="2800" b="1" dirty="0">
                <a:solidFill>
                  <a:schemeClr val="tx1"/>
                </a:solidFill>
                <a:latin typeface="Arial" charset="0"/>
              </a:rPr>
              <a:t>	Guidance</a:t>
            </a:r>
            <a:r>
              <a:rPr lang="en-US" sz="3200" b="1" dirty="0">
                <a:solidFill>
                  <a:schemeClr val="tx1"/>
                </a:solidFill>
                <a:latin typeface="Arial" charset="0"/>
              </a:rPr>
              <a:t> </a:t>
            </a:r>
            <a:r>
              <a:rPr lang="en-US" sz="3200" dirty="0">
                <a:solidFill>
                  <a:schemeClr val="tx1"/>
                </a:solidFill>
                <a:latin typeface="Arial" charset="0"/>
              </a:rPr>
              <a:t> </a:t>
            </a:r>
          </a:p>
          <a:p>
            <a:pPr marL="690563" lvl="1" indent="-233363">
              <a:spcBef>
                <a:spcPts val="600"/>
              </a:spcBef>
              <a:buFont typeface="Arial" charset="0"/>
              <a:buChar char="•"/>
            </a:pPr>
            <a:r>
              <a:rPr lang="en-US" sz="2400" dirty="0">
                <a:solidFill>
                  <a:schemeClr val="tx1"/>
                </a:solidFill>
                <a:latin typeface="Arial" charset="0"/>
              </a:rPr>
              <a:t>Apply cold teething ring or cloth to gums </a:t>
            </a:r>
          </a:p>
          <a:p>
            <a:pPr marL="690563" lvl="1" indent="-233363">
              <a:spcBef>
                <a:spcPts val="600"/>
              </a:spcBef>
              <a:buFont typeface="Arial" charset="0"/>
              <a:buChar char="•"/>
            </a:pPr>
            <a:r>
              <a:rPr lang="en-US" sz="2400" dirty="0">
                <a:solidFill>
                  <a:schemeClr val="tx1"/>
                </a:solidFill>
                <a:latin typeface="Arial" charset="0"/>
              </a:rPr>
              <a:t>Provide over the counter pain medication if necessary</a:t>
            </a:r>
          </a:p>
          <a:p>
            <a:pPr marL="690563" lvl="1" indent="-233363">
              <a:spcBef>
                <a:spcPts val="600"/>
              </a:spcBef>
              <a:buFont typeface="Arial" charset="0"/>
              <a:buChar char="•"/>
            </a:pPr>
            <a:r>
              <a:rPr lang="en-US" sz="2400" dirty="0">
                <a:solidFill>
                  <a:schemeClr val="tx1"/>
                </a:solidFill>
                <a:latin typeface="Arial" charset="0"/>
              </a:rPr>
              <a:t>Avoid teething gels (dangerous </a:t>
            </a:r>
            <a:r>
              <a:rPr lang="en-US" sz="2400" dirty="0">
                <a:latin typeface="Arial" charset="0"/>
              </a:rPr>
              <a:t>for infants)</a:t>
            </a:r>
            <a:endParaRPr lang="en-US" sz="2400" dirty="0">
              <a:solidFill>
                <a:schemeClr val="tx1"/>
              </a:solidFill>
              <a:latin typeface="Arial" charset="0"/>
            </a:endParaRPr>
          </a:p>
          <a:p>
            <a:pPr marL="690563" lvl="1" indent="-233363">
              <a:spcBef>
                <a:spcPts val="600"/>
              </a:spcBef>
              <a:buFont typeface="Arial" charset="0"/>
              <a:buChar char="•"/>
            </a:pPr>
            <a:r>
              <a:rPr lang="en-US" sz="2400" dirty="0">
                <a:solidFill>
                  <a:schemeClr val="tx1"/>
                </a:solidFill>
                <a:latin typeface="Arial" charset="0"/>
              </a:rPr>
              <a:t>Tooth emergence may be preceded by a collection of blood in the tissues (above) - no treatment necessary</a:t>
            </a:r>
          </a:p>
        </p:txBody>
      </p:sp>
      <p:sp>
        <p:nvSpPr>
          <p:cNvPr id="12" name="Action Button: Back or Previous 3">
            <a:hlinkClick r:id="rId4" action="ppaction://hlinksldjump" highlightClick="1"/>
            <a:extLst>
              <a:ext uri="{FF2B5EF4-FFF2-40B4-BE49-F238E27FC236}">
                <a16:creationId xmlns:a16="http://schemas.microsoft.com/office/drawing/2014/main" id="{78102CEF-8EFF-4FF8-B2BE-FAC0B7E64C75}"/>
              </a:ext>
            </a:extLst>
          </p:cNvPr>
          <p:cNvSpPr/>
          <p:nvPr/>
        </p:nvSpPr>
        <p:spPr>
          <a:xfrm>
            <a:off x="8114645" y="152400"/>
            <a:ext cx="572155" cy="533399"/>
          </a:xfrm>
          <a:prstGeom prst="actionButtonBackPreviou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ln>
                <a:solidFill>
                  <a:sysClr val="windowText" lastClr="000000"/>
                </a:solidFill>
              </a:ln>
            </a:endParaRPr>
          </a:p>
        </p:txBody>
      </p:sp>
      <p:sp>
        <p:nvSpPr>
          <p:cNvPr id="13" name="Action Button: End 8">
            <a:hlinkClick r:id="rId5" action="ppaction://hlinksldjump" highlightClick="1"/>
            <a:extLst>
              <a:ext uri="{FF2B5EF4-FFF2-40B4-BE49-F238E27FC236}">
                <a16:creationId xmlns:a16="http://schemas.microsoft.com/office/drawing/2014/main" id="{31C517C7-7A93-4168-9FD7-2FCDECD5E0D9}"/>
              </a:ext>
            </a:extLst>
          </p:cNvPr>
          <p:cNvSpPr/>
          <p:nvPr/>
        </p:nvSpPr>
        <p:spPr>
          <a:xfrm>
            <a:off x="7766892" y="5630504"/>
            <a:ext cx="608357" cy="588773"/>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74757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bwMode="auto">
          <a:xfrm>
            <a:off x="304800" y="0"/>
            <a:ext cx="8229600" cy="838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t>Oral Injury</a:t>
            </a:r>
          </a:p>
        </p:txBody>
      </p:sp>
      <p:sp>
        <p:nvSpPr>
          <p:cNvPr id="68611" name="Rectangle 4"/>
          <p:cNvSpPr>
            <a:spLocks noChangeArrowheads="1"/>
          </p:cNvSpPr>
          <p:nvPr/>
        </p:nvSpPr>
        <p:spPr bwMode="auto">
          <a:xfrm>
            <a:off x="122608" y="1002805"/>
            <a:ext cx="8792792" cy="5353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1000">
                <a:solidFill>
                  <a:schemeClr val="tx1"/>
                </a:solidFill>
                <a:latin typeface="Arial" pitchFamily="34" charset="0"/>
                <a:cs typeface="Arial" pitchFamily="34" charset="0"/>
              </a:defRPr>
            </a:lvl1pPr>
            <a:lvl2pPr marL="690563" indent="-233363" eaLnBrk="0" hangingPunct="0">
              <a:defRPr sz="1000">
                <a:solidFill>
                  <a:schemeClr val="tx1"/>
                </a:solidFill>
                <a:latin typeface="Arial" pitchFamily="34" charset="0"/>
                <a:cs typeface="Arial" pitchFamily="34" charset="0"/>
              </a:defRPr>
            </a:lvl2pPr>
            <a:lvl3pPr marL="1143000" indent="-228600" eaLnBrk="0" hangingPunct="0">
              <a:defRPr sz="1000">
                <a:solidFill>
                  <a:schemeClr val="tx1"/>
                </a:solidFill>
                <a:latin typeface="Arial" pitchFamily="34" charset="0"/>
                <a:cs typeface="Arial" pitchFamily="34" charset="0"/>
              </a:defRPr>
            </a:lvl3pPr>
            <a:lvl4pPr marL="1600200" indent="-228600" eaLnBrk="0" hangingPunct="0">
              <a:defRPr sz="1000">
                <a:solidFill>
                  <a:schemeClr val="tx1"/>
                </a:solidFill>
                <a:latin typeface="Arial" pitchFamily="34" charset="0"/>
                <a:cs typeface="Arial" pitchFamily="34" charset="0"/>
              </a:defRPr>
            </a:lvl4pPr>
            <a:lvl5pPr marL="2057400" indent="-228600" eaLnBrk="0" hangingPunct="0">
              <a:defRPr sz="1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000">
                <a:solidFill>
                  <a:schemeClr val="tx1"/>
                </a:solidFill>
                <a:latin typeface="Arial" pitchFamily="34" charset="0"/>
                <a:cs typeface="Arial" pitchFamily="34" charset="0"/>
              </a:defRPr>
            </a:lvl9pPr>
          </a:lstStyle>
          <a:p>
            <a:pPr marL="566737" indent="-457200">
              <a:spcBef>
                <a:spcPct val="20000"/>
              </a:spcBef>
              <a:buFont typeface="Arial" panose="020B0604020202020204" pitchFamily="34" charset="0"/>
              <a:buChar char="•"/>
            </a:pPr>
            <a:r>
              <a:rPr lang="en-US" altLang="en-US" sz="3200" dirty="0">
                <a:solidFill>
                  <a:prstClr val="black"/>
                </a:solidFill>
              </a:rPr>
              <a:t>Oral injuries are common in young children</a:t>
            </a:r>
          </a:p>
          <a:p>
            <a:pPr marL="914400" lvl="1" indent="-457200">
              <a:spcBef>
                <a:spcPct val="20000"/>
              </a:spcBef>
              <a:buFont typeface="Courier New" panose="02070309020205020404" pitchFamily="49" charset="0"/>
              <a:buChar char="o"/>
            </a:pPr>
            <a:r>
              <a:rPr lang="en-US" altLang="en-US" sz="2400" dirty="0">
                <a:solidFill>
                  <a:prstClr val="black"/>
                </a:solidFill>
              </a:rPr>
              <a:t>&gt;</a:t>
            </a:r>
            <a:r>
              <a:rPr lang="en-US" altLang="en-US" sz="2400" dirty="0"/>
              <a:t> 30% of preschoolers have had a dental injury</a:t>
            </a:r>
            <a:endParaRPr lang="en-US" altLang="en-US" sz="3200" dirty="0">
              <a:solidFill>
                <a:prstClr val="black"/>
              </a:solidFill>
            </a:endParaRPr>
          </a:p>
          <a:p>
            <a:pPr marL="681037" indent="-571500">
              <a:spcBef>
                <a:spcPct val="20000"/>
              </a:spcBef>
              <a:buFont typeface="Arial" panose="020B0604020202020204" pitchFamily="34" charset="0"/>
              <a:buChar char="•"/>
            </a:pPr>
            <a:r>
              <a:rPr lang="en-US" altLang="en-US" sz="3200" dirty="0">
                <a:solidFill>
                  <a:prstClr val="black"/>
                </a:solidFill>
              </a:rPr>
              <a:t>Causes of injury</a:t>
            </a:r>
          </a:p>
          <a:p>
            <a:pPr marL="914400" lvl="1" indent="-457200">
              <a:spcBef>
                <a:spcPct val="20000"/>
              </a:spcBef>
              <a:buFont typeface="Courier New" panose="02070309020205020404" pitchFamily="49" charset="0"/>
              <a:buChar char="o"/>
            </a:pPr>
            <a:r>
              <a:rPr lang="en-US" altLang="en-US" sz="2800" dirty="0">
                <a:solidFill>
                  <a:prstClr val="black"/>
                </a:solidFill>
              </a:rPr>
              <a:t>Young children</a:t>
            </a:r>
            <a:r>
              <a:rPr lang="en-US" altLang="en-US" sz="3200" dirty="0">
                <a:solidFill>
                  <a:prstClr val="black"/>
                </a:solidFill>
              </a:rPr>
              <a:t>:</a:t>
            </a:r>
            <a:endParaRPr lang="en-US" altLang="en-US" sz="3600" dirty="0">
              <a:solidFill>
                <a:prstClr val="black"/>
              </a:solidFill>
            </a:endParaRPr>
          </a:p>
          <a:p>
            <a:pPr marL="1481137" lvl="2" indent="-571500">
              <a:spcBef>
                <a:spcPct val="20000"/>
              </a:spcBef>
              <a:buFont typeface="Wingdings" panose="05000000000000000000" pitchFamily="2" charset="2"/>
              <a:buChar char="ü"/>
            </a:pPr>
            <a:r>
              <a:rPr lang="en-US" altLang="en-US" sz="2400" dirty="0">
                <a:solidFill>
                  <a:prstClr val="black"/>
                </a:solidFill>
              </a:rPr>
              <a:t>Falls off of furniture</a:t>
            </a:r>
          </a:p>
          <a:p>
            <a:pPr marL="1481137" lvl="2" indent="-571500">
              <a:spcBef>
                <a:spcPct val="20000"/>
              </a:spcBef>
              <a:buFont typeface="Wingdings" panose="05000000000000000000" pitchFamily="2" charset="2"/>
              <a:buChar char="ü"/>
            </a:pPr>
            <a:r>
              <a:rPr lang="en-US" altLang="en-US" sz="2400" dirty="0">
                <a:solidFill>
                  <a:prstClr val="black"/>
                </a:solidFill>
              </a:rPr>
              <a:t>Running and tripping</a:t>
            </a:r>
          </a:p>
          <a:p>
            <a:pPr marL="1481137" lvl="2" indent="-571500">
              <a:spcBef>
                <a:spcPct val="20000"/>
              </a:spcBef>
              <a:buFont typeface="Wingdings" panose="05000000000000000000" pitchFamily="2" charset="2"/>
              <a:buChar char="ü"/>
            </a:pPr>
            <a:r>
              <a:rPr lang="en-US" altLang="en-US" sz="2400" dirty="0">
                <a:solidFill>
                  <a:prstClr val="black"/>
                </a:solidFill>
              </a:rPr>
              <a:t>Injured with object</a:t>
            </a:r>
          </a:p>
          <a:p>
            <a:pPr marL="914400" lvl="1" indent="-457200">
              <a:spcBef>
                <a:spcPct val="20000"/>
              </a:spcBef>
              <a:buFont typeface="Courier New" panose="02070309020205020404" pitchFamily="49" charset="0"/>
              <a:buChar char="o"/>
            </a:pPr>
            <a:r>
              <a:rPr lang="en-US" altLang="en-US" sz="2800" dirty="0">
                <a:solidFill>
                  <a:prstClr val="black"/>
                </a:solidFill>
              </a:rPr>
              <a:t>Older children</a:t>
            </a:r>
            <a:r>
              <a:rPr lang="en-US" altLang="en-US" sz="2400" dirty="0">
                <a:solidFill>
                  <a:prstClr val="black"/>
                </a:solidFill>
              </a:rPr>
              <a:t>:</a:t>
            </a:r>
          </a:p>
          <a:p>
            <a:pPr marL="1366837" lvl="2" indent="-457200">
              <a:spcBef>
                <a:spcPct val="20000"/>
              </a:spcBef>
              <a:buFont typeface="Wingdings" panose="05000000000000000000" pitchFamily="2" charset="2"/>
              <a:buChar char="ü"/>
            </a:pPr>
            <a:r>
              <a:rPr lang="en-US" altLang="en-US" sz="2400" dirty="0">
                <a:solidFill>
                  <a:prstClr val="black"/>
                </a:solidFill>
              </a:rPr>
              <a:t>Sports and outdoor activities                                   (e.g. biking, skateboarding)</a:t>
            </a:r>
          </a:p>
        </p:txBody>
      </p:sp>
      <p:sp>
        <p:nvSpPr>
          <p:cNvPr id="5" name="Slide Number Placeholder 4"/>
          <p:cNvSpPr>
            <a:spLocks noGrp="1"/>
          </p:cNvSpPr>
          <p:nvPr>
            <p:ph type="sldNum" sz="quarter" idx="10"/>
          </p:nvPr>
        </p:nvSpPr>
        <p:spPr/>
        <p:txBody>
          <a:bodyPr/>
          <a:lstStyle/>
          <a:p>
            <a:pPr>
              <a:defRPr/>
            </a:pPr>
            <a:fld id="{55020F1F-EA15-46C9-A601-949856B39417}" type="slidenum">
              <a:rPr lang="en-US">
                <a:solidFill>
                  <a:prstClr val="white"/>
                </a:solidFill>
              </a:rPr>
              <a:pPr>
                <a:defRPr/>
              </a:pPr>
              <a:t>37</a:t>
            </a:fld>
            <a:endParaRPr lang="en-US" dirty="0">
              <a:solidFill>
                <a:prstClr val="white"/>
              </a:solidFill>
            </a:endParaRPr>
          </a:p>
        </p:txBody>
      </p:sp>
      <p:pic>
        <p:nvPicPr>
          <p:cNvPr id="4" name="Picture 3">
            <a:extLst>
              <a:ext uri="{FF2B5EF4-FFF2-40B4-BE49-F238E27FC236}">
                <a16:creationId xmlns:a16="http://schemas.microsoft.com/office/drawing/2014/main" id="{3FD5F5BA-3540-4789-BAB8-8C03BE236B45}"/>
              </a:ext>
            </a:extLst>
          </p:cNvPr>
          <p:cNvPicPr>
            <a:picLocks noChangeAspect="1"/>
          </p:cNvPicPr>
          <p:nvPr/>
        </p:nvPicPr>
        <p:blipFill rotWithShape="1">
          <a:blip r:embed="rId3"/>
          <a:srcRect t="12335"/>
          <a:stretch/>
        </p:blipFill>
        <p:spPr>
          <a:xfrm>
            <a:off x="6096001" y="2106006"/>
            <a:ext cx="2819400" cy="3707450"/>
          </a:xfrm>
          <a:prstGeom prst="rect">
            <a:avLst/>
          </a:prstGeom>
        </p:spPr>
      </p:pic>
      <p:sp>
        <p:nvSpPr>
          <p:cNvPr id="7" name="Text Box 12">
            <a:extLst>
              <a:ext uri="{FF2B5EF4-FFF2-40B4-BE49-F238E27FC236}">
                <a16:creationId xmlns:a16="http://schemas.microsoft.com/office/drawing/2014/main" id="{62B19D72-6751-445B-8300-5C2DCF8FBA18}"/>
              </a:ext>
            </a:extLst>
          </p:cNvPr>
          <p:cNvSpPr txBox="1">
            <a:spLocks noChangeArrowheads="1"/>
          </p:cNvSpPr>
          <p:nvPr/>
        </p:nvSpPr>
        <p:spPr bwMode="auto">
          <a:xfrm>
            <a:off x="6096001" y="5811250"/>
            <a:ext cx="2819400" cy="169277"/>
          </a:xfrm>
          <a:prstGeom prst="rect">
            <a:avLst/>
          </a:prstGeom>
          <a:solidFill>
            <a:srgbClr val="FFFFFF">
              <a:alpha val="2705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rgbClr val="FFFFFF"/>
                </a:solidFill>
                <a:latin typeface="Calibri" panose="020F0502020204030204" pitchFamily="34" charset="0"/>
                <a:cs typeface="Arial" panose="020B0604020202020204" pitchFamily="34" charset="0"/>
              </a:defRPr>
            </a:lvl1pPr>
            <a:lvl2pPr marL="742950" indent="-285750">
              <a:defRPr sz="1000">
                <a:solidFill>
                  <a:srgbClr val="FFFFFF"/>
                </a:solidFill>
                <a:latin typeface="Calibri" panose="020F0502020204030204" pitchFamily="34" charset="0"/>
                <a:cs typeface="Arial" panose="020B0604020202020204" pitchFamily="34" charset="0"/>
              </a:defRPr>
            </a:lvl2pPr>
            <a:lvl3pPr marL="1143000" indent="-228600">
              <a:defRPr sz="1000">
                <a:solidFill>
                  <a:srgbClr val="FFFFFF"/>
                </a:solidFill>
                <a:latin typeface="Calibri" panose="020F0502020204030204" pitchFamily="34" charset="0"/>
                <a:cs typeface="Arial" panose="020B0604020202020204" pitchFamily="34" charset="0"/>
              </a:defRPr>
            </a:lvl3pPr>
            <a:lvl4pPr marL="1600200" indent="-228600">
              <a:defRPr sz="1000">
                <a:solidFill>
                  <a:srgbClr val="FFFFFF"/>
                </a:solidFill>
                <a:latin typeface="Calibri" panose="020F0502020204030204" pitchFamily="34" charset="0"/>
                <a:cs typeface="Arial" panose="020B0604020202020204" pitchFamily="34" charset="0"/>
              </a:defRPr>
            </a:lvl4pPr>
            <a:lvl5pPr marL="2057400" indent="-228600">
              <a:defRPr sz="1000">
                <a:solidFill>
                  <a:srgbClr val="FFFFFF"/>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1000">
                <a:solidFill>
                  <a:srgbClr val="FFFFFF"/>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1000">
                <a:solidFill>
                  <a:srgbClr val="FFFFFF"/>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1000">
                <a:solidFill>
                  <a:srgbClr val="FFFFFF"/>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1000">
                <a:solidFill>
                  <a:srgbClr val="FFFFFF"/>
                </a:solidFill>
                <a:latin typeface="Calibri" panose="020F0502020204030204" pitchFamily="34" charset="0"/>
                <a:cs typeface="Arial" panose="020B0604020202020204" pitchFamily="34" charset="0"/>
              </a:defRPr>
            </a:lvl9pPr>
          </a:lstStyle>
          <a:p>
            <a:pPr algn="r" eaLnBrk="1" hangingPunct="1">
              <a:lnSpc>
                <a:spcPts val="600"/>
              </a:lnSpc>
            </a:pPr>
            <a:r>
              <a:rPr lang="en-US" altLang="en-US" sz="900" dirty="0">
                <a:solidFill>
                  <a:schemeClr val="tx1"/>
                </a:solidFill>
                <a:latin typeface="Arial" panose="020B0604020202020204" pitchFamily="34" charset="0"/>
              </a:rPr>
              <a:t>Image: Shutterstock.com</a:t>
            </a:r>
            <a:endParaRPr lang="en-US" altLang="en-US" sz="900" dirty="0">
              <a:solidFill>
                <a:schemeClr val="tx1"/>
              </a:solidFill>
            </a:endParaRPr>
          </a:p>
        </p:txBody>
      </p:sp>
    </p:spTree>
    <p:extLst>
      <p:ext uri="{BB962C8B-B14F-4D97-AF65-F5344CB8AC3E}">
        <p14:creationId xmlns:p14="http://schemas.microsoft.com/office/powerpoint/2010/main" val="139627504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dirty="0"/>
              <a:t>Injury Prevention </a:t>
            </a:r>
            <a:endParaRPr lang="en-US" dirty="0"/>
          </a:p>
        </p:txBody>
      </p:sp>
      <p:sp>
        <p:nvSpPr>
          <p:cNvPr id="2" name="Slide Number Placeholder 1"/>
          <p:cNvSpPr>
            <a:spLocks noGrp="1"/>
          </p:cNvSpPr>
          <p:nvPr>
            <p:ph type="sldNum" sz="quarter" idx="4294967295"/>
          </p:nvPr>
        </p:nvSpPr>
        <p:spPr>
          <a:xfrm>
            <a:off x="8686800" y="457200"/>
            <a:ext cx="457200" cy="365125"/>
          </a:xfrm>
        </p:spPr>
        <p:txBody>
          <a:bodyPr/>
          <a:lstStyle/>
          <a:p>
            <a:pPr>
              <a:defRPr/>
            </a:pPr>
            <a:fld id="{11CBC267-A29C-4ECF-82D8-465D5EB58AF4}" type="slidenum">
              <a:rPr lang="en-US" altLang="en-US" smtClean="0">
                <a:solidFill>
                  <a:prstClr val="white"/>
                </a:solidFill>
              </a:rPr>
              <a:pPr>
                <a:defRPr/>
              </a:pPr>
              <a:t>38</a:t>
            </a:fld>
            <a:endParaRPr lang="en-US" altLang="en-US" dirty="0">
              <a:solidFill>
                <a:prstClr val="white"/>
              </a:solidFill>
            </a:endParaRPr>
          </a:p>
        </p:txBody>
      </p:sp>
      <p:sp>
        <p:nvSpPr>
          <p:cNvPr id="6" name="Rectangle 5"/>
          <p:cNvSpPr/>
          <p:nvPr/>
        </p:nvSpPr>
        <p:spPr>
          <a:xfrm>
            <a:off x="271522" y="1059531"/>
            <a:ext cx="8872478" cy="1335750"/>
          </a:xfrm>
          <a:prstGeom prst="rect">
            <a:avLst/>
          </a:prstGeom>
        </p:spPr>
        <p:txBody>
          <a:bodyPr wrap="square">
            <a:spAutoFit/>
          </a:bodyPr>
          <a:lstStyle/>
          <a:p>
            <a:pPr marL="342900" indent="-342900">
              <a:spcBef>
                <a:spcPct val="20000"/>
              </a:spcBef>
              <a:buFont typeface="Arial" panose="020B0604020202020204" pitchFamily="34" charset="0"/>
              <a:buChar char="•"/>
            </a:pPr>
            <a:r>
              <a:rPr lang="en-US" altLang="en-US" sz="2800" dirty="0">
                <a:solidFill>
                  <a:prstClr val="black"/>
                </a:solidFill>
                <a:latin typeface="Arial" panose="020B0604020202020204" pitchFamily="34" charset="0"/>
                <a:cs typeface="Arial" panose="020B0604020202020204" pitchFamily="34" charset="0"/>
              </a:rPr>
              <a:t>Top front teeth most frequently injured</a:t>
            </a:r>
          </a:p>
          <a:p>
            <a:pPr marL="800100" lvl="1" indent="-342900">
              <a:spcBef>
                <a:spcPct val="20000"/>
              </a:spcBef>
              <a:buFont typeface="Courier New" panose="02070309020205020404" pitchFamily="49" charset="0"/>
              <a:buChar char="o"/>
            </a:pPr>
            <a:r>
              <a:rPr lang="en-US" altLang="en-US" sz="2400" dirty="0">
                <a:solidFill>
                  <a:prstClr val="black"/>
                </a:solidFill>
                <a:latin typeface="Arial" panose="020B0604020202020204" pitchFamily="34" charset="0"/>
                <a:cs typeface="Arial" panose="020B0604020202020204" pitchFamily="34" charset="0"/>
              </a:rPr>
              <a:t>Tooth may be chipped, moved forward or backward, pushed back into the gum, knocked out </a:t>
            </a:r>
          </a:p>
        </p:txBody>
      </p:sp>
      <p:pic>
        <p:nvPicPr>
          <p:cNvPr id="8" name="Picture 7" descr="trauma02">
            <a:extLst>
              <a:ext uri="{FF2B5EF4-FFF2-40B4-BE49-F238E27FC236}">
                <a16:creationId xmlns:a16="http://schemas.microsoft.com/office/drawing/2014/main" id="{8073113C-5D28-4C32-A904-0B1BB4376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692" t="18095" r="22089" b="18732"/>
          <a:stretch>
            <a:fillRect/>
          </a:stretch>
        </p:blipFill>
        <p:spPr bwMode="auto">
          <a:xfrm>
            <a:off x="5560406" y="2737621"/>
            <a:ext cx="3457416" cy="29450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Box 10">
            <a:extLst>
              <a:ext uri="{FF2B5EF4-FFF2-40B4-BE49-F238E27FC236}">
                <a16:creationId xmlns:a16="http://schemas.microsoft.com/office/drawing/2014/main" id="{080D6D7C-CB91-46FC-AC27-F99E02EFEEE2}"/>
              </a:ext>
            </a:extLst>
          </p:cNvPr>
          <p:cNvSpPr txBox="1">
            <a:spLocks noChangeArrowheads="1"/>
          </p:cNvSpPr>
          <p:nvPr/>
        </p:nvSpPr>
        <p:spPr bwMode="auto">
          <a:xfrm>
            <a:off x="6198422" y="5682662"/>
            <a:ext cx="281940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altLang="en-US" dirty="0"/>
              <a:t>Image: Rocio </a:t>
            </a:r>
            <a:r>
              <a:rPr lang="en-US" altLang="en-US" dirty="0" err="1"/>
              <a:t>Quiñonez</a:t>
            </a:r>
            <a:r>
              <a:rPr lang="en-US" altLang="en-US" dirty="0"/>
              <a:t>, DMD</a:t>
            </a:r>
          </a:p>
        </p:txBody>
      </p:sp>
      <p:sp>
        <p:nvSpPr>
          <p:cNvPr id="10" name="Rectangle 9">
            <a:extLst>
              <a:ext uri="{FF2B5EF4-FFF2-40B4-BE49-F238E27FC236}">
                <a16:creationId xmlns:a16="http://schemas.microsoft.com/office/drawing/2014/main" id="{F033BDA4-8CCF-40FC-BAFD-FBE2A4E0F2F4}"/>
              </a:ext>
            </a:extLst>
          </p:cNvPr>
          <p:cNvSpPr/>
          <p:nvPr/>
        </p:nvSpPr>
        <p:spPr>
          <a:xfrm>
            <a:off x="271522" y="2616059"/>
            <a:ext cx="5198836" cy="3182410"/>
          </a:xfrm>
          <a:prstGeom prst="rect">
            <a:avLst/>
          </a:prstGeom>
        </p:spPr>
        <p:txBody>
          <a:bodyPr wrap="square">
            <a:spAutoFit/>
          </a:bodyPr>
          <a:lstStyle/>
          <a:p>
            <a:pPr marL="342900" indent="-342900">
              <a:spcBef>
                <a:spcPct val="20000"/>
              </a:spcBef>
              <a:buFont typeface="Arial" panose="020B0604020202020204" pitchFamily="34" charset="0"/>
              <a:buChar char="•"/>
            </a:pPr>
            <a:r>
              <a:rPr lang="en-US" altLang="en-US" sz="2800" dirty="0">
                <a:solidFill>
                  <a:prstClr val="black"/>
                </a:solidFill>
                <a:latin typeface="Arial" panose="020B0604020202020204" pitchFamily="34" charset="0"/>
                <a:cs typeface="Arial" panose="020B0604020202020204" pitchFamily="34" charset="0"/>
              </a:rPr>
              <a:t>Injured primary teeth may:</a:t>
            </a:r>
          </a:p>
          <a:p>
            <a:pPr marL="800100" lvl="1" indent="-342900">
              <a:spcBef>
                <a:spcPct val="20000"/>
              </a:spcBef>
              <a:buFont typeface="Wingdings" panose="05000000000000000000" pitchFamily="2" charset="2"/>
              <a:buChar char="ü"/>
            </a:pPr>
            <a:r>
              <a:rPr lang="en-US" altLang="en-US" sz="2400" dirty="0">
                <a:solidFill>
                  <a:prstClr val="black"/>
                </a:solidFill>
                <a:latin typeface="Arial" panose="020B0604020202020204" pitchFamily="34" charset="0"/>
                <a:cs typeface="Arial" panose="020B0604020202020204" pitchFamily="34" charset="0"/>
              </a:rPr>
              <a:t>Discolor (turn brown or black)</a:t>
            </a:r>
          </a:p>
          <a:p>
            <a:pPr marL="800100" lvl="1" indent="-342900">
              <a:spcBef>
                <a:spcPct val="20000"/>
              </a:spcBef>
              <a:buFont typeface="Wingdings" panose="05000000000000000000" pitchFamily="2" charset="2"/>
              <a:buChar char="ü"/>
            </a:pPr>
            <a:r>
              <a:rPr lang="en-US" altLang="en-US" sz="2400" dirty="0">
                <a:solidFill>
                  <a:prstClr val="black"/>
                </a:solidFill>
                <a:latin typeface="Arial" panose="020B0604020202020204" pitchFamily="34" charset="0"/>
                <a:cs typeface="Arial" panose="020B0604020202020204" pitchFamily="34" charset="0"/>
              </a:rPr>
              <a:t>Cause pain </a:t>
            </a:r>
          </a:p>
          <a:p>
            <a:pPr marL="800100" lvl="1" indent="-342900">
              <a:spcBef>
                <a:spcPct val="20000"/>
              </a:spcBef>
              <a:buFont typeface="Wingdings" panose="05000000000000000000" pitchFamily="2" charset="2"/>
              <a:buChar char="ü"/>
            </a:pPr>
            <a:r>
              <a:rPr lang="en-US" altLang="en-US" sz="2400" dirty="0">
                <a:solidFill>
                  <a:prstClr val="black"/>
                </a:solidFill>
                <a:latin typeface="Arial" panose="020B0604020202020204" pitchFamily="34" charset="0"/>
                <a:cs typeface="Arial" panose="020B0604020202020204" pitchFamily="34" charset="0"/>
              </a:rPr>
              <a:t>Become infected </a:t>
            </a:r>
          </a:p>
          <a:p>
            <a:pPr marL="800100" lvl="1" indent="-342900">
              <a:spcBef>
                <a:spcPct val="20000"/>
              </a:spcBef>
              <a:buFont typeface="Wingdings" panose="05000000000000000000" pitchFamily="2" charset="2"/>
              <a:buChar char="ü"/>
            </a:pPr>
            <a:r>
              <a:rPr lang="en-US" altLang="en-US" sz="2400" dirty="0">
                <a:solidFill>
                  <a:prstClr val="black"/>
                </a:solidFill>
                <a:latin typeface="Arial" panose="020B0604020202020204" pitchFamily="34" charset="0"/>
                <a:cs typeface="Arial" panose="020B0604020202020204" pitchFamily="34" charset="0"/>
              </a:rPr>
              <a:t>Need to be removed </a:t>
            </a:r>
          </a:p>
          <a:p>
            <a:pPr marL="800100" lvl="1" indent="-342900">
              <a:spcBef>
                <a:spcPct val="20000"/>
              </a:spcBef>
              <a:buFont typeface="Wingdings" panose="05000000000000000000" pitchFamily="2" charset="2"/>
              <a:buChar char="ü"/>
            </a:pPr>
            <a:r>
              <a:rPr lang="en-US" altLang="en-US" sz="2400" dirty="0">
                <a:solidFill>
                  <a:prstClr val="black"/>
                </a:solidFill>
                <a:latin typeface="Arial" panose="020B0604020202020204" pitchFamily="34" charset="0"/>
                <a:cs typeface="Arial" panose="020B0604020202020204" pitchFamily="34" charset="0"/>
              </a:rPr>
              <a:t>Affect underlying permanent</a:t>
            </a:r>
          </a:p>
          <a:p>
            <a:pPr lvl="1"/>
            <a:r>
              <a:rPr lang="en-US" altLang="en-US" sz="2400" dirty="0">
                <a:solidFill>
                  <a:prstClr val="black"/>
                </a:solidFill>
                <a:latin typeface="Arial" panose="020B0604020202020204" pitchFamily="34" charset="0"/>
                <a:cs typeface="Arial" panose="020B0604020202020204" pitchFamily="34" charset="0"/>
              </a:rPr>
              <a:t>    tooth development</a:t>
            </a:r>
          </a:p>
        </p:txBody>
      </p:sp>
      <p:sp>
        <p:nvSpPr>
          <p:cNvPr id="13" name="Action Button: Back or Previous 3">
            <a:hlinkClick r:id="rId4" action="ppaction://hlinksldjump" highlightClick="1"/>
            <a:extLst>
              <a:ext uri="{FF2B5EF4-FFF2-40B4-BE49-F238E27FC236}">
                <a16:creationId xmlns:a16="http://schemas.microsoft.com/office/drawing/2014/main" id="{9B2967A4-7018-4C65-9D50-BAAC8A247527}"/>
              </a:ext>
            </a:extLst>
          </p:cNvPr>
          <p:cNvSpPr/>
          <p:nvPr/>
        </p:nvSpPr>
        <p:spPr>
          <a:xfrm>
            <a:off x="8114645" y="152400"/>
            <a:ext cx="572155" cy="533399"/>
          </a:xfrm>
          <a:prstGeom prst="actionButtonBackPreviou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ln>
                <a:solidFill>
                  <a:sysClr val="windowText" lastClr="000000"/>
                </a:solidFill>
              </a:ln>
            </a:endParaRPr>
          </a:p>
        </p:txBody>
      </p:sp>
      <p:sp>
        <p:nvSpPr>
          <p:cNvPr id="14" name="Action Button: End 8">
            <a:hlinkClick r:id="rId5" action="ppaction://hlinksldjump" highlightClick="1"/>
            <a:extLst>
              <a:ext uri="{FF2B5EF4-FFF2-40B4-BE49-F238E27FC236}">
                <a16:creationId xmlns:a16="http://schemas.microsoft.com/office/drawing/2014/main" id="{30828B86-B6FB-49FE-9011-010AC0B503FC}"/>
              </a:ext>
            </a:extLst>
          </p:cNvPr>
          <p:cNvSpPr/>
          <p:nvPr/>
        </p:nvSpPr>
        <p:spPr>
          <a:xfrm>
            <a:off x="4461831" y="5905041"/>
            <a:ext cx="578900" cy="548084"/>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91719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rgbClr val="FFFFFF"/>
                </a:solidFill>
                <a:latin typeface="Calibri" charset="0"/>
                <a:ea typeface="ＭＳ Ｐゴシック" charset="0"/>
                <a:cs typeface="Arial" charset="0"/>
              </a:defRPr>
            </a:lvl1pPr>
            <a:lvl2pPr marL="742950" indent="-285750">
              <a:defRPr sz="1000">
                <a:solidFill>
                  <a:srgbClr val="FFFFFF"/>
                </a:solidFill>
                <a:latin typeface="Calibri" charset="0"/>
                <a:ea typeface="Arial" charset="0"/>
                <a:cs typeface="Arial" charset="0"/>
              </a:defRPr>
            </a:lvl2pPr>
            <a:lvl3pPr marL="1143000" indent="-228600">
              <a:defRPr sz="1000">
                <a:solidFill>
                  <a:srgbClr val="FFFFFF"/>
                </a:solidFill>
                <a:latin typeface="Calibri" charset="0"/>
                <a:ea typeface="Arial" charset="0"/>
                <a:cs typeface="Arial" charset="0"/>
              </a:defRPr>
            </a:lvl3pPr>
            <a:lvl4pPr marL="1600200" indent="-228600">
              <a:defRPr sz="1000">
                <a:solidFill>
                  <a:srgbClr val="FFFFFF"/>
                </a:solidFill>
                <a:latin typeface="Calibri" charset="0"/>
                <a:ea typeface="Arial" charset="0"/>
                <a:cs typeface="Arial" charset="0"/>
              </a:defRPr>
            </a:lvl4pPr>
            <a:lvl5pPr marL="2057400" indent="-228600">
              <a:defRPr sz="1000">
                <a:solidFill>
                  <a:srgbClr val="FFFFFF"/>
                </a:solidFill>
                <a:latin typeface="Calibri" charset="0"/>
                <a:ea typeface="Arial" charset="0"/>
                <a:cs typeface="Arial" charset="0"/>
              </a:defRPr>
            </a:lvl5pPr>
            <a:lvl6pPr marL="2514600" indent="-228600" eaLnBrk="0" fontAlgn="base" hangingPunct="0">
              <a:spcBef>
                <a:spcPct val="0"/>
              </a:spcBef>
              <a:spcAft>
                <a:spcPct val="0"/>
              </a:spcAft>
              <a:defRPr sz="1000">
                <a:solidFill>
                  <a:srgbClr val="FFFFFF"/>
                </a:solidFill>
                <a:latin typeface="Calibri" charset="0"/>
                <a:ea typeface="Arial" charset="0"/>
                <a:cs typeface="Arial" charset="0"/>
              </a:defRPr>
            </a:lvl6pPr>
            <a:lvl7pPr marL="2971800" indent="-228600" eaLnBrk="0" fontAlgn="base" hangingPunct="0">
              <a:spcBef>
                <a:spcPct val="0"/>
              </a:spcBef>
              <a:spcAft>
                <a:spcPct val="0"/>
              </a:spcAft>
              <a:defRPr sz="1000">
                <a:solidFill>
                  <a:srgbClr val="FFFFFF"/>
                </a:solidFill>
                <a:latin typeface="Calibri" charset="0"/>
                <a:ea typeface="Arial" charset="0"/>
                <a:cs typeface="Arial" charset="0"/>
              </a:defRPr>
            </a:lvl7pPr>
            <a:lvl8pPr marL="3429000" indent="-228600" eaLnBrk="0" fontAlgn="base" hangingPunct="0">
              <a:spcBef>
                <a:spcPct val="0"/>
              </a:spcBef>
              <a:spcAft>
                <a:spcPct val="0"/>
              </a:spcAft>
              <a:defRPr sz="1000">
                <a:solidFill>
                  <a:srgbClr val="FFFFFF"/>
                </a:solidFill>
                <a:latin typeface="Calibri" charset="0"/>
                <a:ea typeface="Arial" charset="0"/>
                <a:cs typeface="Arial" charset="0"/>
              </a:defRPr>
            </a:lvl8pPr>
            <a:lvl9pPr marL="3886200" indent="-228600" eaLnBrk="0" fontAlgn="base" hangingPunct="0">
              <a:spcBef>
                <a:spcPct val="0"/>
              </a:spcBef>
              <a:spcAft>
                <a:spcPct val="0"/>
              </a:spcAft>
              <a:defRPr sz="1000">
                <a:solidFill>
                  <a:srgbClr val="FFFFFF"/>
                </a:solidFill>
                <a:latin typeface="Calibri" charset="0"/>
                <a:ea typeface="Arial" charset="0"/>
                <a:cs typeface="Arial" charset="0"/>
              </a:defRPr>
            </a:lvl9pPr>
          </a:lstStyle>
          <a:p>
            <a:fld id="{6CAFC68B-A362-8442-9B1B-2A281DCD2ED5}" type="slidenum">
              <a:rPr lang="en-US" sz="1200">
                <a:solidFill>
                  <a:schemeClr val="bg1"/>
                </a:solidFill>
                <a:latin typeface="Arial" charset="0"/>
              </a:rPr>
              <a:pPr/>
              <a:t>39</a:t>
            </a:fld>
            <a:endParaRPr lang="en-US" sz="1200">
              <a:solidFill>
                <a:schemeClr val="bg1"/>
              </a:solidFill>
              <a:latin typeface="Arial" charset="0"/>
            </a:endParaRPr>
          </a:p>
        </p:txBody>
      </p:sp>
      <p:sp>
        <p:nvSpPr>
          <p:cNvPr id="88067" name="Rectangle 2"/>
          <p:cNvSpPr txBox="1">
            <a:spLocks noChangeArrowheads="1"/>
          </p:cNvSpPr>
          <p:nvPr/>
        </p:nvSpPr>
        <p:spPr bwMode="auto">
          <a:xfrm>
            <a:off x="305718" y="38100"/>
            <a:ext cx="8229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rgbClr val="FFFFFF"/>
                </a:solidFill>
                <a:latin typeface="Calibri" charset="0"/>
                <a:ea typeface="ＭＳ Ｐゴシック" charset="0"/>
                <a:cs typeface="Arial" charset="0"/>
              </a:defRPr>
            </a:lvl1pPr>
            <a:lvl2pPr marL="742950" indent="-285750">
              <a:defRPr sz="1000">
                <a:solidFill>
                  <a:srgbClr val="FFFFFF"/>
                </a:solidFill>
                <a:latin typeface="Calibri" charset="0"/>
                <a:ea typeface="Arial" charset="0"/>
                <a:cs typeface="Arial" charset="0"/>
              </a:defRPr>
            </a:lvl2pPr>
            <a:lvl3pPr marL="1143000" indent="-228600">
              <a:defRPr sz="1000">
                <a:solidFill>
                  <a:srgbClr val="FFFFFF"/>
                </a:solidFill>
                <a:latin typeface="Calibri" charset="0"/>
                <a:ea typeface="Arial" charset="0"/>
                <a:cs typeface="Arial" charset="0"/>
              </a:defRPr>
            </a:lvl3pPr>
            <a:lvl4pPr marL="1600200" indent="-228600">
              <a:defRPr sz="1000">
                <a:solidFill>
                  <a:srgbClr val="FFFFFF"/>
                </a:solidFill>
                <a:latin typeface="Calibri" charset="0"/>
                <a:ea typeface="Arial" charset="0"/>
                <a:cs typeface="Arial" charset="0"/>
              </a:defRPr>
            </a:lvl4pPr>
            <a:lvl5pPr marL="2057400" indent="-228600">
              <a:defRPr sz="1000">
                <a:solidFill>
                  <a:srgbClr val="FFFFFF"/>
                </a:solidFill>
                <a:latin typeface="Calibri" charset="0"/>
                <a:ea typeface="Arial" charset="0"/>
                <a:cs typeface="Arial" charset="0"/>
              </a:defRPr>
            </a:lvl5pPr>
            <a:lvl6pPr marL="2514600" indent="-228600" eaLnBrk="0" fontAlgn="base" hangingPunct="0">
              <a:spcBef>
                <a:spcPct val="0"/>
              </a:spcBef>
              <a:spcAft>
                <a:spcPct val="0"/>
              </a:spcAft>
              <a:defRPr sz="1000">
                <a:solidFill>
                  <a:srgbClr val="FFFFFF"/>
                </a:solidFill>
                <a:latin typeface="Calibri" charset="0"/>
                <a:ea typeface="Arial" charset="0"/>
                <a:cs typeface="Arial" charset="0"/>
              </a:defRPr>
            </a:lvl6pPr>
            <a:lvl7pPr marL="2971800" indent="-228600" eaLnBrk="0" fontAlgn="base" hangingPunct="0">
              <a:spcBef>
                <a:spcPct val="0"/>
              </a:spcBef>
              <a:spcAft>
                <a:spcPct val="0"/>
              </a:spcAft>
              <a:defRPr sz="1000">
                <a:solidFill>
                  <a:srgbClr val="FFFFFF"/>
                </a:solidFill>
                <a:latin typeface="Calibri" charset="0"/>
                <a:ea typeface="Arial" charset="0"/>
                <a:cs typeface="Arial" charset="0"/>
              </a:defRPr>
            </a:lvl7pPr>
            <a:lvl8pPr marL="3429000" indent="-228600" eaLnBrk="0" fontAlgn="base" hangingPunct="0">
              <a:spcBef>
                <a:spcPct val="0"/>
              </a:spcBef>
              <a:spcAft>
                <a:spcPct val="0"/>
              </a:spcAft>
              <a:defRPr sz="1000">
                <a:solidFill>
                  <a:srgbClr val="FFFFFF"/>
                </a:solidFill>
                <a:latin typeface="Calibri" charset="0"/>
                <a:ea typeface="Arial" charset="0"/>
                <a:cs typeface="Arial" charset="0"/>
              </a:defRPr>
            </a:lvl8pPr>
            <a:lvl9pPr marL="3886200" indent="-228600" eaLnBrk="0" fontAlgn="base" hangingPunct="0">
              <a:spcBef>
                <a:spcPct val="0"/>
              </a:spcBef>
              <a:spcAft>
                <a:spcPct val="0"/>
              </a:spcAft>
              <a:defRPr sz="1000">
                <a:solidFill>
                  <a:srgbClr val="FFFFFF"/>
                </a:solidFill>
                <a:latin typeface="Calibri" charset="0"/>
                <a:ea typeface="Arial" charset="0"/>
                <a:cs typeface="Arial" charset="0"/>
              </a:defRPr>
            </a:lvl9pPr>
          </a:lstStyle>
          <a:p>
            <a:r>
              <a:rPr lang="en-US" sz="4400" dirty="0">
                <a:solidFill>
                  <a:schemeClr val="bg1"/>
                </a:solidFill>
                <a:latin typeface="Tahoma" charset="0"/>
                <a:cs typeface="Tahoma" charset="0"/>
              </a:rPr>
              <a:t>Oral Piercings</a:t>
            </a:r>
          </a:p>
        </p:txBody>
      </p:sp>
      <p:sp>
        <p:nvSpPr>
          <p:cNvPr id="88068" name="Rectangle 3"/>
          <p:cNvSpPr>
            <a:spLocks noChangeArrowheads="1"/>
          </p:cNvSpPr>
          <p:nvPr/>
        </p:nvSpPr>
        <p:spPr bwMode="auto">
          <a:xfrm>
            <a:off x="24384" y="950976"/>
            <a:ext cx="6885042"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 typeface="Arial" charset="0"/>
              <a:buNone/>
            </a:pPr>
            <a:r>
              <a:rPr lang="en-US" sz="2800" b="1" dirty="0">
                <a:latin typeface="Arial" charset="0"/>
              </a:rPr>
              <a:t>  </a:t>
            </a:r>
            <a:r>
              <a:rPr lang="en-US" sz="2800" b="1" dirty="0">
                <a:solidFill>
                  <a:schemeClr val="tx1"/>
                </a:solidFill>
                <a:latin typeface="Arial" charset="0"/>
              </a:rPr>
              <a:t>Procedure Risks</a:t>
            </a:r>
            <a:r>
              <a:rPr lang="en-US" sz="3600" b="1" dirty="0">
                <a:solidFill>
                  <a:schemeClr val="tx1"/>
                </a:solidFill>
                <a:latin typeface="Arial" charset="0"/>
              </a:rPr>
              <a:t> </a:t>
            </a:r>
            <a:r>
              <a:rPr lang="en-US" sz="3600" dirty="0">
                <a:solidFill>
                  <a:schemeClr val="tx1"/>
                </a:solidFill>
                <a:latin typeface="Arial" charset="0"/>
              </a:rPr>
              <a:t> </a:t>
            </a:r>
          </a:p>
          <a:p>
            <a:pPr marL="690563" lvl="1" indent="-233363">
              <a:spcBef>
                <a:spcPct val="20000"/>
              </a:spcBef>
              <a:buFont typeface="Arial" charset="0"/>
              <a:buChar char="•"/>
            </a:pPr>
            <a:r>
              <a:rPr lang="en-US" sz="2400" dirty="0">
                <a:solidFill>
                  <a:schemeClr val="tx1"/>
                </a:solidFill>
                <a:latin typeface="Arial" charset="0"/>
              </a:rPr>
              <a:t>Swelling - very common</a:t>
            </a:r>
            <a:r>
              <a:rPr lang="en-US" sz="2400" dirty="0">
                <a:latin typeface="Arial" charset="0"/>
              </a:rPr>
              <a:t> </a:t>
            </a:r>
            <a:r>
              <a:rPr lang="en-US" sz="2400" dirty="0">
                <a:solidFill>
                  <a:schemeClr val="tx1"/>
                </a:solidFill>
                <a:latin typeface="Arial" charset="0"/>
              </a:rPr>
              <a:t>post-piercing</a:t>
            </a:r>
          </a:p>
          <a:p>
            <a:pPr marL="690563" lvl="1" indent="-233363">
              <a:spcBef>
                <a:spcPct val="20000"/>
              </a:spcBef>
              <a:buFont typeface="Arial" charset="0"/>
              <a:buChar char="•"/>
            </a:pPr>
            <a:r>
              <a:rPr lang="en-US" sz="2400" dirty="0">
                <a:solidFill>
                  <a:schemeClr val="tx1"/>
                </a:solidFill>
                <a:latin typeface="Arial" charset="0"/>
              </a:rPr>
              <a:t>Bleeding</a:t>
            </a:r>
          </a:p>
          <a:p>
            <a:pPr marL="690563" lvl="1" indent="-233363">
              <a:spcBef>
                <a:spcPct val="20000"/>
              </a:spcBef>
              <a:buFont typeface="Arial" charset="0"/>
              <a:buChar char="•"/>
            </a:pPr>
            <a:r>
              <a:rPr lang="en-US" sz="2400" dirty="0">
                <a:solidFill>
                  <a:schemeClr val="tx1"/>
                </a:solidFill>
                <a:latin typeface="Arial" charset="0"/>
              </a:rPr>
              <a:t>Infection</a:t>
            </a:r>
          </a:p>
          <a:p>
            <a:pPr lvl="1">
              <a:spcBef>
                <a:spcPct val="20000"/>
              </a:spcBef>
            </a:pPr>
            <a:endParaRPr lang="en-US" sz="1400" b="1" dirty="0">
              <a:solidFill>
                <a:schemeClr val="tx1"/>
              </a:solidFill>
              <a:latin typeface="Arial" charset="0"/>
            </a:endParaRPr>
          </a:p>
          <a:p>
            <a:pPr marL="342900" indent="-342900">
              <a:buFont typeface="Arial" charset="0"/>
              <a:buNone/>
            </a:pPr>
            <a:r>
              <a:rPr lang="en-US" sz="3200" b="1" dirty="0">
                <a:solidFill>
                  <a:schemeClr val="tx1"/>
                </a:solidFill>
                <a:latin typeface="Arial" charset="0"/>
              </a:rPr>
              <a:t>  </a:t>
            </a:r>
            <a:r>
              <a:rPr lang="en-US" sz="2800" b="1" dirty="0">
                <a:solidFill>
                  <a:schemeClr val="tx1"/>
                </a:solidFill>
                <a:latin typeface="Arial" charset="0"/>
              </a:rPr>
              <a:t>Jewelry-Related Complications </a:t>
            </a:r>
            <a:r>
              <a:rPr lang="en-US" sz="2800" dirty="0">
                <a:solidFill>
                  <a:schemeClr val="tx1"/>
                </a:solidFill>
                <a:latin typeface="Arial" charset="0"/>
              </a:rPr>
              <a:t> </a:t>
            </a:r>
          </a:p>
          <a:p>
            <a:pPr marL="690563" lvl="1" indent="-233363">
              <a:spcBef>
                <a:spcPct val="20000"/>
              </a:spcBef>
              <a:buFont typeface="Arial" charset="0"/>
              <a:buChar char="•"/>
            </a:pPr>
            <a:r>
              <a:rPr lang="en-US" sz="2400" dirty="0">
                <a:solidFill>
                  <a:schemeClr val="tx1"/>
                </a:solidFill>
                <a:latin typeface="Arial" charset="0"/>
              </a:rPr>
              <a:t>Injury to the gums and teeth</a:t>
            </a:r>
          </a:p>
          <a:p>
            <a:pPr marL="690563" lvl="1" indent="-233363">
              <a:spcBef>
                <a:spcPct val="20000"/>
              </a:spcBef>
              <a:buFont typeface="Arial" charset="0"/>
              <a:buChar char="•"/>
            </a:pPr>
            <a:r>
              <a:rPr lang="en-US" sz="2400" dirty="0">
                <a:solidFill>
                  <a:schemeClr val="tx1"/>
                </a:solidFill>
                <a:latin typeface="Arial" charset="0"/>
              </a:rPr>
              <a:t>Problems with hygiene, speech,       chewing and swallowing</a:t>
            </a:r>
          </a:p>
          <a:p>
            <a:pPr marL="690563" lvl="1" indent="-233363">
              <a:spcBef>
                <a:spcPct val="20000"/>
              </a:spcBef>
              <a:buFont typeface="Arial" charset="0"/>
              <a:buChar char="•"/>
            </a:pPr>
            <a:r>
              <a:rPr lang="en-US" sz="2400" dirty="0">
                <a:solidFill>
                  <a:schemeClr val="tx1"/>
                </a:solidFill>
                <a:latin typeface="Arial" charset="0"/>
              </a:rPr>
              <a:t>May be sensitive or allergic to metal </a:t>
            </a:r>
          </a:p>
          <a:p>
            <a:pPr marL="690563" lvl="1" indent="-233363">
              <a:spcBef>
                <a:spcPct val="20000"/>
              </a:spcBef>
              <a:buFont typeface="Arial" charset="0"/>
              <a:buChar char="•"/>
            </a:pPr>
            <a:r>
              <a:rPr lang="en-US" sz="2400" dirty="0">
                <a:solidFill>
                  <a:schemeClr val="tx1"/>
                </a:solidFill>
                <a:latin typeface="Arial" charset="0"/>
              </a:rPr>
              <a:t>Loose jewelry may be inhaled or swallowed</a:t>
            </a:r>
          </a:p>
          <a:p>
            <a:pPr marL="1147763" lvl="2" indent="-233363">
              <a:spcBef>
                <a:spcPct val="20000"/>
              </a:spcBef>
            </a:pPr>
            <a:br>
              <a:rPr lang="en-US" sz="2800" dirty="0"/>
            </a:br>
            <a:endParaRPr lang="en-US" sz="2800" dirty="0">
              <a:solidFill>
                <a:schemeClr val="tx1"/>
              </a:solidFill>
              <a:latin typeface="Arial" charset="0"/>
            </a:endParaRPr>
          </a:p>
        </p:txBody>
      </p:sp>
      <p:pic>
        <p:nvPicPr>
          <p:cNvPr id="88069" name="Picture 2" descr="\\tal-apps2srvr\websites\elearning.talariainc.com\builder\images\smile4life\m2_oralpiercin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7727" y="1107225"/>
            <a:ext cx="2834249" cy="1889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70" name="Picture 4" descr="\\tal-apps2srvr\websites\elearning.talariainc.com\builder\images\smile4life\m2_oralpiercing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7726" y="3034789"/>
            <a:ext cx="2834249" cy="1889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71" name="Text Box 8"/>
          <p:cNvSpPr txBox="1">
            <a:spLocks noChangeArrowheads="1"/>
          </p:cNvSpPr>
          <p:nvPr/>
        </p:nvSpPr>
        <p:spPr bwMode="auto">
          <a:xfrm>
            <a:off x="6574535" y="4969599"/>
            <a:ext cx="24384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rgbClr val="FFFFFF"/>
                </a:solidFill>
                <a:latin typeface="Calibri" charset="0"/>
                <a:ea typeface="ＭＳ Ｐゴシック" charset="0"/>
                <a:cs typeface="Arial" charset="0"/>
              </a:defRPr>
            </a:lvl1pPr>
            <a:lvl2pPr marL="742950" indent="-285750">
              <a:defRPr sz="1000">
                <a:solidFill>
                  <a:srgbClr val="FFFFFF"/>
                </a:solidFill>
                <a:latin typeface="Calibri" charset="0"/>
                <a:ea typeface="Arial" charset="0"/>
                <a:cs typeface="Arial" charset="0"/>
              </a:defRPr>
            </a:lvl2pPr>
            <a:lvl3pPr marL="1143000" indent="-228600">
              <a:defRPr sz="1000">
                <a:solidFill>
                  <a:srgbClr val="FFFFFF"/>
                </a:solidFill>
                <a:latin typeface="Calibri" charset="0"/>
                <a:ea typeface="Arial" charset="0"/>
                <a:cs typeface="Arial" charset="0"/>
              </a:defRPr>
            </a:lvl3pPr>
            <a:lvl4pPr marL="1600200" indent="-228600">
              <a:defRPr sz="1000">
                <a:solidFill>
                  <a:srgbClr val="FFFFFF"/>
                </a:solidFill>
                <a:latin typeface="Calibri" charset="0"/>
                <a:ea typeface="Arial" charset="0"/>
                <a:cs typeface="Arial" charset="0"/>
              </a:defRPr>
            </a:lvl4pPr>
            <a:lvl5pPr marL="2057400" indent="-228600">
              <a:defRPr sz="1000">
                <a:solidFill>
                  <a:srgbClr val="FFFFFF"/>
                </a:solidFill>
                <a:latin typeface="Calibri" charset="0"/>
                <a:ea typeface="Arial" charset="0"/>
                <a:cs typeface="Arial" charset="0"/>
              </a:defRPr>
            </a:lvl5pPr>
            <a:lvl6pPr marL="2514600" indent="-228600" eaLnBrk="0" fontAlgn="base" hangingPunct="0">
              <a:spcBef>
                <a:spcPct val="0"/>
              </a:spcBef>
              <a:spcAft>
                <a:spcPct val="0"/>
              </a:spcAft>
              <a:defRPr sz="1000">
                <a:solidFill>
                  <a:srgbClr val="FFFFFF"/>
                </a:solidFill>
                <a:latin typeface="Calibri" charset="0"/>
                <a:ea typeface="Arial" charset="0"/>
                <a:cs typeface="Arial" charset="0"/>
              </a:defRPr>
            </a:lvl6pPr>
            <a:lvl7pPr marL="2971800" indent="-228600" eaLnBrk="0" fontAlgn="base" hangingPunct="0">
              <a:spcBef>
                <a:spcPct val="0"/>
              </a:spcBef>
              <a:spcAft>
                <a:spcPct val="0"/>
              </a:spcAft>
              <a:defRPr sz="1000">
                <a:solidFill>
                  <a:srgbClr val="FFFFFF"/>
                </a:solidFill>
                <a:latin typeface="Calibri" charset="0"/>
                <a:ea typeface="Arial" charset="0"/>
                <a:cs typeface="Arial" charset="0"/>
              </a:defRPr>
            </a:lvl7pPr>
            <a:lvl8pPr marL="3429000" indent="-228600" eaLnBrk="0" fontAlgn="base" hangingPunct="0">
              <a:spcBef>
                <a:spcPct val="0"/>
              </a:spcBef>
              <a:spcAft>
                <a:spcPct val="0"/>
              </a:spcAft>
              <a:defRPr sz="1000">
                <a:solidFill>
                  <a:srgbClr val="FFFFFF"/>
                </a:solidFill>
                <a:latin typeface="Calibri" charset="0"/>
                <a:ea typeface="Arial" charset="0"/>
                <a:cs typeface="Arial" charset="0"/>
              </a:defRPr>
            </a:lvl8pPr>
            <a:lvl9pPr marL="3886200" indent="-228600" eaLnBrk="0" fontAlgn="base" hangingPunct="0">
              <a:spcBef>
                <a:spcPct val="0"/>
              </a:spcBef>
              <a:spcAft>
                <a:spcPct val="0"/>
              </a:spcAft>
              <a:defRPr sz="1000">
                <a:solidFill>
                  <a:srgbClr val="FFFFFF"/>
                </a:solidFill>
                <a:latin typeface="Calibri" charset="0"/>
                <a:ea typeface="Arial" charset="0"/>
                <a:cs typeface="Arial" charset="0"/>
              </a:defRPr>
            </a:lvl9pPr>
          </a:lstStyle>
          <a:p>
            <a:pPr algn="r" eaLnBrk="1" hangingPunct="1">
              <a:spcBef>
                <a:spcPct val="50000"/>
              </a:spcBef>
            </a:pPr>
            <a:r>
              <a:rPr lang="en-US" dirty="0">
                <a:solidFill>
                  <a:schemeClr val="tx1"/>
                </a:solidFill>
                <a:latin typeface="Arial" charset="0"/>
              </a:rPr>
              <a:t>Photos by Rebecca Slayton DDS, PhD</a:t>
            </a:r>
          </a:p>
        </p:txBody>
      </p:sp>
    </p:spTree>
    <p:extLst>
      <p:ext uri="{BB962C8B-B14F-4D97-AF65-F5344CB8AC3E}">
        <p14:creationId xmlns:p14="http://schemas.microsoft.com/office/powerpoint/2010/main" val="964338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bwMode="auto">
          <a:xfrm>
            <a:off x="228600" y="0"/>
            <a:ext cx="9185008" cy="838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t>True or False? </a:t>
            </a:r>
          </a:p>
        </p:txBody>
      </p:sp>
      <p:sp>
        <p:nvSpPr>
          <p:cNvPr id="16388" name="Slide Number Placeholder 6"/>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rgbClr val="FFFFFF"/>
                </a:solidFill>
                <a:latin typeface="Calibri" pitchFamily="34" charset="0"/>
                <a:cs typeface="Arial" charset="0"/>
              </a:defRPr>
            </a:lvl1pPr>
            <a:lvl2pPr marL="742950" indent="-285750">
              <a:defRPr sz="1000">
                <a:solidFill>
                  <a:srgbClr val="FFFFFF"/>
                </a:solidFill>
                <a:latin typeface="Calibri" pitchFamily="34" charset="0"/>
                <a:cs typeface="Arial" charset="0"/>
              </a:defRPr>
            </a:lvl2pPr>
            <a:lvl3pPr marL="1143000" indent="-228600">
              <a:defRPr sz="1000">
                <a:solidFill>
                  <a:srgbClr val="FFFFFF"/>
                </a:solidFill>
                <a:latin typeface="Calibri" pitchFamily="34" charset="0"/>
                <a:cs typeface="Arial" charset="0"/>
              </a:defRPr>
            </a:lvl3pPr>
            <a:lvl4pPr marL="1600200" indent="-228600">
              <a:defRPr sz="1000">
                <a:solidFill>
                  <a:srgbClr val="FFFFFF"/>
                </a:solidFill>
                <a:latin typeface="Calibri" pitchFamily="34" charset="0"/>
                <a:cs typeface="Arial" charset="0"/>
              </a:defRPr>
            </a:lvl4pPr>
            <a:lvl5pPr marL="2057400" indent="-228600">
              <a:defRPr sz="1000">
                <a:solidFill>
                  <a:srgbClr val="FFFFFF"/>
                </a:solidFill>
                <a:latin typeface="Calibri" pitchFamily="34" charset="0"/>
                <a:cs typeface="Arial" charset="0"/>
              </a:defRPr>
            </a:lvl5pPr>
            <a:lvl6pPr marL="2514600" indent="-228600" eaLnBrk="0" fontAlgn="base" hangingPunct="0">
              <a:spcBef>
                <a:spcPct val="0"/>
              </a:spcBef>
              <a:spcAft>
                <a:spcPct val="0"/>
              </a:spcAft>
              <a:defRPr sz="1000">
                <a:solidFill>
                  <a:srgbClr val="FFFFFF"/>
                </a:solidFill>
                <a:latin typeface="Calibri" pitchFamily="34" charset="0"/>
                <a:cs typeface="Arial" charset="0"/>
              </a:defRPr>
            </a:lvl6pPr>
            <a:lvl7pPr marL="2971800" indent="-228600" eaLnBrk="0" fontAlgn="base" hangingPunct="0">
              <a:spcBef>
                <a:spcPct val="0"/>
              </a:spcBef>
              <a:spcAft>
                <a:spcPct val="0"/>
              </a:spcAft>
              <a:defRPr sz="1000">
                <a:solidFill>
                  <a:srgbClr val="FFFFFF"/>
                </a:solidFill>
                <a:latin typeface="Calibri" pitchFamily="34" charset="0"/>
                <a:cs typeface="Arial" charset="0"/>
              </a:defRPr>
            </a:lvl7pPr>
            <a:lvl8pPr marL="3429000" indent="-228600" eaLnBrk="0" fontAlgn="base" hangingPunct="0">
              <a:spcBef>
                <a:spcPct val="0"/>
              </a:spcBef>
              <a:spcAft>
                <a:spcPct val="0"/>
              </a:spcAft>
              <a:defRPr sz="1000">
                <a:solidFill>
                  <a:srgbClr val="FFFFFF"/>
                </a:solidFill>
                <a:latin typeface="Calibri" pitchFamily="34" charset="0"/>
                <a:cs typeface="Arial" charset="0"/>
              </a:defRPr>
            </a:lvl8pPr>
            <a:lvl9pPr marL="3886200" indent="-228600" eaLnBrk="0" fontAlgn="base" hangingPunct="0">
              <a:spcBef>
                <a:spcPct val="0"/>
              </a:spcBef>
              <a:spcAft>
                <a:spcPct val="0"/>
              </a:spcAft>
              <a:defRPr sz="1000">
                <a:solidFill>
                  <a:srgbClr val="FFFFFF"/>
                </a:solidFill>
                <a:latin typeface="Calibri" pitchFamily="34" charset="0"/>
                <a:cs typeface="Arial" charset="0"/>
              </a:defRPr>
            </a:lvl9pPr>
          </a:lstStyle>
          <a:p>
            <a:fld id="{949B3C95-2E07-48A0-80A1-44644EDB553E}" type="slidenum">
              <a:rPr lang="en-US" altLang="en-US" sz="1200">
                <a:solidFill>
                  <a:prstClr val="white"/>
                </a:solidFill>
                <a:latin typeface="Arial" charset="0"/>
              </a:rPr>
              <a:pPr/>
              <a:t>4</a:t>
            </a:fld>
            <a:endParaRPr lang="en-US" altLang="en-US" sz="1200">
              <a:solidFill>
                <a:prstClr val="white"/>
              </a:solidFill>
              <a:latin typeface="Arial" charset="0"/>
            </a:endParaRPr>
          </a:p>
        </p:txBody>
      </p:sp>
      <p:sp>
        <p:nvSpPr>
          <p:cNvPr id="6" name="TextBox 5">
            <a:extLst>
              <a:ext uri="{FF2B5EF4-FFF2-40B4-BE49-F238E27FC236}">
                <a16:creationId xmlns:a16="http://schemas.microsoft.com/office/drawing/2014/main" id="{E2801A24-B4E3-465D-9AC8-0F4E62E8D8A6}"/>
              </a:ext>
            </a:extLst>
          </p:cNvPr>
          <p:cNvSpPr txBox="1"/>
          <p:nvPr/>
        </p:nvSpPr>
        <p:spPr>
          <a:xfrm>
            <a:off x="457200" y="1099122"/>
            <a:ext cx="8458200" cy="5601533"/>
          </a:xfrm>
          <a:prstGeom prst="rect">
            <a:avLst/>
          </a:prstGeom>
          <a:noFill/>
        </p:spPr>
        <p:txBody>
          <a:bodyPr wrap="square" rtlCol="0">
            <a:spAutoFit/>
          </a:bodyPr>
          <a:lstStyle/>
          <a:p>
            <a:pPr marL="342900" indent="-342900">
              <a:buFont typeface="+mj-lt"/>
              <a:buAutoNum type="arabicPeriod"/>
            </a:pPr>
            <a:r>
              <a:rPr lang="en-US" sz="2800" dirty="0">
                <a:latin typeface="Arial" panose="020B0604020202020204" pitchFamily="34" charset="0"/>
                <a:cs typeface="Arial" panose="020B0604020202020204" pitchFamily="34" charset="0"/>
              </a:rPr>
              <a:t>No need to start brushing until a child has 2 or more teeth. </a:t>
            </a:r>
          </a:p>
          <a:p>
            <a:pPr marL="342900" indent="-342900">
              <a:buFont typeface="+mj-lt"/>
              <a:buAutoNum type="arabicPeriod"/>
            </a:pPr>
            <a:r>
              <a:rPr lang="en-US" sz="2800" dirty="0">
                <a:latin typeface="Arial" panose="020B0604020202020204" pitchFamily="34" charset="0"/>
                <a:cs typeface="Arial" panose="020B0604020202020204" pitchFamily="34" charset="0"/>
              </a:rPr>
              <a:t>Primary teeth are not very important because baby teeth will be replaced.</a:t>
            </a:r>
          </a:p>
          <a:p>
            <a:pPr marL="342900" indent="-342900">
              <a:buFont typeface="+mj-lt"/>
              <a:buAutoNum type="arabicPeriod"/>
            </a:pPr>
            <a:r>
              <a:rPr lang="en-US" sz="2800" dirty="0">
                <a:latin typeface="Arial" panose="020B0604020202020204" pitchFamily="34" charset="0"/>
                <a:cs typeface="Arial" panose="020B0604020202020204" pitchFamily="34" charset="0"/>
              </a:rPr>
              <a:t>A child can and should brush their own teeth before age 5.</a:t>
            </a:r>
          </a:p>
          <a:p>
            <a:pPr marL="342900" indent="-342900">
              <a:buFont typeface="+mj-lt"/>
              <a:buAutoNum type="arabicPeriod"/>
            </a:pPr>
            <a:r>
              <a:rPr lang="en-US" sz="2800" dirty="0">
                <a:latin typeface="Arial" panose="020B0604020202020204" pitchFamily="34" charset="0"/>
                <a:cs typeface="Arial" panose="020B0604020202020204" pitchFamily="34" charset="0"/>
              </a:rPr>
              <a:t>Children should first see a dentist when they start preschool.</a:t>
            </a:r>
          </a:p>
          <a:p>
            <a:pPr marL="342900" indent="-342900">
              <a:buFont typeface="+mj-lt"/>
              <a:buAutoNum type="arabicPeriod"/>
            </a:pPr>
            <a:r>
              <a:rPr lang="en-US" sz="2800" dirty="0">
                <a:latin typeface="Arial" panose="020B0604020202020204" pitchFamily="34" charset="0"/>
                <a:cs typeface="Arial" panose="020B0604020202020204" pitchFamily="34" charset="0"/>
              </a:rPr>
              <a:t>For children who do not like plain water, flavored water and all natural juices are a good substitute, as they don’t cause tooth decay.</a:t>
            </a:r>
          </a:p>
          <a:p>
            <a:endParaRPr lang="en-US" sz="2800" dirty="0">
              <a:latin typeface="Arial" panose="020B0604020202020204" pitchFamily="34" charset="0"/>
              <a:cs typeface="Arial" panose="020B0604020202020204" pitchFamily="34" charset="0"/>
            </a:endParaRPr>
          </a:p>
          <a:p>
            <a:endParaRPr lang="en-US" sz="2200" dirty="0"/>
          </a:p>
        </p:txBody>
      </p:sp>
    </p:spTree>
    <p:extLst>
      <p:ext uri="{BB962C8B-B14F-4D97-AF65-F5344CB8AC3E}">
        <p14:creationId xmlns:p14="http://schemas.microsoft.com/office/powerpoint/2010/main" val="5294660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rgbClr val="FFFFFF"/>
                </a:solidFill>
                <a:latin typeface="Calibri" charset="0"/>
                <a:ea typeface="ＭＳ Ｐゴシック" charset="0"/>
                <a:cs typeface="Arial" charset="0"/>
              </a:defRPr>
            </a:lvl1pPr>
            <a:lvl2pPr marL="742950" indent="-285750">
              <a:defRPr sz="1000">
                <a:solidFill>
                  <a:srgbClr val="FFFFFF"/>
                </a:solidFill>
                <a:latin typeface="Calibri" charset="0"/>
                <a:ea typeface="Arial" charset="0"/>
                <a:cs typeface="Arial" charset="0"/>
              </a:defRPr>
            </a:lvl2pPr>
            <a:lvl3pPr marL="1143000" indent="-228600">
              <a:defRPr sz="1000">
                <a:solidFill>
                  <a:srgbClr val="FFFFFF"/>
                </a:solidFill>
                <a:latin typeface="Calibri" charset="0"/>
                <a:ea typeface="Arial" charset="0"/>
                <a:cs typeface="Arial" charset="0"/>
              </a:defRPr>
            </a:lvl3pPr>
            <a:lvl4pPr marL="1600200" indent="-228600">
              <a:defRPr sz="1000">
                <a:solidFill>
                  <a:srgbClr val="FFFFFF"/>
                </a:solidFill>
                <a:latin typeface="Calibri" charset="0"/>
                <a:ea typeface="Arial" charset="0"/>
                <a:cs typeface="Arial" charset="0"/>
              </a:defRPr>
            </a:lvl4pPr>
            <a:lvl5pPr marL="2057400" indent="-228600">
              <a:defRPr sz="1000">
                <a:solidFill>
                  <a:srgbClr val="FFFFFF"/>
                </a:solidFill>
                <a:latin typeface="Calibri" charset="0"/>
                <a:ea typeface="Arial" charset="0"/>
                <a:cs typeface="Arial" charset="0"/>
              </a:defRPr>
            </a:lvl5pPr>
            <a:lvl6pPr marL="2514600" indent="-228600" eaLnBrk="0" fontAlgn="base" hangingPunct="0">
              <a:spcBef>
                <a:spcPct val="0"/>
              </a:spcBef>
              <a:spcAft>
                <a:spcPct val="0"/>
              </a:spcAft>
              <a:defRPr sz="1000">
                <a:solidFill>
                  <a:srgbClr val="FFFFFF"/>
                </a:solidFill>
                <a:latin typeface="Calibri" charset="0"/>
                <a:ea typeface="Arial" charset="0"/>
                <a:cs typeface="Arial" charset="0"/>
              </a:defRPr>
            </a:lvl6pPr>
            <a:lvl7pPr marL="2971800" indent="-228600" eaLnBrk="0" fontAlgn="base" hangingPunct="0">
              <a:spcBef>
                <a:spcPct val="0"/>
              </a:spcBef>
              <a:spcAft>
                <a:spcPct val="0"/>
              </a:spcAft>
              <a:defRPr sz="1000">
                <a:solidFill>
                  <a:srgbClr val="FFFFFF"/>
                </a:solidFill>
                <a:latin typeface="Calibri" charset="0"/>
                <a:ea typeface="Arial" charset="0"/>
                <a:cs typeface="Arial" charset="0"/>
              </a:defRPr>
            </a:lvl7pPr>
            <a:lvl8pPr marL="3429000" indent="-228600" eaLnBrk="0" fontAlgn="base" hangingPunct="0">
              <a:spcBef>
                <a:spcPct val="0"/>
              </a:spcBef>
              <a:spcAft>
                <a:spcPct val="0"/>
              </a:spcAft>
              <a:defRPr sz="1000">
                <a:solidFill>
                  <a:srgbClr val="FFFFFF"/>
                </a:solidFill>
                <a:latin typeface="Calibri" charset="0"/>
                <a:ea typeface="Arial" charset="0"/>
                <a:cs typeface="Arial" charset="0"/>
              </a:defRPr>
            </a:lvl8pPr>
            <a:lvl9pPr marL="3886200" indent="-228600" eaLnBrk="0" fontAlgn="base" hangingPunct="0">
              <a:spcBef>
                <a:spcPct val="0"/>
              </a:spcBef>
              <a:spcAft>
                <a:spcPct val="0"/>
              </a:spcAft>
              <a:defRPr sz="1000">
                <a:solidFill>
                  <a:srgbClr val="FFFFFF"/>
                </a:solidFill>
                <a:latin typeface="Calibri" charset="0"/>
                <a:ea typeface="Arial" charset="0"/>
                <a:cs typeface="Arial" charset="0"/>
              </a:defRPr>
            </a:lvl9pPr>
          </a:lstStyle>
          <a:p>
            <a:fld id="{043473D9-8A73-C545-9A8E-25E412F4B1CE}" type="slidenum">
              <a:rPr lang="en-US" sz="1200">
                <a:solidFill>
                  <a:schemeClr val="bg1"/>
                </a:solidFill>
                <a:latin typeface="Arial" charset="0"/>
              </a:rPr>
              <a:pPr/>
              <a:t>40</a:t>
            </a:fld>
            <a:endParaRPr lang="en-US" sz="1200">
              <a:solidFill>
                <a:schemeClr val="bg1"/>
              </a:solidFill>
              <a:latin typeface="Arial" charset="0"/>
            </a:endParaRPr>
          </a:p>
        </p:txBody>
      </p:sp>
      <p:sp>
        <p:nvSpPr>
          <p:cNvPr id="90115" name="Rectangle 2"/>
          <p:cNvSpPr txBox="1">
            <a:spLocks noChangeArrowheads="1"/>
          </p:cNvSpPr>
          <p:nvPr/>
        </p:nvSpPr>
        <p:spPr bwMode="auto">
          <a:xfrm>
            <a:off x="305718" y="38100"/>
            <a:ext cx="8229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rgbClr val="FFFFFF"/>
                </a:solidFill>
                <a:latin typeface="Calibri" charset="0"/>
                <a:ea typeface="ＭＳ Ｐゴシック" charset="0"/>
                <a:cs typeface="Arial" charset="0"/>
              </a:defRPr>
            </a:lvl1pPr>
            <a:lvl2pPr marL="742950" indent="-285750">
              <a:defRPr sz="1000">
                <a:solidFill>
                  <a:srgbClr val="FFFFFF"/>
                </a:solidFill>
                <a:latin typeface="Calibri" charset="0"/>
                <a:ea typeface="Arial" charset="0"/>
                <a:cs typeface="Arial" charset="0"/>
              </a:defRPr>
            </a:lvl2pPr>
            <a:lvl3pPr marL="1143000" indent="-228600">
              <a:defRPr sz="1000">
                <a:solidFill>
                  <a:srgbClr val="FFFFFF"/>
                </a:solidFill>
                <a:latin typeface="Calibri" charset="0"/>
                <a:ea typeface="Arial" charset="0"/>
                <a:cs typeface="Arial" charset="0"/>
              </a:defRPr>
            </a:lvl3pPr>
            <a:lvl4pPr marL="1600200" indent="-228600">
              <a:defRPr sz="1000">
                <a:solidFill>
                  <a:srgbClr val="FFFFFF"/>
                </a:solidFill>
                <a:latin typeface="Calibri" charset="0"/>
                <a:ea typeface="Arial" charset="0"/>
                <a:cs typeface="Arial" charset="0"/>
              </a:defRPr>
            </a:lvl4pPr>
            <a:lvl5pPr marL="2057400" indent="-228600">
              <a:defRPr sz="1000">
                <a:solidFill>
                  <a:srgbClr val="FFFFFF"/>
                </a:solidFill>
                <a:latin typeface="Calibri" charset="0"/>
                <a:ea typeface="Arial" charset="0"/>
                <a:cs typeface="Arial" charset="0"/>
              </a:defRPr>
            </a:lvl5pPr>
            <a:lvl6pPr marL="2514600" indent="-228600" eaLnBrk="0" fontAlgn="base" hangingPunct="0">
              <a:spcBef>
                <a:spcPct val="0"/>
              </a:spcBef>
              <a:spcAft>
                <a:spcPct val="0"/>
              </a:spcAft>
              <a:defRPr sz="1000">
                <a:solidFill>
                  <a:srgbClr val="FFFFFF"/>
                </a:solidFill>
                <a:latin typeface="Calibri" charset="0"/>
                <a:ea typeface="Arial" charset="0"/>
                <a:cs typeface="Arial" charset="0"/>
              </a:defRPr>
            </a:lvl6pPr>
            <a:lvl7pPr marL="2971800" indent="-228600" eaLnBrk="0" fontAlgn="base" hangingPunct="0">
              <a:spcBef>
                <a:spcPct val="0"/>
              </a:spcBef>
              <a:spcAft>
                <a:spcPct val="0"/>
              </a:spcAft>
              <a:defRPr sz="1000">
                <a:solidFill>
                  <a:srgbClr val="FFFFFF"/>
                </a:solidFill>
                <a:latin typeface="Calibri" charset="0"/>
                <a:ea typeface="Arial" charset="0"/>
                <a:cs typeface="Arial" charset="0"/>
              </a:defRPr>
            </a:lvl7pPr>
            <a:lvl8pPr marL="3429000" indent="-228600" eaLnBrk="0" fontAlgn="base" hangingPunct="0">
              <a:spcBef>
                <a:spcPct val="0"/>
              </a:spcBef>
              <a:spcAft>
                <a:spcPct val="0"/>
              </a:spcAft>
              <a:defRPr sz="1000">
                <a:solidFill>
                  <a:srgbClr val="FFFFFF"/>
                </a:solidFill>
                <a:latin typeface="Calibri" charset="0"/>
                <a:ea typeface="Arial" charset="0"/>
                <a:cs typeface="Arial" charset="0"/>
              </a:defRPr>
            </a:lvl8pPr>
            <a:lvl9pPr marL="3886200" indent="-228600" eaLnBrk="0" fontAlgn="base" hangingPunct="0">
              <a:spcBef>
                <a:spcPct val="0"/>
              </a:spcBef>
              <a:spcAft>
                <a:spcPct val="0"/>
              </a:spcAft>
              <a:defRPr sz="1000">
                <a:solidFill>
                  <a:srgbClr val="FFFFFF"/>
                </a:solidFill>
                <a:latin typeface="Calibri" charset="0"/>
                <a:ea typeface="Arial" charset="0"/>
                <a:cs typeface="Arial" charset="0"/>
              </a:defRPr>
            </a:lvl9pPr>
          </a:lstStyle>
          <a:p>
            <a:r>
              <a:rPr lang="en-US" sz="4400" dirty="0">
                <a:solidFill>
                  <a:schemeClr val="bg1"/>
                </a:solidFill>
                <a:latin typeface="Tahoma" charset="0"/>
                <a:cs typeface="Tahoma" charset="0"/>
              </a:rPr>
              <a:t>Grills</a:t>
            </a:r>
          </a:p>
        </p:txBody>
      </p:sp>
      <p:sp>
        <p:nvSpPr>
          <p:cNvPr id="90116" name="Rectangle 3"/>
          <p:cNvSpPr>
            <a:spLocks noChangeArrowheads="1"/>
          </p:cNvSpPr>
          <p:nvPr/>
        </p:nvSpPr>
        <p:spPr bwMode="auto">
          <a:xfrm>
            <a:off x="110871" y="1053338"/>
            <a:ext cx="5702808"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 typeface="Arial" charset="0"/>
              <a:buNone/>
            </a:pPr>
            <a:r>
              <a:rPr lang="en-US" sz="2800" b="1" dirty="0">
                <a:latin typeface="Arial" charset="0"/>
              </a:rPr>
              <a:t> Grill-related Risks</a:t>
            </a:r>
            <a:r>
              <a:rPr lang="en-US" sz="3600" b="1" dirty="0">
                <a:latin typeface="Arial" charset="0"/>
              </a:rPr>
              <a:t> </a:t>
            </a:r>
            <a:r>
              <a:rPr lang="en-US" sz="3600" dirty="0">
                <a:latin typeface="Arial" charset="0"/>
              </a:rPr>
              <a:t> </a:t>
            </a:r>
          </a:p>
          <a:p>
            <a:pPr marL="690563" lvl="1" indent="-233363">
              <a:spcBef>
                <a:spcPct val="20000"/>
              </a:spcBef>
              <a:buFont typeface="Arial" charset="0"/>
              <a:buChar char="•"/>
            </a:pPr>
            <a:r>
              <a:rPr lang="en-US" sz="2800" dirty="0">
                <a:latin typeface="Arial" charset="0"/>
              </a:rPr>
              <a:t>Increase risk of cavities </a:t>
            </a:r>
          </a:p>
          <a:p>
            <a:pPr marL="690563" lvl="1" indent="-233363">
              <a:spcBef>
                <a:spcPct val="20000"/>
              </a:spcBef>
              <a:buFont typeface="Arial" charset="0"/>
              <a:buChar char="•"/>
            </a:pPr>
            <a:r>
              <a:rPr lang="en-US" sz="2800" dirty="0">
                <a:latin typeface="Arial" charset="0"/>
              </a:rPr>
              <a:t>A</a:t>
            </a:r>
            <a:r>
              <a:rPr lang="en-US" sz="2800" dirty="0">
                <a:solidFill>
                  <a:schemeClr val="tx1"/>
                </a:solidFill>
                <a:latin typeface="Arial" charset="0"/>
              </a:rPr>
              <a:t>llergic reactions to the metal</a:t>
            </a:r>
            <a:endParaRPr lang="en-US" sz="3200" b="1" dirty="0">
              <a:solidFill>
                <a:schemeClr val="tx1"/>
              </a:solidFill>
              <a:latin typeface="Arial" charset="0"/>
            </a:endParaRPr>
          </a:p>
          <a:p>
            <a:pPr marL="342900" indent="-342900">
              <a:spcBef>
                <a:spcPct val="20000"/>
              </a:spcBef>
              <a:buFont typeface="Arial" charset="0"/>
              <a:buNone/>
            </a:pPr>
            <a:r>
              <a:rPr lang="en-US" sz="2000" b="1" dirty="0">
                <a:latin typeface="Arial" charset="0"/>
              </a:rPr>
              <a:t>  </a:t>
            </a:r>
          </a:p>
          <a:p>
            <a:pPr marL="342900" indent="-342900">
              <a:spcBef>
                <a:spcPct val="20000"/>
              </a:spcBef>
              <a:buFont typeface="Arial" charset="0"/>
              <a:buNone/>
            </a:pPr>
            <a:r>
              <a:rPr lang="en-US" sz="2800" b="1" dirty="0">
                <a:latin typeface="Arial" charset="0"/>
              </a:rPr>
              <a:t> Counsel grill-wearers to:</a:t>
            </a:r>
          </a:p>
          <a:p>
            <a:pPr marL="690563" lvl="1" indent="-233363">
              <a:spcBef>
                <a:spcPts val="800"/>
              </a:spcBef>
              <a:buFont typeface="Arial" charset="0"/>
              <a:buChar char="•"/>
            </a:pPr>
            <a:r>
              <a:rPr lang="en-US" sz="2800" dirty="0">
                <a:solidFill>
                  <a:schemeClr val="tx1"/>
                </a:solidFill>
                <a:latin typeface="Arial" charset="0"/>
              </a:rPr>
              <a:t>Brush and floss regularly </a:t>
            </a:r>
          </a:p>
          <a:p>
            <a:pPr marL="690563" lvl="1" indent="-233363">
              <a:spcBef>
                <a:spcPts val="800"/>
              </a:spcBef>
              <a:buFont typeface="Arial" charset="0"/>
              <a:buChar char="•"/>
            </a:pPr>
            <a:r>
              <a:rPr lang="en-US" sz="2800" dirty="0">
                <a:solidFill>
                  <a:schemeClr val="tx1"/>
                </a:solidFill>
                <a:latin typeface="Arial" charset="0"/>
              </a:rPr>
              <a:t>Limit amount of time grill is worn</a:t>
            </a:r>
          </a:p>
          <a:p>
            <a:pPr marL="690563" lvl="1" indent="-233363">
              <a:spcBef>
                <a:spcPts val="800"/>
              </a:spcBef>
              <a:buFont typeface="Arial" charset="0"/>
              <a:buChar char="•"/>
            </a:pPr>
            <a:r>
              <a:rPr lang="en-US" sz="2800" dirty="0">
                <a:latin typeface="Arial" charset="0"/>
              </a:rPr>
              <a:t>Remove grill to eat and sleep</a:t>
            </a:r>
            <a:endParaRPr lang="en-US" sz="2800" dirty="0">
              <a:solidFill>
                <a:schemeClr val="tx1"/>
              </a:solidFill>
            </a:endParaRPr>
          </a:p>
        </p:txBody>
      </p:sp>
      <p:pic>
        <p:nvPicPr>
          <p:cNvPr id="90117" name="Picture 2" descr="\\tal-apps2srvr\websites\elearning.talariainc.com\builder\images\smile4life\m2_grill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3679" y="3342989"/>
            <a:ext cx="32004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0118" name="Picture 4" descr="\\tal-apps2srvr\websites\elearning.talariainc.com\builder\images\smile4life\m2_grill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3679" y="1158875"/>
            <a:ext cx="3209925" cy="213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19" name="Text Box 8"/>
          <p:cNvSpPr txBox="1">
            <a:spLocks noChangeArrowheads="1"/>
          </p:cNvSpPr>
          <p:nvPr/>
        </p:nvSpPr>
        <p:spPr bwMode="auto">
          <a:xfrm>
            <a:off x="6564630" y="5503655"/>
            <a:ext cx="2438400"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rgbClr val="FFFFFF"/>
                </a:solidFill>
                <a:latin typeface="Calibri" charset="0"/>
                <a:ea typeface="ＭＳ Ｐゴシック" charset="0"/>
                <a:cs typeface="Arial" charset="0"/>
              </a:defRPr>
            </a:lvl1pPr>
            <a:lvl2pPr marL="742950" indent="-285750">
              <a:defRPr sz="1000">
                <a:solidFill>
                  <a:srgbClr val="FFFFFF"/>
                </a:solidFill>
                <a:latin typeface="Calibri" charset="0"/>
                <a:ea typeface="Arial" charset="0"/>
                <a:cs typeface="Arial" charset="0"/>
              </a:defRPr>
            </a:lvl2pPr>
            <a:lvl3pPr marL="1143000" indent="-228600">
              <a:defRPr sz="1000">
                <a:solidFill>
                  <a:srgbClr val="FFFFFF"/>
                </a:solidFill>
                <a:latin typeface="Calibri" charset="0"/>
                <a:ea typeface="Arial" charset="0"/>
                <a:cs typeface="Arial" charset="0"/>
              </a:defRPr>
            </a:lvl3pPr>
            <a:lvl4pPr marL="1600200" indent="-228600">
              <a:defRPr sz="1000">
                <a:solidFill>
                  <a:srgbClr val="FFFFFF"/>
                </a:solidFill>
                <a:latin typeface="Calibri" charset="0"/>
                <a:ea typeface="Arial" charset="0"/>
                <a:cs typeface="Arial" charset="0"/>
              </a:defRPr>
            </a:lvl4pPr>
            <a:lvl5pPr marL="2057400" indent="-228600">
              <a:defRPr sz="1000">
                <a:solidFill>
                  <a:srgbClr val="FFFFFF"/>
                </a:solidFill>
                <a:latin typeface="Calibri" charset="0"/>
                <a:ea typeface="Arial" charset="0"/>
                <a:cs typeface="Arial" charset="0"/>
              </a:defRPr>
            </a:lvl5pPr>
            <a:lvl6pPr marL="2514600" indent="-228600" eaLnBrk="0" fontAlgn="base" hangingPunct="0">
              <a:spcBef>
                <a:spcPct val="0"/>
              </a:spcBef>
              <a:spcAft>
                <a:spcPct val="0"/>
              </a:spcAft>
              <a:defRPr sz="1000">
                <a:solidFill>
                  <a:srgbClr val="FFFFFF"/>
                </a:solidFill>
                <a:latin typeface="Calibri" charset="0"/>
                <a:ea typeface="Arial" charset="0"/>
                <a:cs typeface="Arial" charset="0"/>
              </a:defRPr>
            </a:lvl6pPr>
            <a:lvl7pPr marL="2971800" indent="-228600" eaLnBrk="0" fontAlgn="base" hangingPunct="0">
              <a:spcBef>
                <a:spcPct val="0"/>
              </a:spcBef>
              <a:spcAft>
                <a:spcPct val="0"/>
              </a:spcAft>
              <a:defRPr sz="1000">
                <a:solidFill>
                  <a:srgbClr val="FFFFFF"/>
                </a:solidFill>
                <a:latin typeface="Calibri" charset="0"/>
                <a:ea typeface="Arial" charset="0"/>
                <a:cs typeface="Arial" charset="0"/>
              </a:defRPr>
            </a:lvl7pPr>
            <a:lvl8pPr marL="3429000" indent="-228600" eaLnBrk="0" fontAlgn="base" hangingPunct="0">
              <a:spcBef>
                <a:spcPct val="0"/>
              </a:spcBef>
              <a:spcAft>
                <a:spcPct val="0"/>
              </a:spcAft>
              <a:defRPr sz="1000">
                <a:solidFill>
                  <a:srgbClr val="FFFFFF"/>
                </a:solidFill>
                <a:latin typeface="Calibri" charset="0"/>
                <a:ea typeface="Arial" charset="0"/>
                <a:cs typeface="Arial" charset="0"/>
              </a:defRPr>
            </a:lvl8pPr>
            <a:lvl9pPr marL="3886200" indent="-228600" eaLnBrk="0" fontAlgn="base" hangingPunct="0">
              <a:spcBef>
                <a:spcPct val="0"/>
              </a:spcBef>
              <a:spcAft>
                <a:spcPct val="0"/>
              </a:spcAft>
              <a:defRPr sz="1000">
                <a:solidFill>
                  <a:srgbClr val="FFFFFF"/>
                </a:solidFill>
                <a:latin typeface="Calibri" charset="0"/>
                <a:ea typeface="Arial" charset="0"/>
                <a:cs typeface="Arial" charset="0"/>
              </a:defRPr>
            </a:lvl9pPr>
          </a:lstStyle>
          <a:p>
            <a:pPr algn="r" eaLnBrk="1" hangingPunct="1">
              <a:spcBef>
                <a:spcPct val="50000"/>
              </a:spcBef>
            </a:pPr>
            <a:r>
              <a:rPr lang="en-US" dirty="0">
                <a:solidFill>
                  <a:schemeClr val="tx1"/>
                </a:solidFill>
                <a:latin typeface="Arial" charset="0"/>
              </a:rPr>
              <a:t>Photos by Scott </a:t>
            </a:r>
            <a:r>
              <a:rPr lang="en-US" dirty="0" err="1">
                <a:solidFill>
                  <a:schemeClr val="tx1"/>
                </a:solidFill>
                <a:latin typeface="Arial" charset="0"/>
              </a:rPr>
              <a:t>Eidson</a:t>
            </a:r>
            <a:r>
              <a:rPr lang="en-US" dirty="0">
                <a:solidFill>
                  <a:schemeClr val="tx1"/>
                </a:solidFill>
                <a:latin typeface="Arial" charset="0"/>
              </a:rPr>
              <a:t> DDS</a:t>
            </a:r>
          </a:p>
        </p:txBody>
      </p:sp>
      <p:sp>
        <p:nvSpPr>
          <p:cNvPr id="11" name="Action Button: Back or Previous 3">
            <a:hlinkClick r:id="rId5" action="ppaction://hlinksldjump" highlightClick="1"/>
            <a:extLst>
              <a:ext uri="{FF2B5EF4-FFF2-40B4-BE49-F238E27FC236}">
                <a16:creationId xmlns:a16="http://schemas.microsoft.com/office/drawing/2014/main" id="{5D3A21D1-90B5-4C24-97F1-B5589A757B9C}"/>
              </a:ext>
            </a:extLst>
          </p:cNvPr>
          <p:cNvSpPr/>
          <p:nvPr/>
        </p:nvSpPr>
        <p:spPr>
          <a:xfrm>
            <a:off x="8141465" y="152400"/>
            <a:ext cx="545335" cy="533399"/>
          </a:xfrm>
          <a:prstGeom prst="actionButtonBackPreviou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ln>
                <a:solidFill>
                  <a:sysClr val="windowText" lastClr="000000"/>
                </a:solidFill>
              </a:ln>
            </a:endParaRPr>
          </a:p>
        </p:txBody>
      </p:sp>
      <p:sp>
        <p:nvSpPr>
          <p:cNvPr id="12" name="Action Button: End 8">
            <a:hlinkClick r:id="rId6" action="ppaction://hlinksldjump" highlightClick="1"/>
            <a:extLst>
              <a:ext uri="{FF2B5EF4-FFF2-40B4-BE49-F238E27FC236}">
                <a16:creationId xmlns:a16="http://schemas.microsoft.com/office/drawing/2014/main" id="{63B49DE7-4F0C-4445-9357-96BB1C58073B}"/>
              </a:ext>
            </a:extLst>
          </p:cNvPr>
          <p:cNvSpPr/>
          <p:nvPr/>
        </p:nvSpPr>
        <p:spPr>
          <a:xfrm>
            <a:off x="4494882" y="5864352"/>
            <a:ext cx="616614" cy="588773"/>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9055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rgbClr val="FFFFFF"/>
                </a:solidFill>
                <a:latin typeface="Calibri" pitchFamily="34" charset="0"/>
                <a:cs typeface="Arial" pitchFamily="34" charset="0"/>
              </a:defRPr>
            </a:lvl1pPr>
            <a:lvl2pPr marL="742950" indent="-285750">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fld id="{A61C301F-4EEA-4A78-A408-4F65B06DEBC5}" type="slidenum">
              <a:rPr lang="en-US" altLang="en-US" sz="1200">
                <a:solidFill>
                  <a:prstClr val="white"/>
                </a:solidFill>
                <a:latin typeface="Arial" pitchFamily="34" charset="0"/>
              </a:rPr>
              <a:pPr/>
              <a:t>41</a:t>
            </a:fld>
            <a:endParaRPr lang="en-US" altLang="en-US" sz="1200">
              <a:solidFill>
                <a:prstClr val="white"/>
              </a:solidFill>
              <a:latin typeface="Arial" pitchFamily="34" charset="0"/>
            </a:endParaRPr>
          </a:p>
        </p:txBody>
      </p:sp>
      <p:sp>
        <p:nvSpPr>
          <p:cNvPr id="75779" name="Rectangle 2"/>
          <p:cNvSpPr txBox="1">
            <a:spLocks noChangeArrowheads="1"/>
          </p:cNvSpPr>
          <p:nvPr/>
        </p:nvSpPr>
        <p:spPr bwMode="auto">
          <a:xfrm>
            <a:off x="152400" y="38100"/>
            <a:ext cx="8229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rgbClr val="FFFFFF"/>
                </a:solidFill>
                <a:latin typeface="Calibri" pitchFamily="34" charset="0"/>
                <a:cs typeface="Arial" pitchFamily="34" charset="0"/>
              </a:defRPr>
            </a:lvl1pPr>
            <a:lvl2pPr marL="742950" indent="-285750">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r>
              <a:rPr lang="en-US" altLang="en-US" sz="4400" dirty="0">
                <a:solidFill>
                  <a:prstClr val="white"/>
                </a:solidFill>
                <a:latin typeface="Tahoma" pitchFamily="34" charset="0"/>
                <a:cs typeface="Tahoma" pitchFamily="34" charset="0"/>
              </a:rPr>
              <a:t>Diet Advice: 0</a:t>
            </a:r>
            <a:r>
              <a:rPr lang="en-US" altLang="en-US" sz="4400" b="1" dirty="0"/>
              <a:t> – </a:t>
            </a:r>
            <a:r>
              <a:rPr lang="en-US" altLang="en-US" sz="4400" dirty="0">
                <a:solidFill>
                  <a:prstClr val="white"/>
                </a:solidFill>
                <a:latin typeface="Tahoma" pitchFamily="34" charset="0"/>
                <a:cs typeface="Tahoma" pitchFamily="34" charset="0"/>
              </a:rPr>
              <a:t>12 Months  </a:t>
            </a:r>
          </a:p>
        </p:txBody>
      </p:sp>
      <p:sp>
        <p:nvSpPr>
          <p:cNvPr id="39940" name="Rectangle 3"/>
          <p:cNvSpPr>
            <a:spLocks noChangeArrowheads="1"/>
          </p:cNvSpPr>
          <p:nvPr/>
        </p:nvSpPr>
        <p:spPr bwMode="auto">
          <a:xfrm>
            <a:off x="403951" y="1055784"/>
            <a:ext cx="4051935" cy="5334000"/>
          </a:xfrm>
          <a:prstGeom prst="rect">
            <a:avLst/>
          </a:prstGeom>
          <a:noFill/>
          <a:ln>
            <a:noFill/>
          </a:ln>
        </p:spPr>
        <p:txBody>
          <a:bodyPr/>
          <a:lstStyle>
            <a:lvl1pPr marL="342900" indent="-342900" eaLnBrk="0" hangingPunct="0">
              <a:defRPr sz="1000">
                <a:solidFill>
                  <a:srgbClr val="FFFFFF"/>
                </a:solidFill>
                <a:latin typeface="Calibri" pitchFamily="34" charset="0"/>
                <a:cs typeface="Arial" charset="0"/>
              </a:defRPr>
            </a:lvl1pPr>
            <a:lvl2pPr marL="690563" indent="-233363" eaLnBrk="0" hangingPunct="0">
              <a:defRPr sz="1000">
                <a:solidFill>
                  <a:srgbClr val="FFFFFF"/>
                </a:solidFill>
                <a:latin typeface="Calibri" pitchFamily="34" charset="0"/>
                <a:cs typeface="Arial" charset="0"/>
              </a:defRPr>
            </a:lvl2pPr>
            <a:lvl3pPr marL="1143000" indent="-228600" eaLnBrk="0" hangingPunct="0">
              <a:defRPr sz="1000">
                <a:solidFill>
                  <a:srgbClr val="FFFFFF"/>
                </a:solidFill>
                <a:latin typeface="Calibri" pitchFamily="34" charset="0"/>
                <a:cs typeface="Arial" charset="0"/>
              </a:defRPr>
            </a:lvl3pPr>
            <a:lvl4pPr marL="1600200" indent="-228600" eaLnBrk="0" hangingPunct="0">
              <a:defRPr sz="1000">
                <a:solidFill>
                  <a:srgbClr val="FFFFFF"/>
                </a:solidFill>
                <a:latin typeface="Calibri" pitchFamily="34" charset="0"/>
                <a:cs typeface="Arial" charset="0"/>
              </a:defRPr>
            </a:lvl4pPr>
            <a:lvl5pPr marL="2057400" indent="-228600" eaLnBrk="0" hangingPunct="0">
              <a:defRPr sz="1000">
                <a:solidFill>
                  <a:srgbClr val="FFFFFF"/>
                </a:solidFill>
                <a:latin typeface="Calibri" pitchFamily="34" charset="0"/>
                <a:cs typeface="Arial" charset="0"/>
              </a:defRPr>
            </a:lvl5pPr>
            <a:lvl6pPr marL="2514600" indent="-228600" eaLnBrk="0" fontAlgn="base" hangingPunct="0">
              <a:spcBef>
                <a:spcPct val="0"/>
              </a:spcBef>
              <a:spcAft>
                <a:spcPct val="0"/>
              </a:spcAft>
              <a:defRPr sz="1000">
                <a:solidFill>
                  <a:srgbClr val="FFFFFF"/>
                </a:solidFill>
                <a:latin typeface="Calibri" pitchFamily="34" charset="0"/>
                <a:cs typeface="Arial" charset="0"/>
              </a:defRPr>
            </a:lvl6pPr>
            <a:lvl7pPr marL="2971800" indent="-228600" eaLnBrk="0" fontAlgn="base" hangingPunct="0">
              <a:spcBef>
                <a:spcPct val="0"/>
              </a:spcBef>
              <a:spcAft>
                <a:spcPct val="0"/>
              </a:spcAft>
              <a:defRPr sz="1000">
                <a:solidFill>
                  <a:srgbClr val="FFFFFF"/>
                </a:solidFill>
                <a:latin typeface="Calibri" pitchFamily="34" charset="0"/>
                <a:cs typeface="Arial" charset="0"/>
              </a:defRPr>
            </a:lvl7pPr>
            <a:lvl8pPr marL="3429000" indent="-228600" eaLnBrk="0" fontAlgn="base" hangingPunct="0">
              <a:spcBef>
                <a:spcPct val="0"/>
              </a:spcBef>
              <a:spcAft>
                <a:spcPct val="0"/>
              </a:spcAft>
              <a:defRPr sz="1000">
                <a:solidFill>
                  <a:srgbClr val="FFFFFF"/>
                </a:solidFill>
                <a:latin typeface="Calibri" pitchFamily="34" charset="0"/>
                <a:cs typeface="Arial" charset="0"/>
              </a:defRPr>
            </a:lvl8pPr>
            <a:lvl9pPr marL="3886200" indent="-228600" eaLnBrk="0" fontAlgn="base" hangingPunct="0">
              <a:spcBef>
                <a:spcPct val="0"/>
              </a:spcBef>
              <a:spcAft>
                <a:spcPct val="0"/>
              </a:spcAft>
              <a:defRPr sz="1000">
                <a:solidFill>
                  <a:srgbClr val="FFFFFF"/>
                </a:solidFill>
                <a:latin typeface="Calibri" pitchFamily="34" charset="0"/>
                <a:cs typeface="Arial" charset="0"/>
              </a:defRPr>
            </a:lvl9pPr>
          </a:lstStyle>
          <a:p>
            <a:pPr>
              <a:spcAft>
                <a:spcPts val="600"/>
              </a:spcAft>
              <a:buFont typeface="Arial" panose="020B0604020202020204" pitchFamily="34" charset="0"/>
              <a:buChar char="•"/>
              <a:defRPr/>
            </a:pPr>
            <a:r>
              <a:rPr lang="en-US" altLang="en-US" sz="2800" dirty="0">
                <a:solidFill>
                  <a:prstClr val="black"/>
                </a:solidFill>
                <a:latin typeface="Arial" charset="0"/>
              </a:rPr>
              <a:t>Strongly encourage breast feeding</a:t>
            </a:r>
          </a:p>
          <a:p>
            <a:pPr>
              <a:spcAft>
                <a:spcPts val="600"/>
              </a:spcAft>
              <a:buFont typeface="Arial" panose="020B0604020202020204" pitchFamily="34" charset="0"/>
              <a:buChar char="•"/>
              <a:defRPr/>
            </a:pPr>
            <a:r>
              <a:rPr lang="en-US" altLang="en-US" sz="2800" dirty="0">
                <a:solidFill>
                  <a:prstClr val="black"/>
                </a:solidFill>
                <a:latin typeface="Arial" charset="0"/>
              </a:rPr>
              <a:t>Hold infant for bottle feeding</a:t>
            </a:r>
          </a:p>
          <a:p>
            <a:pPr>
              <a:spcAft>
                <a:spcPts val="600"/>
              </a:spcAft>
              <a:buFont typeface="Arial" panose="020B0604020202020204" pitchFamily="34" charset="0"/>
              <a:buChar char="•"/>
              <a:defRPr/>
            </a:pPr>
            <a:r>
              <a:rPr lang="en-US" altLang="en-US" sz="2800" dirty="0">
                <a:solidFill>
                  <a:prstClr val="black"/>
                </a:solidFill>
                <a:latin typeface="Arial" charset="0"/>
              </a:rPr>
              <a:t>Introduce sippy cup at 6 months</a:t>
            </a:r>
          </a:p>
          <a:p>
            <a:pPr>
              <a:spcAft>
                <a:spcPts val="600"/>
              </a:spcAft>
              <a:buFont typeface="Arial" panose="020B0604020202020204" pitchFamily="34" charset="0"/>
              <a:buChar char="•"/>
              <a:defRPr/>
            </a:pPr>
            <a:r>
              <a:rPr lang="en-US" altLang="en-US" sz="2800" dirty="0">
                <a:solidFill>
                  <a:prstClr val="black"/>
                </a:solidFill>
                <a:latin typeface="Arial" charset="0"/>
              </a:rPr>
              <a:t>No bottles at bedtime or naptime</a:t>
            </a:r>
          </a:p>
          <a:p>
            <a:pPr>
              <a:spcAft>
                <a:spcPts val="600"/>
              </a:spcAft>
              <a:buFont typeface="Arial" panose="020B0604020202020204" pitchFamily="34" charset="0"/>
              <a:buChar char="•"/>
              <a:defRPr/>
            </a:pPr>
            <a:r>
              <a:rPr lang="en-US" altLang="en-US" sz="2800" dirty="0">
                <a:solidFill>
                  <a:prstClr val="black"/>
                </a:solidFill>
                <a:latin typeface="Arial" charset="0"/>
              </a:rPr>
              <a:t>Wean off bottle by 12 months</a:t>
            </a:r>
          </a:p>
          <a:p>
            <a:pPr lvl="1">
              <a:spcBef>
                <a:spcPts val="1800"/>
              </a:spcBef>
              <a:buFont typeface="Arial" charset="0"/>
              <a:buChar char="•"/>
              <a:defRPr/>
            </a:pPr>
            <a:endParaRPr lang="en-US" altLang="en-US" sz="2000" dirty="0">
              <a:solidFill>
                <a:prstClr val="black"/>
              </a:solidFill>
            </a:endParaRPr>
          </a:p>
        </p:txBody>
      </p:sp>
      <p:sp>
        <p:nvSpPr>
          <p:cNvPr id="5" name="Rectangle 3">
            <a:extLst>
              <a:ext uri="{FF2B5EF4-FFF2-40B4-BE49-F238E27FC236}">
                <a16:creationId xmlns:a16="http://schemas.microsoft.com/office/drawing/2014/main" id="{77558813-D760-472C-A0DC-B138ADF2A5AB}"/>
              </a:ext>
            </a:extLst>
          </p:cNvPr>
          <p:cNvSpPr>
            <a:spLocks noChangeArrowheads="1"/>
          </p:cNvSpPr>
          <p:nvPr/>
        </p:nvSpPr>
        <p:spPr bwMode="auto">
          <a:xfrm>
            <a:off x="4686355" y="1055784"/>
            <a:ext cx="4099597" cy="5334000"/>
          </a:xfrm>
          <a:prstGeom prst="rect">
            <a:avLst/>
          </a:prstGeom>
          <a:noFill/>
          <a:ln>
            <a:noFill/>
          </a:ln>
        </p:spPr>
        <p:txBody>
          <a:bodyPr/>
          <a:lstStyle>
            <a:lvl1pPr marL="342900" indent="-342900" eaLnBrk="0" hangingPunct="0">
              <a:defRPr sz="1000">
                <a:solidFill>
                  <a:srgbClr val="FFFFFF"/>
                </a:solidFill>
                <a:latin typeface="Calibri" pitchFamily="34" charset="0"/>
                <a:cs typeface="Arial" charset="0"/>
              </a:defRPr>
            </a:lvl1pPr>
            <a:lvl2pPr marL="690563" indent="-233363" eaLnBrk="0" hangingPunct="0">
              <a:defRPr sz="1000">
                <a:solidFill>
                  <a:srgbClr val="FFFFFF"/>
                </a:solidFill>
                <a:latin typeface="Calibri" pitchFamily="34" charset="0"/>
                <a:cs typeface="Arial" charset="0"/>
              </a:defRPr>
            </a:lvl2pPr>
            <a:lvl3pPr marL="1143000" indent="-228600" eaLnBrk="0" hangingPunct="0">
              <a:defRPr sz="1000">
                <a:solidFill>
                  <a:srgbClr val="FFFFFF"/>
                </a:solidFill>
                <a:latin typeface="Calibri" pitchFamily="34" charset="0"/>
                <a:cs typeface="Arial" charset="0"/>
              </a:defRPr>
            </a:lvl3pPr>
            <a:lvl4pPr marL="1600200" indent="-228600" eaLnBrk="0" hangingPunct="0">
              <a:defRPr sz="1000">
                <a:solidFill>
                  <a:srgbClr val="FFFFFF"/>
                </a:solidFill>
                <a:latin typeface="Calibri" pitchFamily="34" charset="0"/>
                <a:cs typeface="Arial" charset="0"/>
              </a:defRPr>
            </a:lvl4pPr>
            <a:lvl5pPr marL="2057400" indent="-228600" eaLnBrk="0" hangingPunct="0">
              <a:defRPr sz="1000">
                <a:solidFill>
                  <a:srgbClr val="FFFFFF"/>
                </a:solidFill>
                <a:latin typeface="Calibri" pitchFamily="34" charset="0"/>
                <a:cs typeface="Arial" charset="0"/>
              </a:defRPr>
            </a:lvl5pPr>
            <a:lvl6pPr marL="2514600" indent="-228600" eaLnBrk="0" fontAlgn="base" hangingPunct="0">
              <a:spcBef>
                <a:spcPct val="0"/>
              </a:spcBef>
              <a:spcAft>
                <a:spcPct val="0"/>
              </a:spcAft>
              <a:defRPr sz="1000">
                <a:solidFill>
                  <a:srgbClr val="FFFFFF"/>
                </a:solidFill>
                <a:latin typeface="Calibri" pitchFamily="34" charset="0"/>
                <a:cs typeface="Arial" charset="0"/>
              </a:defRPr>
            </a:lvl6pPr>
            <a:lvl7pPr marL="2971800" indent="-228600" eaLnBrk="0" fontAlgn="base" hangingPunct="0">
              <a:spcBef>
                <a:spcPct val="0"/>
              </a:spcBef>
              <a:spcAft>
                <a:spcPct val="0"/>
              </a:spcAft>
              <a:defRPr sz="1000">
                <a:solidFill>
                  <a:srgbClr val="FFFFFF"/>
                </a:solidFill>
                <a:latin typeface="Calibri" pitchFamily="34" charset="0"/>
                <a:cs typeface="Arial" charset="0"/>
              </a:defRPr>
            </a:lvl7pPr>
            <a:lvl8pPr marL="3429000" indent="-228600" eaLnBrk="0" fontAlgn="base" hangingPunct="0">
              <a:spcBef>
                <a:spcPct val="0"/>
              </a:spcBef>
              <a:spcAft>
                <a:spcPct val="0"/>
              </a:spcAft>
              <a:defRPr sz="1000">
                <a:solidFill>
                  <a:srgbClr val="FFFFFF"/>
                </a:solidFill>
                <a:latin typeface="Calibri" pitchFamily="34" charset="0"/>
                <a:cs typeface="Arial" charset="0"/>
              </a:defRPr>
            </a:lvl8pPr>
            <a:lvl9pPr marL="3886200" indent="-228600" eaLnBrk="0" fontAlgn="base" hangingPunct="0">
              <a:spcBef>
                <a:spcPct val="0"/>
              </a:spcBef>
              <a:spcAft>
                <a:spcPct val="0"/>
              </a:spcAft>
              <a:defRPr sz="1000">
                <a:solidFill>
                  <a:srgbClr val="FFFFFF"/>
                </a:solidFill>
                <a:latin typeface="Calibri" pitchFamily="34" charset="0"/>
                <a:cs typeface="Arial" charset="0"/>
              </a:defRPr>
            </a:lvl9pPr>
          </a:lstStyle>
          <a:p>
            <a:pPr>
              <a:spcAft>
                <a:spcPts val="600"/>
              </a:spcAft>
              <a:buFont typeface="Arial" panose="020B0604020202020204" pitchFamily="34" charset="0"/>
              <a:buChar char="•"/>
              <a:defRPr/>
            </a:pPr>
            <a:r>
              <a:rPr lang="en-US" altLang="en-US" sz="2800" dirty="0">
                <a:solidFill>
                  <a:prstClr val="black"/>
                </a:solidFill>
                <a:latin typeface="Arial" charset="0"/>
              </a:rPr>
              <a:t>Don’t use sweetened pacifiers</a:t>
            </a:r>
          </a:p>
          <a:p>
            <a:pPr>
              <a:spcAft>
                <a:spcPts val="600"/>
              </a:spcAft>
              <a:buFont typeface="Arial" panose="020B0604020202020204" pitchFamily="34" charset="0"/>
              <a:buChar char="•"/>
              <a:defRPr/>
            </a:pPr>
            <a:r>
              <a:rPr lang="en-US" altLang="en-US" sz="2800" dirty="0">
                <a:solidFill>
                  <a:prstClr val="black"/>
                </a:solidFill>
                <a:latin typeface="Arial" charset="0"/>
              </a:rPr>
              <a:t>Avoid constant use of sippy cup unless only water</a:t>
            </a:r>
          </a:p>
          <a:p>
            <a:pPr>
              <a:spcAft>
                <a:spcPts val="600"/>
              </a:spcAft>
              <a:buFont typeface="Arial" panose="020B0604020202020204" pitchFamily="34" charset="0"/>
              <a:buChar char="•"/>
              <a:defRPr/>
            </a:pPr>
            <a:r>
              <a:rPr lang="en-US" altLang="en-US" sz="2800" dirty="0">
                <a:solidFill>
                  <a:prstClr val="black"/>
                </a:solidFill>
                <a:latin typeface="Arial" charset="0"/>
              </a:rPr>
              <a:t>No juice in the first year of life</a:t>
            </a:r>
          </a:p>
          <a:p>
            <a:pPr>
              <a:spcAft>
                <a:spcPts val="600"/>
              </a:spcAft>
              <a:buFont typeface="Arial" panose="020B0604020202020204" pitchFamily="34" charset="0"/>
              <a:buChar char="•"/>
              <a:defRPr/>
            </a:pPr>
            <a:r>
              <a:rPr lang="en-US" altLang="en-US" sz="2800" dirty="0">
                <a:solidFill>
                  <a:prstClr val="black"/>
                </a:solidFill>
                <a:latin typeface="Arial" charset="0"/>
              </a:rPr>
              <a:t>Snacks should contain no added sugar</a:t>
            </a:r>
          </a:p>
          <a:p>
            <a:pPr lvl="1">
              <a:spcBef>
                <a:spcPts val="1800"/>
              </a:spcBef>
              <a:buFont typeface="Arial" charset="0"/>
              <a:buChar char="•"/>
              <a:defRPr/>
            </a:pPr>
            <a:endParaRPr lang="en-US" altLang="en-US" sz="2000" dirty="0">
              <a:solidFill>
                <a:prstClr val="black"/>
              </a:solidFill>
            </a:endParaRPr>
          </a:p>
        </p:txBody>
      </p:sp>
    </p:spTree>
    <p:extLst>
      <p:ext uri="{BB962C8B-B14F-4D97-AF65-F5344CB8AC3E}">
        <p14:creationId xmlns:p14="http://schemas.microsoft.com/office/powerpoint/2010/main" val="34020450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rgbClr val="FFFFFF"/>
                </a:solidFill>
                <a:latin typeface="Calibri" pitchFamily="34" charset="0"/>
                <a:cs typeface="Arial" pitchFamily="34" charset="0"/>
              </a:defRPr>
            </a:lvl1pPr>
            <a:lvl2pPr marL="742950" indent="-285750">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fld id="{728A138F-E127-4930-86F2-2E580D8712D9}" type="slidenum">
              <a:rPr lang="en-US" altLang="en-US" sz="1200">
                <a:solidFill>
                  <a:prstClr val="white"/>
                </a:solidFill>
                <a:latin typeface="Arial" pitchFamily="34" charset="0"/>
              </a:rPr>
              <a:pPr/>
              <a:t>42</a:t>
            </a:fld>
            <a:endParaRPr lang="en-US" altLang="en-US" sz="1200">
              <a:solidFill>
                <a:prstClr val="white"/>
              </a:solidFill>
              <a:latin typeface="Arial" pitchFamily="34" charset="0"/>
            </a:endParaRPr>
          </a:p>
        </p:txBody>
      </p:sp>
      <p:sp>
        <p:nvSpPr>
          <p:cNvPr id="77827" name="Rectangle 2"/>
          <p:cNvSpPr txBox="1">
            <a:spLocks noChangeArrowheads="1"/>
          </p:cNvSpPr>
          <p:nvPr/>
        </p:nvSpPr>
        <p:spPr bwMode="auto">
          <a:xfrm>
            <a:off x="152400" y="27296"/>
            <a:ext cx="8229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rgbClr val="FFFFFF"/>
                </a:solidFill>
                <a:latin typeface="Calibri" pitchFamily="34" charset="0"/>
                <a:cs typeface="Arial" pitchFamily="34" charset="0"/>
              </a:defRPr>
            </a:lvl1pPr>
            <a:lvl2pPr marL="742950" indent="-285750">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r>
              <a:rPr lang="en-US" altLang="en-US" sz="4400" dirty="0">
                <a:solidFill>
                  <a:prstClr val="white"/>
                </a:solidFill>
                <a:latin typeface="Tahoma" pitchFamily="34" charset="0"/>
                <a:cs typeface="Tahoma" pitchFamily="34" charset="0"/>
              </a:rPr>
              <a:t>Diet Advice: 1</a:t>
            </a:r>
            <a:r>
              <a:rPr lang="en-US" altLang="en-US" sz="4400" b="1" dirty="0"/>
              <a:t> – </a:t>
            </a:r>
            <a:r>
              <a:rPr lang="en-US" altLang="en-US" sz="4400" dirty="0">
                <a:solidFill>
                  <a:prstClr val="white"/>
                </a:solidFill>
                <a:latin typeface="Tahoma" pitchFamily="34" charset="0"/>
                <a:cs typeface="Tahoma" pitchFamily="34" charset="0"/>
              </a:rPr>
              <a:t>5 Years  </a:t>
            </a:r>
          </a:p>
        </p:txBody>
      </p:sp>
      <p:sp>
        <p:nvSpPr>
          <p:cNvPr id="77828" name="Rectangle 3"/>
          <p:cNvSpPr>
            <a:spLocks noChangeArrowheads="1"/>
          </p:cNvSpPr>
          <p:nvPr/>
        </p:nvSpPr>
        <p:spPr bwMode="auto">
          <a:xfrm>
            <a:off x="152400" y="1113208"/>
            <a:ext cx="4588466"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1000">
                <a:solidFill>
                  <a:srgbClr val="FFFFFF"/>
                </a:solidFill>
                <a:latin typeface="Calibri" pitchFamily="34" charset="0"/>
                <a:cs typeface="Arial" pitchFamily="34" charset="0"/>
              </a:defRPr>
            </a:lvl1pPr>
            <a:lvl2pPr marL="690563" indent="-233363">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pPr>
              <a:spcAft>
                <a:spcPts val="600"/>
              </a:spcAft>
              <a:buFont typeface="Arial" panose="020B0604020202020204" pitchFamily="34" charset="0"/>
              <a:buChar char="•"/>
            </a:pPr>
            <a:r>
              <a:rPr lang="en-US" altLang="en-US" sz="2800" dirty="0">
                <a:solidFill>
                  <a:prstClr val="black"/>
                </a:solidFill>
                <a:latin typeface="Arial" pitchFamily="34" charset="0"/>
              </a:rPr>
              <a:t>Limit juice to 4 </a:t>
            </a:r>
            <a:r>
              <a:rPr lang="en-US" altLang="en-US" sz="2800" dirty="0" err="1">
                <a:solidFill>
                  <a:prstClr val="black"/>
                </a:solidFill>
                <a:latin typeface="Arial" pitchFamily="34" charset="0"/>
              </a:rPr>
              <a:t>oz</a:t>
            </a:r>
            <a:r>
              <a:rPr lang="en-US" altLang="en-US" sz="2800" dirty="0">
                <a:solidFill>
                  <a:prstClr val="black"/>
                </a:solidFill>
                <a:latin typeface="Arial" pitchFamily="34" charset="0"/>
              </a:rPr>
              <a:t> per day and serve with meals </a:t>
            </a:r>
          </a:p>
          <a:p>
            <a:pPr>
              <a:spcAft>
                <a:spcPts val="600"/>
              </a:spcAft>
              <a:buFont typeface="Arial" panose="020B0604020202020204" pitchFamily="34" charset="0"/>
              <a:buChar char="•"/>
            </a:pPr>
            <a:r>
              <a:rPr lang="en-US" altLang="en-US" sz="2800" dirty="0">
                <a:solidFill>
                  <a:prstClr val="black"/>
                </a:solidFill>
                <a:latin typeface="Arial" pitchFamily="34" charset="0"/>
              </a:rPr>
              <a:t>Avoid carbonated beverages and sugary drinks</a:t>
            </a:r>
          </a:p>
          <a:p>
            <a:pPr>
              <a:spcAft>
                <a:spcPts val="600"/>
              </a:spcAft>
              <a:buFont typeface="Arial" panose="020B0604020202020204" pitchFamily="34" charset="0"/>
              <a:buChar char="•"/>
            </a:pPr>
            <a:r>
              <a:rPr lang="en-US" altLang="en-US" sz="2800" dirty="0">
                <a:solidFill>
                  <a:prstClr val="black"/>
                </a:solidFill>
                <a:latin typeface="Arial" pitchFamily="34" charset="0"/>
              </a:rPr>
              <a:t>Drink plain milk or water between meals</a:t>
            </a:r>
            <a:endParaRPr lang="en-US" altLang="en-US" sz="2800" dirty="0">
              <a:solidFill>
                <a:schemeClr val="tx1"/>
              </a:solidFill>
              <a:latin typeface="Arial" pitchFamily="34" charset="0"/>
            </a:endParaRPr>
          </a:p>
          <a:p>
            <a:pPr>
              <a:spcAft>
                <a:spcPts val="600"/>
              </a:spcAft>
              <a:buFont typeface="Arial" panose="020B0604020202020204" pitchFamily="34" charset="0"/>
              <a:buChar char="•"/>
            </a:pPr>
            <a:r>
              <a:rPr lang="en-US" sz="2800" dirty="0">
                <a:solidFill>
                  <a:schemeClr val="tx1"/>
                </a:solidFill>
                <a:latin typeface="Arial" panose="020B0604020202020204" pitchFamily="34" charset="0"/>
              </a:rPr>
              <a:t>Avoid carbonated water (Seltzer) as the acidity can promote tooth decay</a:t>
            </a:r>
          </a:p>
          <a:p>
            <a:pPr>
              <a:spcAft>
                <a:spcPts val="600"/>
              </a:spcAft>
              <a:buFont typeface="Arial" panose="020B0604020202020204" pitchFamily="34" charset="0"/>
              <a:buChar char="•"/>
            </a:pPr>
            <a:endParaRPr lang="en-US" altLang="en-US" sz="2800" dirty="0">
              <a:solidFill>
                <a:prstClr val="black"/>
              </a:solidFill>
              <a:latin typeface="Arial" panose="020B0604020202020204" pitchFamily="34" charset="0"/>
            </a:endParaRPr>
          </a:p>
          <a:p>
            <a:pPr>
              <a:spcAft>
                <a:spcPts val="600"/>
              </a:spcAft>
              <a:buFont typeface="Arial" panose="020B0604020202020204" pitchFamily="34" charset="0"/>
              <a:buChar char="•"/>
            </a:pPr>
            <a:endParaRPr lang="en-US" altLang="en-US" sz="2800" dirty="0">
              <a:solidFill>
                <a:prstClr val="black"/>
              </a:solidFill>
              <a:latin typeface="Arial" panose="020B0604020202020204" pitchFamily="34" charset="0"/>
            </a:endParaRPr>
          </a:p>
        </p:txBody>
      </p:sp>
      <p:sp>
        <p:nvSpPr>
          <p:cNvPr id="5" name="Action Button: End 8">
            <a:hlinkClick r:id="rId3" action="ppaction://hlinksldjump" highlightClick="1"/>
            <a:extLst>
              <a:ext uri="{FF2B5EF4-FFF2-40B4-BE49-F238E27FC236}">
                <a16:creationId xmlns:a16="http://schemas.microsoft.com/office/drawing/2014/main" id="{28537705-57A9-4D1B-9467-25EE4155675E}"/>
              </a:ext>
            </a:extLst>
          </p:cNvPr>
          <p:cNvSpPr/>
          <p:nvPr/>
        </p:nvSpPr>
        <p:spPr>
          <a:xfrm>
            <a:off x="4267200" y="5848838"/>
            <a:ext cx="604688" cy="588773"/>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Back or Previous 3">
            <a:hlinkClick r:id="rId4" action="ppaction://hlinksldjump" highlightClick="1"/>
            <a:extLst>
              <a:ext uri="{FF2B5EF4-FFF2-40B4-BE49-F238E27FC236}">
                <a16:creationId xmlns:a16="http://schemas.microsoft.com/office/drawing/2014/main" id="{DCDAC5D9-E233-4888-849C-48D16FCA6183}"/>
              </a:ext>
            </a:extLst>
          </p:cNvPr>
          <p:cNvSpPr/>
          <p:nvPr/>
        </p:nvSpPr>
        <p:spPr>
          <a:xfrm>
            <a:off x="8114645" y="152400"/>
            <a:ext cx="572155" cy="533399"/>
          </a:xfrm>
          <a:prstGeom prst="actionButtonBackPreviou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ln>
                <a:solidFill>
                  <a:sysClr val="windowText" lastClr="000000"/>
                </a:solidFill>
              </a:ln>
            </a:endParaRPr>
          </a:p>
        </p:txBody>
      </p:sp>
      <p:sp>
        <p:nvSpPr>
          <p:cNvPr id="7" name="Rectangle 3">
            <a:extLst>
              <a:ext uri="{FF2B5EF4-FFF2-40B4-BE49-F238E27FC236}">
                <a16:creationId xmlns:a16="http://schemas.microsoft.com/office/drawing/2014/main" id="{7399240D-D6C0-4CC7-81F7-1C60C26A5D4E}"/>
              </a:ext>
            </a:extLst>
          </p:cNvPr>
          <p:cNvSpPr>
            <a:spLocks noChangeArrowheads="1"/>
          </p:cNvSpPr>
          <p:nvPr/>
        </p:nvSpPr>
        <p:spPr bwMode="auto">
          <a:xfrm>
            <a:off x="4740866" y="1170296"/>
            <a:ext cx="4065225"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1000">
                <a:solidFill>
                  <a:srgbClr val="FFFFFF"/>
                </a:solidFill>
                <a:latin typeface="Calibri" pitchFamily="34" charset="0"/>
                <a:cs typeface="Arial" pitchFamily="34" charset="0"/>
              </a:defRPr>
            </a:lvl1pPr>
            <a:lvl2pPr marL="690563" indent="-233363">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pPr>
              <a:spcAft>
                <a:spcPts val="600"/>
              </a:spcAft>
              <a:buFont typeface="Arial" panose="020B0604020202020204" pitchFamily="34" charset="0"/>
              <a:buChar char="•"/>
            </a:pPr>
            <a:r>
              <a:rPr lang="en-US" altLang="en-US" sz="2800" dirty="0">
                <a:solidFill>
                  <a:prstClr val="black"/>
                </a:solidFill>
                <a:latin typeface="Arial" pitchFamily="34" charset="0"/>
              </a:rPr>
              <a:t>Choose fresh fruits, vegetables, and sugar free whole grain snacks</a:t>
            </a:r>
          </a:p>
          <a:p>
            <a:pPr>
              <a:spcAft>
                <a:spcPts val="600"/>
              </a:spcAft>
              <a:buFont typeface="Arial" panose="020B0604020202020204" pitchFamily="34" charset="0"/>
              <a:buChar char="•"/>
            </a:pPr>
            <a:r>
              <a:rPr lang="en-US" altLang="en-US" sz="2800" dirty="0">
                <a:solidFill>
                  <a:prstClr val="black"/>
                </a:solidFill>
                <a:latin typeface="Arial" pitchFamily="34" charset="0"/>
              </a:rPr>
              <a:t>Limit eating to 3 meals per day and 1 snack between meals</a:t>
            </a:r>
          </a:p>
          <a:p>
            <a:pPr>
              <a:spcAft>
                <a:spcPts val="600"/>
              </a:spcAft>
              <a:buFont typeface="Arial" panose="020B0604020202020204" pitchFamily="34" charset="0"/>
              <a:buChar char="•"/>
            </a:pPr>
            <a:r>
              <a:rPr lang="en-US" altLang="en-US" sz="2800" dirty="0">
                <a:solidFill>
                  <a:prstClr val="black"/>
                </a:solidFill>
                <a:latin typeface="Arial" pitchFamily="34" charset="0"/>
              </a:rPr>
              <a:t>Limit soda, candy, and sweets </a:t>
            </a:r>
            <a:endParaRPr lang="en-US" altLang="en-US" sz="2400" dirty="0">
              <a:solidFill>
                <a:prstClr val="black"/>
              </a:solidFill>
            </a:endParaRPr>
          </a:p>
        </p:txBody>
      </p:sp>
    </p:spTree>
    <p:extLst>
      <p:ext uri="{BB962C8B-B14F-4D97-AF65-F5344CB8AC3E}">
        <p14:creationId xmlns:p14="http://schemas.microsoft.com/office/powerpoint/2010/main" val="35894470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9571" y="52696"/>
            <a:ext cx="8229600" cy="1143000"/>
          </a:xfrm>
        </p:spPr>
        <p:txBody>
          <a:bodyPr/>
          <a:lstStyle/>
          <a:p>
            <a:r>
              <a:rPr lang="en-US" dirty="0"/>
              <a:t>Take Home Messages </a:t>
            </a:r>
          </a:p>
        </p:txBody>
      </p:sp>
      <p:sp>
        <p:nvSpPr>
          <p:cNvPr id="5" name="Content Placeholder 4"/>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17411" name="Picture 8" descr="caleb tooth 014"/>
          <p:cNvPicPr>
            <a:picLocks noChangeAspect="1" noChangeArrowheads="1"/>
          </p:cNvPicPr>
          <p:nvPr/>
        </p:nvPicPr>
        <p:blipFill rotWithShape="1">
          <a:blip r:embed="rId3">
            <a:extLst>
              <a:ext uri="{28A0092B-C50C-407E-A947-70E740481C1C}">
                <a14:useLocalDpi xmlns:a14="http://schemas.microsoft.com/office/drawing/2010/main" val="0"/>
              </a:ext>
            </a:extLst>
          </a:blip>
          <a:srcRect l="2667" t="11458" r="9334"/>
          <a:stretch/>
        </p:blipFill>
        <p:spPr bwMode="auto">
          <a:xfrm>
            <a:off x="2762777" y="1218977"/>
            <a:ext cx="3458648" cy="4639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199571" y="362857"/>
            <a:ext cx="184666" cy="369332"/>
          </a:xfrm>
          <a:prstGeom prst="rect">
            <a:avLst/>
          </a:prstGeom>
          <a:noFill/>
        </p:spPr>
        <p:txBody>
          <a:bodyPr wrap="none" rtlCol="0">
            <a:spAutoFit/>
          </a:bodyPr>
          <a:lstStyle/>
          <a:p>
            <a:endParaRPr lang="en-US" dirty="0">
              <a:solidFill>
                <a:prstClr val="black"/>
              </a:solidFill>
              <a:latin typeface="Calibri"/>
            </a:endParaRPr>
          </a:p>
        </p:txBody>
      </p:sp>
      <p:sp>
        <p:nvSpPr>
          <p:cNvPr id="8" name="Text Box 12">
            <a:extLst>
              <a:ext uri="{FF2B5EF4-FFF2-40B4-BE49-F238E27FC236}">
                <a16:creationId xmlns:a16="http://schemas.microsoft.com/office/drawing/2014/main" id="{4A52E630-F97B-43A0-9C7E-88F9431A13BF}"/>
              </a:ext>
            </a:extLst>
          </p:cNvPr>
          <p:cNvSpPr txBox="1">
            <a:spLocks noChangeArrowheads="1"/>
          </p:cNvSpPr>
          <p:nvPr/>
        </p:nvSpPr>
        <p:spPr bwMode="auto">
          <a:xfrm>
            <a:off x="2762777" y="5857446"/>
            <a:ext cx="3458648" cy="169277"/>
          </a:xfrm>
          <a:prstGeom prst="rect">
            <a:avLst/>
          </a:prstGeom>
          <a:solidFill>
            <a:srgbClr val="FFFFFF">
              <a:alpha val="2705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rgbClr val="FFFFFF"/>
                </a:solidFill>
                <a:latin typeface="Calibri" panose="020F0502020204030204" pitchFamily="34" charset="0"/>
                <a:cs typeface="Arial" panose="020B0604020202020204" pitchFamily="34" charset="0"/>
              </a:defRPr>
            </a:lvl1pPr>
            <a:lvl2pPr marL="742950" indent="-285750">
              <a:defRPr sz="1000">
                <a:solidFill>
                  <a:srgbClr val="FFFFFF"/>
                </a:solidFill>
                <a:latin typeface="Calibri" panose="020F0502020204030204" pitchFamily="34" charset="0"/>
                <a:cs typeface="Arial" panose="020B0604020202020204" pitchFamily="34" charset="0"/>
              </a:defRPr>
            </a:lvl2pPr>
            <a:lvl3pPr marL="1143000" indent="-228600">
              <a:defRPr sz="1000">
                <a:solidFill>
                  <a:srgbClr val="FFFFFF"/>
                </a:solidFill>
                <a:latin typeface="Calibri" panose="020F0502020204030204" pitchFamily="34" charset="0"/>
                <a:cs typeface="Arial" panose="020B0604020202020204" pitchFamily="34" charset="0"/>
              </a:defRPr>
            </a:lvl3pPr>
            <a:lvl4pPr marL="1600200" indent="-228600">
              <a:defRPr sz="1000">
                <a:solidFill>
                  <a:srgbClr val="FFFFFF"/>
                </a:solidFill>
                <a:latin typeface="Calibri" panose="020F0502020204030204" pitchFamily="34" charset="0"/>
                <a:cs typeface="Arial" panose="020B0604020202020204" pitchFamily="34" charset="0"/>
              </a:defRPr>
            </a:lvl4pPr>
            <a:lvl5pPr marL="2057400" indent="-228600">
              <a:defRPr sz="1000">
                <a:solidFill>
                  <a:srgbClr val="FFFFFF"/>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1000">
                <a:solidFill>
                  <a:srgbClr val="FFFFFF"/>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1000">
                <a:solidFill>
                  <a:srgbClr val="FFFFFF"/>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1000">
                <a:solidFill>
                  <a:srgbClr val="FFFFFF"/>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1000">
                <a:solidFill>
                  <a:srgbClr val="FFFFFF"/>
                </a:solidFill>
                <a:latin typeface="Calibri" panose="020F0502020204030204" pitchFamily="34" charset="0"/>
                <a:cs typeface="Arial" panose="020B0604020202020204" pitchFamily="34" charset="0"/>
              </a:defRPr>
            </a:lvl9pPr>
          </a:lstStyle>
          <a:p>
            <a:pPr algn="r" eaLnBrk="1" hangingPunct="1">
              <a:lnSpc>
                <a:spcPts val="600"/>
              </a:lnSpc>
            </a:pPr>
            <a:r>
              <a:rPr lang="en-US" altLang="en-US" sz="900" dirty="0">
                <a:solidFill>
                  <a:schemeClr val="tx1"/>
                </a:solidFill>
                <a:latin typeface="Arial" panose="020B0604020202020204" pitchFamily="34" charset="0"/>
              </a:rPr>
              <a:t>Image: Melinda Clark, MD</a:t>
            </a:r>
            <a:endParaRPr lang="en-US" altLang="en-US" sz="900" dirty="0">
              <a:solidFill>
                <a:schemeClr val="tx1"/>
              </a:solidFill>
            </a:endParaRPr>
          </a:p>
        </p:txBody>
      </p:sp>
    </p:spTree>
    <p:extLst>
      <p:ext uri="{BB962C8B-B14F-4D97-AF65-F5344CB8AC3E}">
        <p14:creationId xmlns:p14="http://schemas.microsoft.com/office/powerpoint/2010/main" val="3878984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bwMode="auto">
          <a:xfrm>
            <a:off x="228600" y="0"/>
            <a:ext cx="9185008" cy="838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t>True or False?</a:t>
            </a:r>
          </a:p>
        </p:txBody>
      </p:sp>
      <p:sp>
        <p:nvSpPr>
          <p:cNvPr id="16388" name="Slide Number Placeholder 6"/>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rgbClr val="FFFFFF"/>
                </a:solidFill>
                <a:latin typeface="Calibri" pitchFamily="34" charset="0"/>
                <a:cs typeface="Arial" charset="0"/>
              </a:defRPr>
            </a:lvl1pPr>
            <a:lvl2pPr marL="742950" indent="-285750">
              <a:defRPr sz="1000">
                <a:solidFill>
                  <a:srgbClr val="FFFFFF"/>
                </a:solidFill>
                <a:latin typeface="Calibri" pitchFamily="34" charset="0"/>
                <a:cs typeface="Arial" charset="0"/>
              </a:defRPr>
            </a:lvl2pPr>
            <a:lvl3pPr marL="1143000" indent="-228600">
              <a:defRPr sz="1000">
                <a:solidFill>
                  <a:srgbClr val="FFFFFF"/>
                </a:solidFill>
                <a:latin typeface="Calibri" pitchFamily="34" charset="0"/>
                <a:cs typeface="Arial" charset="0"/>
              </a:defRPr>
            </a:lvl3pPr>
            <a:lvl4pPr marL="1600200" indent="-228600">
              <a:defRPr sz="1000">
                <a:solidFill>
                  <a:srgbClr val="FFFFFF"/>
                </a:solidFill>
                <a:latin typeface="Calibri" pitchFamily="34" charset="0"/>
                <a:cs typeface="Arial" charset="0"/>
              </a:defRPr>
            </a:lvl4pPr>
            <a:lvl5pPr marL="2057400" indent="-228600">
              <a:defRPr sz="1000">
                <a:solidFill>
                  <a:srgbClr val="FFFFFF"/>
                </a:solidFill>
                <a:latin typeface="Calibri" pitchFamily="34" charset="0"/>
                <a:cs typeface="Arial" charset="0"/>
              </a:defRPr>
            </a:lvl5pPr>
            <a:lvl6pPr marL="2514600" indent="-228600" eaLnBrk="0" fontAlgn="base" hangingPunct="0">
              <a:spcBef>
                <a:spcPct val="0"/>
              </a:spcBef>
              <a:spcAft>
                <a:spcPct val="0"/>
              </a:spcAft>
              <a:defRPr sz="1000">
                <a:solidFill>
                  <a:srgbClr val="FFFFFF"/>
                </a:solidFill>
                <a:latin typeface="Calibri" pitchFamily="34" charset="0"/>
                <a:cs typeface="Arial" charset="0"/>
              </a:defRPr>
            </a:lvl6pPr>
            <a:lvl7pPr marL="2971800" indent="-228600" eaLnBrk="0" fontAlgn="base" hangingPunct="0">
              <a:spcBef>
                <a:spcPct val="0"/>
              </a:spcBef>
              <a:spcAft>
                <a:spcPct val="0"/>
              </a:spcAft>
              <a:defRPr sz="1000">
                <a:solidFill>
                  <a:srgbClr val="FFFFFF"/>
                </a:solidFill>
                <a:latin typeface="Calibri" pitchFamily="34" charset="0"/>
                <a:cs typeface="Arial" charset="0"/>
              </a:defRPr>
            </a:lvl7pPr>
            <a:lvl8pPr marL="3429000" indent="-228600" eaLnBrk="0" fontAlgn="base" hangingPunct="0">
              <a:spcBef>
                <a:spcPct val="0"/>
              </a:spcBef>
              <a:spcAft>
                <a:spcPct val="0"/>
              </a:spcAft>
              <a:defRPr sz="1000">
                <a:solidFill>
                  <a:srgbClr val="FFFFFF"/>
                </a:solidFill>
                <a:latin typeface="Calibri" pitchFamily="34" charset="0"/>
                <a:cs typeface="Arial" charset="0"/>
              </a:defRPr>
            </a:lvl8pPr>
            <a:lvl9pPr marL="3886200" indent="-228600" eaLnBrk="0" fontAlgn="base" hangingPunct="0">
              <a:spcBef>
                <a:spcPct val="0"/>
              </a:spcBef>
              <a:spcAft>
                <a:spcPct val="0"/>
              </a:spcAft>
              <a:defRPr sz="1000">
                <a:solidFill>
                  <a:srgbClr val="FFFFFF"/>
                </a:solidFill>
                <a:latin typeface="Calibri" pitchFamily="34" charset="0"/>
                <a:cs typeface="Arial" charset="0"/>
              </a:defRPr>
            </a:lvl9pPr>
          </a:lstStyle>
          <a:p>
            <a:fld id="{949B3C95-2E07-48A0-80A1-44644EDB553E}" type="slidenum">
              <a:rPr lang="en-US" altLang="en-US" sz="1200">
                <a:solidFill>
                  <a:prstClr val="white"/>
                </a:solidFill>
                <a:latin typeface="Arial" charset="0"/>
              </a:rPr>
              <a:pPr/>
              <a:t>44</a:t>
            </a:fld>
            <a:endParaRPr lang="en-US" altLang="en-US" sz="1200">
              <a:solidFill>
                <a:prstClr val="white"/>
              </a:solidFill>
              <a:latin typeface="Arial" charset="0"/>
            </a:endParaRPr>
          </a:p>
        </p:txBody>
      </p:sp>
      <p:sp>
        <p:nvSpPr>
          <p:cNvPr id="5" name="TextBox 4"/>
          <p:cNvSpPr txBox="1"/>
          <p:nvPr/>
        </p:nvSpPr>
        <p:spPr>
          <a:xfrm>
            <a:off x="330200" y="990886"/>
            <a:ext cx="8636000" cy="5632311"/>
          </a:xfrm>
          <a:prstGeom prst="rect">
            <a:avLst/>
          </a:prstGeom>
          <a:noFill/>
        </p:spPr>
        <p:txBody>
          <a:bodyPr wrap="square" rtlCol="0">
            <a:spAutoFit/>
          </a:bodyPr>
          <a:lstStyle/>
          <a:p>
            <a:pPr marL="342900" indent="-342900">
              <a:buFont typeface="+mj-lt"/>
              <a:buAutoNum type="arabicPeriod"/>
            </a:pPr>
            <a:r>
              <a:rPr lang="en-US" sz="2100" dirty="0">
                <a:latin typeface="Arial" panose="020B0604020202020204" pitchFamily="34" charset="0"/>
                <a:cs typeface="Arial" panose="020B0604020202020204" pitchFamily="34" charset="0"/>
              </a:rPr>
              <a:t>No need to start brushing a child’s teeth until they have &gt; </a:t>
            </a:r>
            <a:r>
              <a:rPr lang="en-US" sz="2100" u="sng" dirty="0">
                <a:latin typeface="Arial" panose="020B0604020202020204" pitchFamily="34" charset="0"/>
                <a:cs typeface="Arial" panose="020B0604020202020204" pitchFamily="34" charset="0"/>
              </a:rPr>
              <a:t>2</a:t>
            </a:r>
            <a:r>
              <a:rPr lang="en-US" sz="2100" dirty="0">
                <a:latin typeface="Arial" panose="020B0604020202020204" pitchFamily="34" charset="0"/>
                <a:cs typeface="Arial" panose="020B0604020202020204" pitchFamily="34" charset="0"/>
              </a:rPr>
              <a:t> teeth. </a:t>
            </a:r>
          </a:p>
          <a:p>
            <a:pPr marL="342900" indent="-342900">
              <a:buFont typeface="+mj-lt"/>
              <a:buAutoNum type="arabicPeriod"/>
            </a:pPr>
            <a:r>
              <a:rPr lang="en-US" sz="2100" dirty="0">
                <a:latin typeface="Arial" panose="020B0604020202020204" pitchFamily="34" charset="0"/>
                <a:cs typeface="Arial" panose="020B0604020202020204" pitchFamily="34" charset="0"/>
              </a:rPr>
              <a:t>Primary teeth are not very important because baby teeth will be replaced.</a:t>
            </a:r>
          </a:p>
          <a:p>
            <a:pPr marL="342900" indent="-342900">
              <a:buFont typeface="+mj-lt"/>
              <a:buAutoNum type="arabicPeriod"/>
            </a:pPr>
            <a:r>
              <a:rPr lang="en-US" sz="2100" dirty="0">
                <a:latin typeface="Arial" panose="020B0604020202020204" pitchFamily="34" charset="0"/>
                <a:cs typeface="Arial" panose="020B0604020202020204" pitchFamily="34" charset="0"/>
              </a:rPr>
              <a:t>A child can and should brush their own teeth before age 5.</a:t>
            </a:r>
          </a:p>
          <a:p>
            <a:pPr marL="342900" indent="-342900">
              <a:buFont typeface="+mj-lt"/>
              <a:buAutoNum type="arabicPeriod"/>
            </a:pPr>
            <a:r>
              <a:rPr lang="en-US" sz="2100" dirty="0">
                <a:latin typeface="Arial" panose="020B0604020202020204" pitchFamily="34" charset="0"/>
                <a:cs typeface="Arial" panose="020B0604020202020204" pitchFamily="34" charset="0"/>
              </a:rPr>
              <a:t>Children should first see a dentist when they start preschool.</a:t>
            </a:r>
          </a:p>
          <a:p>
            <a:pPr marL="342900" indent="-342900">
              <a:buFont typeface="+mj-lt"/>
              <a:buAutoNum type="arabicPeriod"/>
            </a:pPr>
            <a:r>
              <a:rPr lang="en-US" sz="2100" dirty="0">
                <a:latin typeface="Arial" panose="020B0604020202020204" pitchFamily="34" charset="0"/>
                <a:cs typeface="Arial" panose="020B0604020202020204" pitchFamily="34" charset="0"/>
              </a:rPr>
              <a:t>For children who do not like plain water, flavored water and all natural juices are a good substitute, as they don’t cause tooth decay.</a:t>
            </a:r>
          </a:p>
          <a:p>
            <a:pPr marL="342900" indent="-342900">
              <a:buFont typeface="+mj-lt"/>
              <a:buAutoNum type="arabicPeriod"/>
            </a:pPr>
            <a:r>
              <a:rPr lang="en-US" sz="2100" dirty="0">
                <a:latin typeface="Arial" panose="020B0604020202020204" pitchFamily="34" charset="0"/>
                <a:cs typeface="Arial" panose="020B0604020202020204" pitchFamily="34" charset="0"/>
              </a:rPr>
              <a:t>A child can fall asleep with a bottle as long as it doesn’t stay in the mouth all night. </a:t>
            </a:r>
          </a:p>
          <a:p>
            <a:pPr marL="342900" indent="-342900">
              <a:buFont typeface="+mj-lt"/>
              <a:buAutoNum type="arabicPeriod"/>
            </a:pPr>
            <a:r>
              <a:rPr lang="en-US" sz="2100" dirty="0">
                <a:latin typeface="Arial" panose="020B0604020202020204" pitchFamily="34" charset="0"/>
                <a:cs typeface="Arial" panose="020B0604020202020204" pitchFamily="34" charset="0"/>
              </a:rPr>
              <a:t>Fluoride products are not safe for young children. </a:t>
            </a:r>
          </a:p>
          <a:p>
            <a:pPr marL="342900" indent="-342900">
              <a:buFont typeface="+mj-lt"/>
              <a:buAutoNum type="arabicPeriod"/>
            </a:pPr>
            <a:r>
              <a:rPr lang="en-US" sz="2100" dirty="0">
                <a:latin typeface="Arial" panose="020B0604020202020204" pitchFamily="34" charset="0"/>
                <a:cs typeface="Arial" panose="020B0604020202020204" pitchFamily="34" charset="0"/>
              </a:rPr>
              <a:t>Bottled water is better for teeth than tap water.</a:t>
            </a:r>
          </a:p>
          <a:p>
            <a:pPr marL="342900" indent="-342900">
              <a:buFont typeface="+mj-lt"/>
              <a:buAutoNum type="arabicPeriod"/>
            </a:pPr>
            <a:r>
              <a:rPr lang="en-US" sz="2100" dirty="0">
                <a:latin typeface="Arial" panose="020B0604020202020204" pitchFamily="34" charset="0"/>
                <a:cs typeface="Arial" panose="020B0604020202020204" pitchFamily="34" charset="0"/>
              </a:rPr>
              <a:t>Children do not need to floss until they have adult teeth. </a:t>
            </a:r>
          </a:p>
          <a:p>
            <a:pPr marL="342900" indent="-342900">
              <a:buFont typeface="+mj-lt"/>
              <a:buAutoNum type="arabicPeriod"/>
            </a:pPr>
            <a:r>
              <a:rPr lang="en-US" sz="2100" dirty="0">
                <a:latin typeface="Arial" panose="020B0604020202020204" pitchFamily="34" charset="0"/>
                <a:cs typeface="Arial" panose="020B0604020202020204" pitchFamily="34" charset="0"/>
              </a:rPr>
              <a:t> Dried fruit is better for children’s teeth than chocolate. </a:t>
            </a:r>
          </a:p>
          <a:p>
            <a:pPr marL="342900" indent="-342900">
              <a:buFont typeface="+mj-lt"/>
              <a:buAutoNum type="arabicPeriod"/>
            </a:pPr>
            <a:r>
              <a:rPr lang="en-US" sz="2100" dirty="0">
                <a:latin typeface="Arial" panose="020B0604020202020204" pitchFamily="34" charset="0"/>
                <a:cs typeface="Arial" panose="020B0604020202020204" pitchFamily="34" charset="0"/>
              </a:rPr>
              <a:t> A child can get oral bacteria from an adult.</a:t>
            </a:r>
          </a:p>
          <a:p>
            <a:pPr marL="342900" indent="-342900">
              <a:buFont typeface="+mj-lt"/>
              <a:buAutoNum type="arabicPeriod"/>
            </a:pPr>
            <a:r>
              <a:rPr lang="en-US" sz="2100" dirty="0">
                <a:latin typeface="Arial" panose="020B0604020202020204" pitchFamily="34" charset="0"/>
                <a:cs typeface="Arial" panose="020B0604020202020204" pitchFamily="34" charset="0"/>
              </a:rPr>
              <a:t> How often children eat may change their risk for cavities</a:t>
            </a:r>
            <a:r>
              <a:rPr lang="en-US" sz="2200" dirty="0">
                <a:latin typeface="Arial" panose="020B0604020202020204" pitchFamily="34" charset="0"/>
                <a:cs typeface="Arial" panose="020B0604020202020204" pitchFamily="34" charset="0"/>
              </a:rPr>
              <a:t>. </a:t>
            </a:r>
          </a:p>
          <a:p>
            <a:endParaRPr lang="en-US" sz="2200" dirty="0"/>
          </a:p>
          <a:p>
            <a:endParaRPr lang="en-US" sz="2200" dirty="0"/>
          </a:p>
        </p:txBody>
      </p:sp>
    </p:spTree>
    <p:extLst>
      <p:ext uri="{BB962C8B-B14F-4D97-AF65-F5344CB8AC3E}">
        <p14:creationId xmlns:p14="http://schemas.microsoft.com/office/powerpoint/2010/main" val="23371470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59B10-8E67-68FB-02F1-2B2B6243B45E}"/>
              </a:ext>
            </a:extLst>
          </p:cNvPr>
          <p:cNvSpPr>
            <a:spLocks noGrp="1"/>
          </p:cNvSpPr>
          <p:nvPr>
            <p:ph type="title"/>
          </p:nvPr>
        </p:nvSpPr>
        <p:spPr/>
        <p:txBody>
          <a:bodyPr/>
          <a:lstStyle/>
          <a:p>
            <a:r>
              <a:rPr lang="en-US" dirty="0"/>
              <a:t>Case #1</a:t>
            </a:r>
          </a:p>
        </p:txBody>
      </p:sp>
      <p:sp>
        <p:nvSpPr>
          <p:cNvPr id="3" name="Slide Number Placeholder 2">
            <a:extLst>
              <a:ext uri="{FF2B5EF4-FFF2-40B4-BE49-F238E27FC236}">
                <a16:creationId xmlns:a16="http://schemas.microsoft.com/office/drawing/2014/main" id="{C74A50FE-A617-20B8-4D11-A3659876516A}"/>
              </a:ext>
            </a:extLst>
          </p:cNvPr>
          <p:cNvSpPr>
            <a:spLocks noGrp="1"/>
          </p:cNvSpPr>
          <p:nvPr>
            <p:ph type="sldNum" sz="quarter" idx="12"/>
          </p:nvPr>
        </p:nvSpPr>
        <p:spPr/>
        <p:txBody>
          <a:bodyPr/>
          <a:lstStyle/>
          <a:p>
            <a:pPr defTabSz="914400" fontAlgn="base">
              <a:spcBef>
                <a:spcPct val="0"/>
              </a:spcBef>
              <a:spcAft>
                <a:spcPct val="0"/>
              </a:spcAft>
              <a:defRPr/>
            </a:pPr>
            <a:fld id="{77A49C4E-DF13-4AA6-82C5-E267FD7DDFCA}" type="slidenum">
              <a:rPr lang="en-US" altLang="en-US" smtClean="0">
                <a:cs typeface="Arial" charset="0"/>
              </a:rPr>
              <a:pPr defTabSz="914400" fontAlgn="base">
                <a:spcBef>
                  <a:spcPct val="0"/>
                </a:spcBef>
                <a:spcAft>
                  <a:spcPct val="0"/>
                </a:spcAft>
                <a:defRPr/>
              </a:pPr>
              <a:t>45</a:t>
            </a:fld>
            <a:endParaRPr lang="en-US" altLang="en-US" dirty="0">
              <a:cs typeface="Arial" charset="0"/>
            </a:endParaRPr>
          </a:p>
        </p:txBody>
      </p:sp>
      <p:sp>
        <p:nvSpPr>
          <p:cNvPr id="5" name="Content Placeholder 2">
            <a:extLst>
              <a:ext uri="{FF2B5EF4-FFF2-40B4-BE49-F238E27FC236}">
                <a16:creationId xmlns:a16="http://schemas.microsoft.com/office/drawing/2014/main" id="{BA6EC760-1A9D-5F92-2587-CA51D6D39069}"/>
              </a:ext>
            </a:extLst>
          </p:cNvPr>
          <p:cNvSpPr txBox="1">
            <a:spLocks noGrp="1"/>
          </p:cNvSpPr>
          <p:nvPr>
            <p:ph idx="1"/>
          </p:nvPr>
        </p:nvSpPr>
        <p:spPr>
          <a:xfrm>
            <a:off x="280090" y="967057"/>
            <a:ext cx="8583819" cy="5389293"/>
          </a:xfrm>
          <a:prstGeom prst="rect">
            <a:avLst/>
          </a:prstGeom>
        </p:spPr>
        <p:txBody>
          <a:bodyPr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l" fontAlgn="base">
              <a:buNone/>
            </a:pPr>
            <a:r>
              <a:rPr lang="en-US" sz="2400" i="0" dirty="0">
                <a:solidFill>
                  <a:srgbClr val="3A3A3A"/>
                </a:solidFill>
                <a:effectLst/>
                <a:latin typeface="Arial" panose="020B0604020202020204" pitchFamily="34" charset="0"/>
                <a:cs typeface="Arial" panose="020B0604020202020204" pitchFamily="34" charset="0"/>
              </a:rPr>
              <a:t>You work </a:t>
            </a:r>
            <a:r>
              <a:rPr lang="en-US" sz="2400" dirty="0">
                <a:solidFill>
                  <a:srgbClr val="3A3A3A"/>
                </a:solidFill>
                <a:latin typeface="Arial" panose="020B0604020202020204" pitchFamily="34" charset="0"/>
                <a:cs typeface="Arial" panose="020B0604020202020204" pitchFamily="34" charset="0"/>
              </a:rPr>
              <a:t>for</a:t>
            </a:r>
            <a:r>
              <a:rPr lang="en-US" sz="2400" i="0" dirty="0">
                <a:solidFill>
                  <a:srgbClr val="3A3A3A"/>
                </a:solidFill>
                <a:effectLst/>
                <a:latin typeface="Arial" panose="020B0604020202020204" pitchFamily="34" charset="0"/>
                <a:cs typeface="Arial" panose="020B0604020202020204" pitchFamily="34" charset="0"/>
              </a:rPr>
              <a:t> a community health center in a large urban area. A family you serve has recently emigrated from Saudi Arabia. 3-year-old Rayan’s mother is concerned about cavities in his teeth. She reports that his grandmother has reassured her that having cavities at this age is normal and that he</a:t>
            </a:r>
            <a:r>
              <a:rPr lang="en-US" sz="2400" dirty="0">
                <a:solidFill>
                  <a:srgbClr val="3A3A3A"/>
                </a:solidFill>
                <a:latin typeface="Arial" panose="020B0604020202020204" pitchFamily="34" charset="0"/>
                <a:cs typeface="Arial" panose="020B0604020202020204" pitchFamily="34" charset="0"/>
              </a:rPr>
              <a:t> does not need treatment</a:t>
            </a:r>
            <a:r>
              <a:rPr lang="en-US" sz="2400" i="0" dirty="0">
                <a:solidFill>
                  <a:srgbClr val="3A3A3A"/>
                </a:solidFill>
                <a:effectLst/>
                <a:latin typeface="Arial" panose="020B0604020202020204" pitchFamily="34" charset="0"/>
                <a:cs typeface="Arial" panose="020B0604020202020204" pitchFamily="34" charset="0"/>
              </a:rPr>
              <a:t>.</a:t>
            </a:r>
          </a:p>
          <a:p>
            <a:pPr marL="0" indent="0" algn="l" fontAlgn="base">
              <a:buNone/>
            </a:pPr>
            <a:endParaRPr lang="en-US" sz="2200" dirty="0">
              <a:solidFill>
                <a:srgbClr val="3A3A3A"/>
              </a:solidFill>
              <a:latin typeface="Arial" panose="020B0604020202020204" pitchFamily="34" charset="0"/>
              <a:cs typeface="Arial" panose="020B0604020202020204" pitchFamily="34" charset="0"/>
            </a:endParaRPr>
          </a:p>
          <a:p>
            <a:pPr algn="l" fontAlgn="base">
              <a:buAutoNum type="arabicPeriod"/>
            </a:pPr>
            <a:r>
              <a:rPr lang="en-US" sz="2400" i="0" dirty="0">
                <a:solidFill>
                  <a:srgbClr val="3A3A3A"/>
                </a:solidFill>
                <a:effectLst/>
                <a:latin typeface="Arial" panose="020B0604020202020204" pitchFamily="34" charset="0"/>
                <a:cs typeface="Arial" panose="020B0604020202020204" pitchFamily="34" charset="0"/>
              </a:rPr>
              <a:t>Are cavities normal in preschoolers? </a:t>
            </a:r>
          </a:p>
          <a:p>
            <a:pPr algn="l" fontAlgn="base">
              <a:buAutoNum type="arabicPeriod"/>
            </a:pPr>
            <a:r>
              <a:rPr lang="en-US" sz="2400" i="0" dirty="0">
                <a:solidFill>
                  <a:srgbClr val="3A3A3A"/>
                </a:solidFill>
                <a:effectLst/>
                <a:latin typeface="Arial" panose="020B0604020202020204" pitchFamily="34" charset="0"/>
                <a:cs typeface="Arial" panose="020B0604020202020204" pitchFamily="34" charset="0"/>
              </a:rPr>
              <a:t>What advice should be given about baby teeth? Do they matter? Why?</a:t>
            </a:r>
          </a:p>
          <a:p>
            <a:pPr algn="l" fontAlgn="base">
              <a:buAutoNum type="arabicPeriod"/>
            </a:pPr>
            <a:r>
              <a:rPr lang="en-US" sz="2400" dirty="0">
                <a:solidFill>
                  <a:srgbClr val="3A3A3A"/>
                </a:solidFill>
                <a:latin typeface="Arial" panose="020B0604020202020204" pitchFamily="34" charset="0"/>
                <a:cs typeface="Arial" panose="020B0604020202020204" pitchFamily="34" charset="0"/>
              </a:rPr>
              <a:t>When is the proper age to establish a dental home? </a:t>
            </a:r>
            <a:endParaRPr lang="en-US" sz="2400" i="0" dirty="0">
              <a:solidFill>
                <a:srgbClr val="3A3A3A"/>
              </a:solidFill>
              <a:effectLst/>
              <a:latin typeface="Arial" panose="020B0604020202020204" pitchFamily="34" charset="0"/>
              <a:cs typeface="Arial" panose="020B0604020202020204" pitchFamily="34" charset="0"/>
            </a:endParaRPr>
          </a:p>
          <a:p>
            <a:pPr marL="0" indent="0" algn="l" fontAlgn="base">
              <a:buNone/>
            </a:pPr>
            <a:endParaRPr lang="en-US" sz="2800" dirty="0">
              <a:solidFill>
                <a:srgbClr val="3A3A3A"/>
              </a:solidFill>
              <a:latin typeface="Arial" panose="020B0604020202020204" pitchFamily="34" charset="0"/>
              <a:cs typeface="Arial" panose="020B0604020202020204" pitchFamily="34" charset="0"/>
            </a:endParaRPr>
          </a:p>
          <a:p>
            <a:pPr marL="0" indent="0" algn="l" fontAlgn="base">
              <a:buNone/>
            </a:pPr>
            <a:endParaRPr lang="en-US" sz="2400" i="0" dirty="0">
              <a:solidFill>
                <a:srgbClr val="3A3A3A"/>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48022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59B10-8E67-68FB-02F1-2B2B6243B45E}"/>
              </a:ext>
            </a:extLst>
          </p:cNvPr>
          <p:cNvSpPr>
            <a:spLocks noGrp="1"/>
          </p:cNvSpPr>
          <p:nvPr>
            <p:ph type="title"/>
          </p:nvPr>
        </p:nvSpPr>
        <p:spPr/>
        <p:txBody>
          <a:bodyPr/>
          <a:lstStyle/>
          <a:p>
            <a:r>
              <a:rPr lang="en-US" dirty="0"/>
              <a:t>Case #2</a:t>
            </a:r>
          </a:p>
        </p:txBody>
      </p:sp>
      <p:sp>
        <p:nvSpPr>
          <p:cNvPr id="3" name="Slide Number Placeholder 2">
            <a:extLst>
              <a:ext uri="{FF2B5EF4-FFF2-40B4-BE49-F238E27FC236}">
                <a16:creationId xmlns:a16="http://schemas.microsoft.com/office/drawing/2014/main" id="{C74A50FE-A617-20B8-4D11-A3659876516A}"/>
              </a:ext>
            </a:extLst>
          </p:cNvPr>
          <p:cNvSpPr>
            <a:spLocks noGrp="1"/>
          </p:cNvSpPr>
          <p:nvPr>
            <p:ph type="sldNum" sz="quarter" idx="12"/>
          </p:nvPr>
        </p:nvSpPr>
        <p:spPr/>
        <p:txBody>
          <a:bodyPr/>
          <a:lstStyle/>
          <a:p>
            <a:pPr defTabSz="914400" fontAlgn="base">
              <a:spcBef>
                <a:spcPct val="0"/>
              </a:spcBef>
              <a:spcAft>
                <a:spcPct val="0"/>
              </a:spcAft>
              <a:defRPr/>
            </a:pPr>
            <a:fld id="{77A49C4E-DF13-4AA6-82C5-E267FD7DDFCA}" type="slidenum">
              <a:rPr lang="en-US" altLang="en-US" smtClean="0">
                <a:cs typeface="Arial" charset="0"/>
              </a:rPr>
              <a:pPr defTabSz="914400" fontAlgn="base">
                <a:spcBef>
                  <a:spcPct val="0"/>
                </a:spcBef>
                <a:spcAft>
                  <a:spcPct val="0"/>
                </a:spcAft>
                <a:defRPr/>
              </a:pPr>
              <a:t>46</a:t>
            </a:fld>
            <a:endParaRPr lang="en-US" altLang="en-US" dirty="0">
              <a:cs typeface="Arial" charset="0"/>
            </a:endParaRPr>
          </a:p>
        </p:txBody>
      </p:sp>
      <p:sp>
        <p:nvSpPr>
          <p:cNvPr id="5" name="Content Placeholder 2">
            <a:extLst>
              <a:ext uri="{FF2B5EF4-FFF2-40B4-BE49-F238E27FC236}">
                <a16:creationId xmlns:a16="http://schemas.microsoft.com/office/drawing/2014/main" id="{BA6EC760-1A9D-5F92-2587-CA51D6D39069}"/>
              </a:ext>
            </a:extLst>
          </p:cNvPr>
          <p:cNvSpPr txBox="1">
            <a:spLocks noGrp="1"/>
          </p:cNvSpPr>
          <p:nvPr>
            <p:ph idx="1"/>
          </p:nvPr>
        </p:nvSpPr>
        <p:spPr>
          <a:xfrm>
            <a:off x="150585" y="982016"/>
            <a:ext cx="8911770" cy="5374334"/>
          </a:xfrm>
          <a:prstGeom prst="rect">
            <a:avLst/>
          </a:prstGeom>
        </p:spPr>
        <p:txBody>
          <a:bodyPr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l" fontAlgn="base">
              <a:buNone/>
            </a:pPr>
            <a:r>
              <a:rPr lang="en-US" sz="2400" i="0" dirty="0">
                <a:solidFill>
                  <a:srgbClr val="3A3A3A"/>
                </a:solidFill>
                <a:effectLst/>
                <a:latin typeface="Arial" panose="020B0604020202020204" pitchFamily="34" charset="0"/>
                <a:cs typeface="Arial" panose="020B0604020202020204" pitchFamily="34" charset="0"/>
              </a:rPr>
              <a:t>Your clients are the Ramos family: Leonel age 5 years</a:t>
            </a:r>
            <a:r>
              <a:rPr lang="en-US" sz="2400" dirty="0">
                <a:solidFill>
                  <a:srgbClr val="3A3A3A"/>
                </a:solidFill>
                <a:latin typeface="Arial" panose="020B0604020202020204" pitchFamily="34" charset="0"/>
                <a:cs typeface="Arial" panose="020B0604020202020204" pitchFamily="34" charset="0"/>
              </a:rPr>
              <a:t> and </a:t>
            </a:r>
            <a:r>
              <a:rPr lang="en-US" sz="2400" i="0" dirty="0">
                <a:solidFill>
                  <a:srgbClr val="3A3A3A"/>
                </a:solidFill>
                <a:effectLst/>
                <a:latin typeface="Arial" panose="020B0604020202020204" pitchFamily="34" charset="0"/>
                <a:cs typeface="Arial" panose="020B0604020202020204" pitchFamily="34" charset="0"/>
              </a:rPr>
              <a:t>Mary age 4 years. </a:t>
            </a:r>
            <a:r>
              <a:rPr lang="en-US" sz="2400" dirty="0">
                <a:solidFill>
                  <a:srgbClr val="3A3A3A"/>
                </a:solidFill>
                <a:latin typeface="Arial" panose="020B0604020202020204" pitchFamily="34" charset="0"/>
                <a:cs typeface="Arial" panose="020B0604020202020204" pitchFamily="34" charset="0"/>
              </a:rPr>
              <a:t>The guardian raises concerns about Mary’s teeth</a:t>
            </a:r>
            <a:r>
              <a:rPr lang="en-US" sz="2400" i="0" dirty="0">
                <a:solidFill>
                  <a:srgbClr val="3A3A3A"/>
                </a:solidFill>
                <a:effectLst/>
                <a:latin typeface="Arial" panose="020B0604020202020204" pitchFamily="34" charset="0"/>
                <a:cs typeface="Arial" panose="020B0604020202020204" pitchFamily="34" charset="0"/>
              </a:rPr>
              <a:t>. This is the appearance of her teeth:</a:t>
            </a:r>
          </a:p>
          <a:p>
            <a:pPr marL="0" indent="0" algn="l" fontAlgn="base">
              <a:buNone/>
            </a:pPr>
            <a:endParaRPr lang="en-US" sz="2400" dirty="0">
              <a:solidFill>
                <a:srgbClr val="3A3A3A"/>
              </a:solidFill>
              <a:latin typeface="Arial" panose="020B0604020202020204" pitchFamily="34" charset="0"/>
              <a:cs typeface="Arial" panose="020B0604020202020204" pitchFamily="34" charset="0"/>
            </a:endParaRPr>
          </a:p>
          <a:p>
            <a:pPr marL="0" indent="0" algn="l" fontAlgn="base">
              <a:buNone/>
            </a:pPr>
            <a:endParaRPr lang="en-US" sz="2400" dirty="0">
              <a:solidFill>
                <a:srgbClr val="3A3A3A"/>
              </a:solidFill>
              <a:latin typeface="Arial" panose="020B0604020202020204" pitchFamily="34" charset="0"/>
              <a:cs typeface="Arial" panose="020B0604020202020204" pitchFamily="34" charset="0"/>
            </a:endParaRPr>
          </a:p>
          <a:p>
            <a:pPr marL="0" indent="0" algn="l" fontAlgn="base">
              <a:buNone/>
            </a:pPr>
            <a:endParaRPr lang="en-US" sz="2400" i="0" dirty="0">
              <a:solidFill>
                <a:srgbClr val="3A3A3A"/>
              </a:solidFill>
              <a:effectLst/>
              <a:latin typeface="Arial" panose="020B0604020202020204" pitchFamily="34" charset="0"/>
              <a:cs typeface="Arial" panose="020B0604020202020204" pitchFamily="34" charset="0"/>
            </a:endParaRPr>
          </a:p>
          <a:p>
            <a:pPr marL="0" indent="0" algn="l" fontAlgn="base">
              <a:buNone/>
            </a:pPr>
            <a:endParaRPr lang="en-US" sz="2400" dirty="0">
              <a:solidFill>
                <a:srgbClr val="3A3A3A"/>
              </a:solidFill>
              <a:latin typeface="Arial" panose="020B0604020202020204" pitchFamily="34" charset="0"/>
              <a:cs typeface="Arial" panose="020B0604020202020204" pitchFamily="34" charset="0"/>
            </a:endParaRPr>
          </a:p>
          <a:p>
            <a:pPr marL="0" indent="0" algn="l" fontAlgn="base">
              <a:buNone/>
            </a:pPr>
            <a:endParaRPr lang="en-US" sz="2000" dirty="0">
              <a:solidFill>
                <a:srgbClr val="3A3A3A"/>
              </a:solidFill>
              <a:latin typeface="Arial" panose="020B0604020202020204" pitchFamily="34" charset="0"/>
              <a:cs typeface="Arial" panose="020B0604020202020204" pitchFamily="34" charset="0"/>
            </a:endParaRPr>
          </a:p>
          <a:p>
            <a:pPr marL="457200" indent="-457200" algn="l" fontAlgn="base">
              <a:buAutoNum type="arabicPeriod"/>
            </a:pPr>
            <a:r>
              <a:rPr lang="en-US" sz="2400" i="0" dirty="0">
                <a:effectLst/>
                <a:latin typeface="Arial" panose="020B0604020202020204" pitchFamily="34" charset="0"/>
                <a:cs typeface="Arial" panose="020B0604020202020204" pitchFamily="34" charset="0"/>
              </a:rPr>
              <a:t>What do you notice about the teeth?</a:t>
            </a:r>
          </a:p>
          <a:p>
            <a:pPr marL="457200" indent="-457200" algn="l" fontAlgn="base">
              <a:buAutoNum type="arabicPeriod"/>
            </a:pPr>
            <a:r>
              <a:rPr lang="en-US" sz="2400" dirty="0">
                <a:latin typeface="Arial" panose="020B0604020202020204" pitchFamily="34" charset="0"/>
                <a:cs typeface="Arial" panose="020B0604020202020204" pitchFamily="34" charset="0"/>
              </a:rPr>
              <a:t>What advice would you give the parents about toothbrushing and fluoride?</a:t>
            </a:r>
          </a:p>
          <a:p>
            <a:pPr marL="457200" indent="-457200" algn="l" fontAlgn="base">
              <a:buAutoNum type="arabicPeriod"/>
            </a:pPr>
            <a:r>
              <a:rPr lang="en-US" sz="2400" dirty="0">
                <a:latin typeface="Arial" panose="020B0604020202020204" pitchFamily="34" charset="0"/>
                <a:cs typeface="Arial" panose="020B0604020202020204" pitchFamily="34" charset="0"/>
              </a:rPr>
              <a:t>What advice should be given about the child’s diet/nutrition? </a:t>
            </a:r>
          </a:p>
          <a:p>
            <a:pPr marL="0" indent="0" algn="l" fontAlgn="base">
              <a:buNone/>
            </a:pPr>
            <a:endParaRPr lang="en-US" sz="2400" i="0" dirty="0">
              <a:solidFill>
                <a:srgbClr val="3A3A3A"/>
              </a:solidFill>
              <a:effectLst/>
              <a:latin typeface="Arial" panose="020B0604020202020204" pitchFamily="34" charset="0"/>
              <a:cs typeface="Arial" panose="020B0604020202020204" pitchFamily="34" charset="0"/>
            </a:endParaRPr>
          </a:p>
          <a:p>
            <a:pPr algn="l" fontAlgn="base"/>
            <a:endParaRPr lang="en-US" sz="2400" i="0" dirty="0">
              <a:solidFill>
                <a:srgbClr val="3A3A3A"/>
              </a:solidFill>
              <a:effectLst/>
              <a:latin typeface="Arial" panose="020B0604020202020204" pitchFamily="34" charset="0"/>
              <a:cs typeface="Arial" panose="020B0604020202020204" pitchFamily="34" charset="0"/>
            </a:endParaRPr>
          </a:p>
          <a:p>
            <a:pPr algn="l" fontAlgn="base"/>
            <a:endParaRPr lang="en-US" sz="2400" i="0" dirty="0">
              <a:solidFill>
                <a:srgbClr val="3A3A3A"/>
              </a:solidFill>
              <a:effectLst/>
              <a:latin typeface="Arial" panose="020B0604020202020204" pitchFamily="34" charset="0"/>
              <a:cs typeface="Arial" panose="020B0604020202020204" pitchFamily="34" charset="0"/>
            </a:endParaRPr>
          </a:p>
          <a:p>
            <a:pPr algn="l" fontAlgn="base"/>
            <a:endParaRPr lang="en-US" sz="2400" dirty="0">
              <a:solidFill>
                <a:srgbClr val="3A3A3A"/>
              </a:solidFill>
              <a:latin typeface="Arial" panose="020B0604020202020204" pitchFamily="34" charset="0"/>
              <a:cs typeface="Arial" panose="020B0604020202020204" pitchFamily="34" charset="0"/>
            </a:endParaRPr>
          </a:p>
          <a:p>
            <a:pPr marL="0" indent="0" algn="l" fontAlgn="base">
              <a:buNone/>
            </a:pPr>
            <a:endParaRPr lang="en-US" sz="2400" dirty="0">
              <a:solidFill>
                <a:srgbClr val="3A3A3A"/>
              </a:solidFill>
              <a:latin typeface="Arial" panose="020B0604020202020204" pitchFamily="34" charset="0"/>
              <a:cs typeface="Arial" panose="020B0604020202020204" pitchFamily="34" charset="0"/>
            </a:endParaRPr>
          </a:p>
          <a:p>
            <a:pPr algn="l" fontAlgn="base"/>
            <a:endParaRPr lang="en-US" sz="2400" i="0" dirty="0">
              <a:solidFill>
                <a:srgbClr val="3A3A3A"/>
              </a:solidFill>
              <a:effectLst/>
              <a:latin typeface="Arial" panose="020B0604020202020204" pitchFamily="34" charset="0"/>
              <a:cs typeface="Arial" panose="020B0604020202020204" pitchFamily="34" charset="0"/>
            </a:endParaRPr>
          </a:p>
        </p:txBody>
      </p:sp>
      <p:pic>
        <p:nvPicPr>
          <p:cNvPr id="1028" name="Picture 4">
            <a:extLst>
              <a:ext uri="{FF2B5EF4-FFF2-40B4-BE49-F238E27FC236}">
                <a16:creationId xmlns:a16="http://schemas.microsoft.com/office/drawing/2014/main" id="{8E1E4D9C-A911-ECD0-AAB7-2A20C11A96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2314" y="2270159"/>
            <a:ext cx="3359371" cy="2015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6647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Questions?</a:t>
            </a:r>
          </a:p>
        </p:txBody>
      </p:sp>
      <p:sp>
        <p:nvSpPr>
          <p:cNvPr id="2" name="Slide Number Placeholder 1"/>
          <p:cNvSpPr>
            <a:spLocks noGrp="1"/>
          </p:cNvSpPr>
          <p:nvPr>
            <p:ph type="sldNum" sz="quarter" idx="12"/>
          </p:nvPr>
        </p:nvSpPr>
        <p:spPr/>
        <p:txBody>
          <a:bodyPr/>
          <a:lstStyle/>
          <a:p>
            <a:pPr>
              <a:defRPr/>
            </a:pPr>
            <a:fld id="{11CBC267-A29C-4ECF-82D8-465D5EB58AF4}" type="slidenum">
              <a:rPr lang="en-US" altLang="en-US" smtClean="0">
                <a:solidFill>
                  <a:prstClr val="white"/>
                </a:solidFill>
              </a:rPr>
              <a:pPr>
                <a:defRPr/>
              </a:pPr>
              <a:t>47</a:t>
            </a:fld>
            <a:endParaRPr lang="en-US" altLang="en-US" dirty="0">
              <a:solidFill>
                <a:prstClr val="white"/>
              </a:solidFill>
            </a:endParaRPr>
          </a:p>
        </p:txBody>
      </p:sp>
      <p:pic>
        <p:nvPicPr>
          <p:cNvPr id="3" name="Picture 5" descr="questions_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637397"/>
            <a:ext cx="6040329" cy="40301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12"/>
          <p:cNvSpPr txBox="1">
            <a:spLocks noChangeArrowheads="1"/>
          </p:cNvSpPr>
          <p:nvPr/>
        </p:nvSpPr>
        <p:spPr bwMode="auto">
          <a:xfrm>
            <a:off x="2965341" y="5484671"/>
            <a:ext cx="4903788" cy="182871"/>
          </a:xfrm>
          <a:prstGeom prst="rect">
            <a:avLst/>
          </a:prstGeom>
          <a:solidFill>
            <a:srgbClr val="FFFFFF">
              <a:alpha val="50980"/>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rgbClr val="FFFFFF"/>
                </a:solidFill>
                <a:latin typeface="Calibri" pitchFamily="34" charset="0"/>
                <a:cs typeface="Arial" pitchFamily="34" charset="0"/>
              </a:defRPr>
            </a:lvl1pPr>
            <a:lvl2pPr marL="742950" indent="-285750">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pPr algn="r">
              <a:lnSpc>
                <a:spcPts val="600"/>
              </a:lnSpc>
            </a:pPr>
            <a:r>
              <a:rPr lang="en-US" altLang="en-US" dirty="0">
                <a:solidFill>
                  <a:prstClr val="black"/>
                </a:solidFill>
                <a:latin typeface="Arial" pitchFamily="34" charset="0"/>
              </a:rPr>
              <a:t>Image: Jupiterimages/Photos.com</a:t>
            </a:r>
            <a:endParaRPr lang="en-US" altLang="en-US" dirty="0">
              <a:solidFill>
                <a:prstClr val="black"/>
              </a:solidFill>
            </a:endParaRPr>
          </a:p>
        </p:txBody>
      </p:sp>
    </p:spTree>
    <p:extLst>
      <p:ext uri="{BB962C8B-B14F-4D97-AF65-F5344CB8AC3E}">
        <p14:creationId xmlns:p14="http://schemas.microsoft.com/office/powerpoint/2010/main" val="1612157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bwMode="auto">
          <a:xfrm>
            <a:off x="228600" y="0"/>
            <a:ext cx="9185008" cy="838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t>True or False? </a:t>
            </a:r>
            <a:r>
              <a:rPr lang="en-US" altLang="en-US" sz="3600" dirty="0"/>
              <a:t>Continued</a:t>
            </a:r>
            <a:endParaRPr lang="en-US" altLang="en-US" dirty="0"/>
          </a:p>
        </p:txBody>
      </p:sp>
      <p:sp>
        <p:nvSpPr>
          <p:cNvPr id="16388" name="Slide Number Placeholder 6"/>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rgbClr val="FFFFFF"/>
                </a:solidFill>
                <a:latin typeface="Calibri" pitchFamily="34" charset="0"/>
                <a:cs typeface="Arial" charset="0"/>
              </a:defRPr>
            </a:lvl1pPr>
            <a:lvl2pPr marL="742950" indent="-285750">
              <a:defRPr sz="1000">
                <a:solidFill>
                  <a:srgbClr val="FFFFFF"/>
                </a:solidFill>
                <a:latin typeface="Calibri" pitchFamily="34" charset="0"/>
                <a:cs typeface="Arial" charset="0"/>
              </a:defRPr>
            </a:lvl2pPr>
            <a:lvl3pPr marL="1143000" indent="-228600">
              <a:defRPr sz="1000">
                <a:solidFill>
                  <a:srgbClr val="FFFFFF"/>
                </a:solidFill>
                <a:latin typeface="Calibri" pitchFamily="34" charset="0"/>
                <a:cs typeface="Arial" charset="0"/>
              </a:defRPr>
            </a:lvl3pPr>
            <a:lvl4pPr marL="1600200" indent="-228600">
              <a:defRPr sz="1000">
                <a:solidFill>
                  <a:srgbClr val="FFFFFF"/>
                </a:solidFill>
                <a:latin typeface="Calibri" pitchFamily="34" charset="0"/>
                <a:cs typeface="Arial" charset="0"/>
              </a:defRPr>
            </a:lvl4pPr>
            <a:lvl5pPr marL="2057400" indent="-228600">
              <a:defRPr sz="1000">
                <a:solidFill>
                  <a:srgbClr val="FFFFFF"/>
                </a:solidFill>
                <a:latin typeface="Calibri" pitchFamily="34" charset="0"/>
                <a:cs typeface="Arial" charset="0"/>
              </a:defRPr>
            </a:lvl5pPr>
            <a:lvl6pPr marL="2514600" indent="-228600" eaLnBrk="0" fontAlgn="base" hangingPunct="0">
              <a:spcBef>
                <a:spcPct val="0"/>
              </a:spcBef>
              <a:spcAft>
                <a:spcPct val="0"/>
              </a:spcAft>
              <a:defRPr sz="1000">
                <a:solidFill>
                  <a:srgbClr val="FFFFFF"/>
                </a:solidFill>
                <a:latin typeface="Calibri" pitchFamily="34" charset="0"/>
                <a:cs typeface="Arial" charset="0"/>
              </a:defRPr>
            </a:lvl6pPr>
            <a:lvl7pPr marL="2971800" indent="-228600" eaLnBrk="0" fontAlgn="base" hangingPunct="0">
              <a:spcBef>
                <a:spcPct val="0"/>
              </a:spcBef>
              <a:spcAft>
                <a:spcPct val="0"/>
              </a:spcAft>
              <a:defRPr sz="1000">
                <a:solidFill>
                  <a:srgbClr val="FFFFFF"/>
                </a:solidFill>
                <a:latin typeface="Calibri" pitchFamily="34" charset="0"/>
                <a:cs typeface="Arial" charset="0"/>
              </a:defRPr>
            </a:lvl7pPr>
            <a:lvl8pPr marL="3429000" indent="-228600" eaLnBrk="0" fontAlgn="base" hangingPunct="0">
              <a:spcBef>
                <a:spcPct val="0"/>
              </a:spcBef>
              <a:spcAft>
                <a:spcPct val="0"/>
              </a:spcAft>
              <a:defRPr sz="1000">
                <a:solidFill>
                  <a:srgbClr val="FFFFFF"/>
                </a:solidFill>
                <a:latin typeface="Calibri" pitchFamily="34" charset="0"/>
                <a:cs typeface="Arial" charset="0"/>
              </a:defRPr>
            </a:lvl8pPr>
            <a:lvl9pPr marL="3886200" indent="-228600" eaLnBrk="0" fontAlgn="base" hangingPunct="0">
              <a:spcBef>
                <a:spcPct val="0"/>
              </a:spcBef>
              <a:spcAft>
                <a:spcPct val="0"/>
              </a:spcAft>
              <a:defRPr sz="1000">
                <a:solidFill>
                  <a:srgbClr val="FFFFFF"/>
                </a:solidFill>
                <a:latin typeface="Calibri" pitchFamily="34" charset="0"/>
                <a:cs typeface="Arial" charset="0"/>
              </a:defRPr>
            </a:lvl9pPr>
          </a:lstStyle>
          <a:p>
            <a:fld id="{949B3C95-2E07-48A0-80A1-44644EDB553E}" type="slidenum">
              <a:rPr lang="en-US" altLang="en-US" sz="1200">
                <a:solidFill>
                  <a:prstClr val="white"/>
                </a:solidFill>
                <a:latin typeface="Arial" charset="0"/>
              </a:rPr>
              <a:pPr/>
              <a:t>5</a:t>
            </a:fld>
            <a:endParaRPr lang="en-US" altLang="en-US" sz="1200">
              <a:solidFill>
                <a:prstClr val="white"/>
              </a:solidFill>
              <a:latin typeface="Arial" charset="0"/>
            </a:endParaRPr>
          </a:p>
        </p:txBody>
      </p:sp>
      <p:sp>
        <p:nvSpPr>
          <p:cNvPr id="6" name="TextBox 5">
            <a:extLst>
              <a:ext uri="{FF2B5EF4-FFF2-40B4-BE49-F238E27FC236}">
                <a16:creationId xmlns:a16="http://schemas.microsoft.com/office/drawing/2014/main" id="{7D635497-BEDA-4734-82C5-DD6323B9B5DB}"/>
              </a:ext>
            </a:extLst>
          </p:cNvPr>
          <p:cNvSpPr txBox="1"/>
          <p:nvPr/>
        </p:nvSpPr>
        <p:spPr>
          <a:xfrm>
            <a:off x="364744" y="1094923"/>
            <a:ext cx="8636000" cy="5601533"/>
          </a:xfrm>
          <a:prstGeom prst="rect">
            <a:avLst/>
          </a:prstGeom>
          <a:noFill/>
        </p:spPr>
        <p:txBody>
          <a:bodyPr wrap="square" rtlCol="0">
            <a:spAutoFit/>
          </a:bodyPr>
          <a:lstStyle/>
          <a:p>
            <a:pPr marL="514350" indent="-514350">
              <a:buFont typeface="+mj-lt"/>
              <a:buAutoNum type="arabicPeriod" startAt="6"/>
            </a:pPr>
            <a:r>
              <a:rPr lang="en-US" sz="2800" dirty="0">
                <a:latin typeface="Arial" panose="020B0604020202020204" pitchFamily="34" charset="0"/>
                <a:cs typeface="Arial" panose="020B0604020202020204" pitchFamily="34" charset="0"/>
              </a:rPr>
              <a:t>A child can fall asleep with a bottle as long as it doesn’t stay in the mouth all night. </a:t>
            </a:r>
          </a:p>
          <a:p>
            <a:pPr marL="514350" indent="-514350">
              <a:buFont typeface="+mj-lt"/>
              <a:buAutoNum type="arabicPeriod" startAt="6"/>
            </a:pPr>
            <a:r>
              <a:rPr lang="en-US" sz="2800" dirty="0">
                <a:latin typeface="Arial" panose="020B0604020202020204" pitchFamily="34" charset="0"/>
                <a:cs typeface="Arial" panose="020B0604020202020204" pitchFamily="34" charset="0"/>
              </a:rPr>
              <a:t>Fluoride products are not safe for young children. </a:t>
            </a:r>
          </a:p>
          <a:p>
            <a:pPr marL="514350" indent="-514350">
              <a:buFont typeface="+mj-lt"/>
              <a:buAutoNum type="arabicPeriod" startAt="6"/>
            </a:pPr>
            <a:r>
              <a:rPr lang="en-US" sz="2800" dirty="0">
                <a:latin typeface="Arial" panose="020B0604020202020204" pitchFamily="34" charset="0"/>
                <a:cs typeface="Arial" panose="020B0604020202020204" pitchFamily="34" charset="0"/>
              </a:rPr>
              <a:t>Bottled water is better for teeth than tap water.</a:t>
            </a:r>
          </a:p>
          <a:p>
            <a:pPr marL="514350" indent="-514350">
              <a:buFont typeface="+mj-lt"/>
              <a:buAutoNum type="arabicPeriod" startAt="6"/>
            </a:pPr>
            <a:r>
              <a:rPr lang="en-US" sz="2800" dirty="0">
                <a:latin typeface="Arial" panose="020B0604020202020204" pitchFamily="34" charset="0"/>
                <a:cs typeface="Arial" panose="020B0604020202020204" pitchFamily="34" charset="0"/>
              </a:rPr>
              <a:t>Children do not need to floss until they have adult teeth. </a:t>
            </a:r>
          </a:p>
          <a:p>
            <a:pPr marL="514350" indent="-514350">
              <a:buFont typeface="+mj-lt"/>
              <a:buAutoNum type="arabicPeriod" startAt="6"/>
            </a:pPr>
            <a:r>
              <a:rPr lang="en-US" sz="2800" dirty="0">
                <a:latin typeface="Arial" panose="020B0604020202020204" pitchFamily="34" charset="0"/>
                <a:cs typeface="Arial" panose="020B0604020202020204" pitchFamily="34" charset="0"/>
              </a:rPr>
              <a:t> Dried fruit is better for children’s teeth than  chocolate.</a:t>
            </a:r>
          </a:p>
          <a:p>
            <a:pPr marL="514350" indent="-514350">
              <a:buFont typeface="+mj-lt"/>
              <a:buAutoNum type="arabicPeriod" startAt="6"/>
            </a:pPr>
            <a:r>
              <a:rPr lang="en-US" sz="2800" dirty="0">
                <a:latin typeface="Arial" panose="020B0604020202020204" pitchFamily="34" charset="0"/>
                <a:cs typeface="Arial" panose="020B0604020202020204" pitchFamily="34" charset="0"/>
              </a:rPr>
              <a:t> A child can get oral bacteria from an adult.</a:t>
            </a:r>
          </a:p>
          <a:p>
            <a:pPr marL="514350" indent="-514350">
              <a:buFont typeface="+mj-lt"/>
              <a:buAutoNum type="arabicPeriod" startAt="6"/>
            </a:pPr>
            <a:r>
              <a:rPr lang="en-US" sz="2800" dirty="0">
                <a:latin typeface="Arial" panose="020B0604020202020204" pitchFamily="34" charset="0"/>
                <a:cs typeface="Arial" panose="020B0604020202020204" pitchFamily="34" charset="0"/>
              </a:rPr>
              <a:t> How often children eat changes their risk for cavities. </a:t>
            </a:r>
          </a:p>
          <a:p>
            <a:endParaRPr lang="en-US" sz="2800" dirty="0">
              <a:latin typeface="Arial" panose="020B0604020202020204" pitchFamily="34" charset="0"/>
              <a:cs typeface="Arial" panose="020B0604020202020204" pitchFamily="34" charset="0"/>
            </a:endParaRPr>
          </a:p>
          <a:p>
            <a:endParaRPr lang="en-US" sz="2200" dirty="0"/>
          </a:p>
        </p:txBody>
      </p:sp>
    </p:spTree>
    <p:extLst>
      <p:ext uri="{BB962C8B-B14F-4D97-AF65-F5344CB8AC3E}">
        <p14:creationId xmlns:p14="http://schemas.microsoft.com/office/powerpoint/2010/main" val="1238414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538288" y="897080"/>
            <a:ext cx="6400800" cy="5125334"/>
          </a:xfrm>
          <a:prstGeom prst="rect">
            <a:avLst/>
          </a:prstGeom>
        </p:spPr>
      </p:pic>
      <p:sp>
        <p:nvSpPr>
          <p:cNvPr id="15362" name="Slide Number Placeholder 4"/>
          <p:cNvSpPr txBox="1">
            <a:spLocks noGrp="1"/>
          </p:cNvSpPr>
          <p:nvPr/>
        </p:nvSpPr>
        <p:spPr bwMode="auto">
          <a:xfrm>
            <a:off x="6872288" y="6507163"/>
            <a:ext cx="21336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82F0C21-614E-496F-BFDC-F5A6383CCF05}" type="slidenum">
              <a:rPr lang="en-US" altLang="en-US" sz="1200">
                <a:solidFill>
                  <a:prstClr val="black"/>
                </a:solidFill>
                <a:ea typeface="MS PGothic" pitchFamily="34" charset="-128"/>
              </a:rPr>
              <a:pPr algn="r"/>
              <a:t>6</a:t>
            </a:fld>
            <a:endParaRPr lang="en-US" altLang="en-US" sz="1200">
              <a:solidFill>
                <a:prstClr val="black"/>
              </a:solidFill>
              <a:ea typeface="MS PGothic" pitchFamily="34" charset="-128"/>
            </a:endParaRPr>
          </a:p>
        </p:txBody>
      </p:sp>
      <p:sp>
        <p:nvSpPr>
          <p:cNvPr id="7171" name="Rectangle 4"/>
          <p:cNvSpPr>
            <a:spLocks noGrp="1" noChangeArrowheads="1"/>
          </p:cNvSpPr>
          <p:nvPr>
            <p:ph type="title" idx="4294967295"/>
          </p:nvPr>
        </p:nvSpPr>
        <p:spPr>
          <a:xfrm>
            <a:off x="0" y="42863"/>
            <a:ext cx="8229600" cy="1143000"/>
          </a:xfrm>
          <a:prstGeom prst="rect">
            <a:avLst/>
          </a:prstGeom>
        </p:spPr>
        <p:txBody>
          <a:bodyPr/>
          <a:lstStyle/>
          <a:p>
            <a:pPr eaLnBrk="1" hangingPunct="1">
              <a:defRPr/>
            </a:pPr>
            <a:r>
              <a:rPr lang="en-US" altLang="en-US" sz="4000" dirty="0"/>
              <a:t>   The Big Picture</a:t>
            </a:r>
          </a:p>
        </p:txBody>
      </p:sp>
      <p:sp>
        <p:nvSpPr>
          <p:cNvPr id="15364" name="Rectangle 3"/>
          <p:cNvSpPr>
            <a:spLocks noChangeArrowheads="1"/>
          </p:cNvSpPr>
          <p:nvPr/>
        </p:nvSpPr>
        <p:spPr bwMode="auto">
          <a:xfrm>
            <a:off x="2578100" y="2959689"/>
            <a:ext cx="4567776" cy="3554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34950" indent="-234950">
              <a:tabLst>
                <a:tab pos="234950" algn="l"/>
              </a:tabLst>
              <a:defRPr>
                <a:solidFill>
                  <a:schemeClr val="tx1"/>
                </a:solidFill>
                <a:latin typeface="Arial" pitchFamily="34" charset="0"/>
              </a:defRPr>
            </a:lvl1pPr>
            <a:lvl2pPr marL="742950" indent="-285750">
              <a:tabLst>
                <a:tab pos="234950" algn="l"/>
              </a:tabLst>
              <a:defRPr>
                <a:solidFill>
                  <a:schemeClr val="tx1"/>
                </a:solidFill>
                <a:latin typeface="Arial" pitchFamily="34" charset="0"/>
              </a:defRPr>
            </a:lvl2pPr>
            <a:lvl3pPr marL="1143000" indent="-228600">
              <a:tabLst>
                <a:tab pos="234950" algn="l"/>
              </a:tabLst>
              <a:defRPr>
                <a:solidFill>
                  <a:schemeClr val="tx1"/>
                </a:solidFill>
                <a:latin typeface="Arial" pitchFamily="34" charset="0"/>
              </a:defRPr>
            </a:lvl3pPr>
            <a:lvl4pPr marL="1600200" indent="-228600">
              <a:tabLst>
                <a:tab pos="234950" algn="l"/>
              </a:tabLst>
              <a:defRPr>
                <a:solidFill>
                  <a:schemeClr val="tx1"/>
                </a:solidFill>
                <a:latin typeface="Arial" pitchFamily="34" charset="0"/>
              </a:defRPr>
            </a:lvl4pPr>
            <a:lvl5pPr marL="2057400" indent="-228600">
              <a:tabLst>
                <a:tab pos="234950" algn="l"/>
              </a:tabLst>
              <a:defRPr>
                <a:solidFill>
                  <a:schemeClr val="tx1"/>
                </a:solidFill>
                <a:latin typeface="Arial" pitchFamily="34" charset="0"/>
              </a:defRPr>
            </a:lvl5pPr>
            <a:lvl6pPr marL="2514600" indent="-228600" eaLnBrk="0" fontAlgn="base" hangingPunct="0">
              <a:spcBef>
                <a:spcPct val="0"/>
              </a:spcBef>
              <a:spcAft>
                <a:spcPct val="0"/>
              </a:spcAft>
              <a:tabLst>
                <a:tab pos="234950" algn="l"/>
              </a:tabLst>
              <a:defRPr>
                <a:solidFill>
                  <a:schemeClr val="tx1"/>
                </a:solidFill>
                <a:latin typeface="Arial" pitchFamily="34" charset="0"/>
              </a:defRPr>
            </a:lvl6pPr>
            <a:lvl7pPr marL="2971800" indent="-228600" eaLnBrk="0" fontAlgn="base" hangingPunct="0">
              <a:spcBef>
                <a:spcPct val="0"/>
              </a:spcBef>
              <a:spcAft>
                <a:spcPct val="0"/>
              </a:spcAft>
              <a:tabLst>
                <a:tab pos="234950" algn="l"/>
              </a:tabLst>
              <a:defRPr>
                <a:solidFill>
                  <a:schemeClr val="tx1"/>
                </a:solidFill>
                <a:latin typeface="Arial" pitchFamily="34" charset="0"/>
              </a:defRPr>
            </a:lvl7pPr>
            <a:lvl8pPr marL="3429000" indent="-228600" eaLnBrk="0" fontAlgn="base" hangingPunct="0">
              <a:spcBef>
                <a:spcPct val="0"/>
              </a:spcBef>
              <a:spcAft>
                <a:spcPct val="0"/>
              </a:spcAft>
              <a:tabLst>
                <a:tab pos="234950" algn="l"/>
              </a:tabLst>
              <a:defRPr>
                <a:solidFill>
                  <a:schemeClr val="tx1"/>
                </a:solidFill>
                <a:latin typeface="Arial" pitchFamily="34" charset="0"/>
              </a:defRPr>
            </a:lvl8pPr>
            <a:lvl9pPr marL="3886200" indent="-228600" eaLnBrk="0" fontAlgn="base" hangingPunct="0">
              <a:spcBef>
                <a:spcPct val="0"/>
              </a:spcBef>
              <a:spcAft>
                <a:spcPct val="0"/>
              </a:spcAft>
              <a:tabLst>
                <a:tab pos="234950" algn="l"/>
              </a:tabLst>
              <a:defRPr>
                <a:solidFill>
                  <a:schemeClr val="tx1"/>
                </a:solidFill>
                <a:latin typeface="Arial" pitchFamily="34" charset="0"/>
              </a:defRPr>
            </a:lvl9pPr>
          </a:lstStyle>
          <a:p>
            <a:pPr algn="ctr">
              <a:lnSpc>
                <a:spcPct val="90000"/>
              </a:lnSpc>
            </a:pPr>
            <a:r>
              <a:rPr lang="en-US" altLang="en-US" sz="4000" dirty="0">
                <a:solidFill>
                  <a:schemeClr val="bg1"/>
                </a:solidFill>
                <a:ea typeface="MS PGothic" pitchFamily="34" charset="-128"/>
              </a:rPr>
              <a:t>You are not healthy without a healthy mouth…</a:t>
            </a:r>
          </a:p>
          <a:p>
            <a:pPr algn="ctr">
              <a:lnSpc>
                <a:spcPct val="90000"/>
              </a:lnSpc>
            </a:pPr>
            <a:endParaRPr lang="en-US" altLang="en-US" sz="5400" dirty="0">
              <a:solidFill>
                <a:prstClr val="black"/>
              </a:solidFill>
              <a:ea typeface="MS PGothic" pitchFamily="34" charset="-128"/>
            </a:endParaRPr>
          </a:p>
          <a:p>
            <a:pPr algn="ctr">
              <a:lnSpc>
                <a:spcPct val="90000"/>
              </a:lnSpc>
            </a:pPr>
            <a:r>
              <a:rPr lang="en-US" altLang="en-US" sz="2400" dirty="0">
                <a:solidFill>
                  <a:prstClr val="black"/>
                </a:solidFill>
                <a:ea typeface="MS PGothic" pitchFamily="34" charset="-128"/>
              </a:rPr>
              <a:t>			</a:t>
            </a:r>
          </a:p>
          <a:p>
            <a:pPr algn="ctr">
              <a:lnSpc>
                <a:spcPct val="90000"/>
              </a:lnSpc>
            </a:pPr>
            <a:endParaRPr lang="en-US" altLang="en-US" sz="2400" dirty="0">
              <a:solidFill>
                <a:srgbClr val="F8F8F8"/>
              </a:solidFill>
              <a:ea typeface="MS PGothic" pitchFamily="34" charset="-128"/>
            </a:endParaRPr>
          </a:p>
          <a:p>
            <a:pPr algn="ctr">
              <a:lnSpc>
                <a:spcPct val="90000"/>
              </a:lnSpc>
            </a:pPr>
            <a:endParaRPr lang="en-US" altLang="en-US" sz="2800" dirty="0">
              <a:solidFill>
                <a:srgbClr val="F8F8F8"/>
              </a:solidFill>
              <a:ea typeface="MS PGothic" pitchFamily="34" charset="-128"/>
            </a:endParaRPr>
          </a:p>
        </p:txBody>
      </p:sp>
      <p:sp>
        <p:nvSpPr>
          <p:cNvPr id="2" name="TextBox 1"/>
          <p:cNvSpPr txBox="1"/>
          <p:nvPr/>
        </p:nvSpPr>
        <p:spPr>
          <a:xfrm>
            <a:off x="1946148" y="6183997"/>
            <a:ext cx="4926140" cy="646331"/>
          </a:xfrm>
          <a:prstGeom prst="rect">
            <a:avLst/>
          </a:prstGeom>
          <a:noFill/>
        </p:spPr>
        <p:txBody>
          <a:bodyPr wrap="square" rtlCol="0">
            <a:spAutoFit/>
          </a:bodyPr>
          <a:lstStyle/>
          <a:p>
            <a:pPr algn="ctr"/>
            <a:r>
              <a:rPr lang="en-US" altLang="en-US" dirty="0">
                <a:solidFill>
                  <a:schemeClr val="bg1"/>
                </a:solidFill>
                <a:ea typeface="MS PGothic" pitchFamily="34" charset="-128"/>
              </a:rPr>
              <a:t>Dr. David </a:t>
            </a:r>
            <a:r>
              <a:rPr lang="en-US" altLang="en-US" dirty="0" err="1">
                <a:solidFill>
                  <a:schemeClr val="bg1"/>
                </a:solidFill>
                <a:ea typeface="MS PGothic" pitchFamily="34" charset="-128"/>
              </a:rPr>
              <a:t>Satcher</a:t>
            </a:r>
            <a:r>
              <a:rPr lang="en-US" altLang="en-US" dirty="0">
                <a:solidFill>
                  <a:schemeClr val="bg1"/>
                </a:solidFill>
                <a:ea typeface="MS PGothic" pitchFamily="34" charset="-128"/>
              </a:rPr>
              <a:t>, Surgeon General Report 2000</a:t>
            </a:r>
          </a:p>
          <a:p>
            <a:endParaRPr lang="en-US" dirty="0">
              <a:solidFill>
                <a:schemeClr val="bg1"/>
              </a:solidFill>
            </a:endParaRPr>
          </a:p>
        </p:txBody>
      </p:sp>
    </p:spTree>
    <p:extLst>
      <p:ext uri="{BB962C8B-B14F-4D97-AF65-F5344CB8AC3E}">
        <p14:creationId xmlns:p14="http://schemas.microsoft.com/office/powerpoint/2010/main" val="424687650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bwMode="auto">
          <a:xfrm>
            <a:off x="228600" y="0"/>
            <a:ext cx="8458200" cy="838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t>Consider these National Statistics</a:t>
            </a:r>
          </a:p>
        </p:txBody>
      </p:sp>
      <p:sp>
        <p:nvSpPr>
          <p:cNvPr id="20483" name="Rectangle 3"/>
          <p:cNvSpPr>
            <a:spLocks noChangeArrowheads="1"/>
          </p:cNvSpPr>
          <p:nvPr/>
        </p:nvSpPr>
        <p:spPr bwMode="auto">
          <a:xfrm>
            <a:off x="228600" y="1074382"/>
            <a:ext cx="8643457" cy="50417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1000">
                <a:solidFill>
                  <a:srgbClr val="FFFFFF"/>
                </a:solidFill>
                <a:latin typeface="Calibri" pitchFamily="34" charset="0"/>
                <a:cs typeface="Arial" pitchFamily="34" charset="0"/>
              </a:defRPr>
            </a:lvl1pPr>
            <a:lvl2pPr marL="690563" indent="-233363">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pPr marL="0" indent="0" algn="ctr">
              <a:spcBef>
                <a:spcPts val="600"/>
              </a:spcBef>
            </a:pPr>
            <a:r>
              <a:rPr lang="en-US" altLang="en-US" sz="3100" dirty="0">
                <a:solidFill>
                  <a:prstClr val="black"/>
                </a:solidFill>
                <a:latin typeface="Arial" pitchFamily="34" charset="0"/>
              </a:rPr>
              <a:t>Most children have a regular health care provider, for well check ups and sick care - but many lack a dental provider  </a:t>
            </a:r>
          </a:p>
          <a:p>
            <a:pPr>
              <a:spcBef>
                <a:spcPts val="600"/>
              </a:spcBef>
              <a:buFont typeface="Arial" pitchFamily="34" charset="0"/>
              <a:buChar char="•"/>
            </a:pPr>
            <a:r>
              <a:rPr lang="en-US" altLang="en-US" sz="2800" dirty="0">
                <a:solidFill>
                  <a:prstClr val="black"/>
                </a:solidFill>
                <a:latin typeface="Arial" pitchFamily="34" charset="0"/>
              </a:rPr>
              <a:t>Children are over </a:t>
            </a:r>
            <a:r>
              <a:rPr lang="en-US" altLang="en-US" sz="3200" dirty="0">
                <a:solidFill>
                  <a:srgbClr val="FF0000"/>
                </a:solidFill>
                <a:latin typeface="Arial" pitchFamily="34" charset="0"/>
              </a:rPr>
              <a:t>2x</a:t>
            </a:r>
            <a:r>
              <a:rPr lang="en-US" altLang="en-US" sz="2800" dirty="0">
                <a:solidFill>
                  <a:prstClr val="black"/>
                </a:solidFill>
                <a:latin typeface="Arial" pitchFamily="34" charset="0"/>
              </a:rPr>
              <a:t> more likely to </a:t>
            </a:r>
            <a:r>
              <a:rPr lang="en-US" altLang="en-US" sz="2800" dirty="0">
                <a:solidFill>
                  <a:srgbClr val="FF0000"/>
                </a:solidFill>
                <a:latin typeface="Arial" pitchFamily="34" charset="0"/>
              </a:rPr>
              <a:t>lack coverage </a:t>
            </a:r>
            <a:r>
              <a:rPr lang="en-US" altLang="en-US" sz="2800" dirty="0">
                <a:solidFill>
                  <a:prstClr val="black"/>
                </a:solidFill>
                <a:latin typeface="Arial" pitchFamily="34" charset="0"/>
              </a:rPr>
              <a:t>that pays </a:t>
            </a:r>
            <a:r>
              <a:rPr lang="en-US" altLang="en-US" sz="2800" dirty="0">
                <a:solidFill>
                  <a:srgbClr val="FF0000"/>
                </a:solidFill>
                <a:latin typeface="Arial" pitchFamily="34" charset="0"/>
              </a:rPr>
              <a:t>for dental care </a:t>
            </a:r>
            <a:r>
              <a:rPr lang="en-US" altLang="en-US" sz="2800" dirty="0">
                <a:solidFill>
                  <a:prstClr val="black"/>
                </a:solidFill>
                <a:latin typeface="Arial" pitchFamily="34" charset="0"/>
              </a:rPr>
              <a:t>than medical care </a:t>
            </a:r>
          </a:p>
          <a:p>
            <a:pPr>
              <a:spcBef>
                <a:spcPts val="600"/>
              </a:spcBef>
              <a:buFont typeface="Arial" pitchFamily="34" charset="0"/>
              <a:buChar char="•"/>
            </a:pPr>
            <a:r>
              <a:rPr lang="en-US" altLang="en-US" sz="2800" dirty="0">
                <a:solidFill>
                  <a:prstClr val="black"/>
                </a:solidFill>
                <a:latin typeface="Arial" pitchFamily="34" charset="0"/>
              </a:rPr>
              <a:t>The number of dentists are declining    , especially those that accept public insurance (Medicaid)</a:t>
            </a:r>
          </a:p>
          <a:p>
            <a:pPr>
              <a:spcBef>
                <a:spcPts val="600"/>
              </a:spcBef>
              <a:buFont typeface="Arial" pitchFamily="34" charset="0"/>
              <a:buChar char="•"/>
            </a:pPr>
            <a:r>
              <a:rPr lang="en-US" altLang="en-US" sz="2800" dirty="0">
                <a:solidFill>
                  <a:prstClr val="black"/>
                </a:solidFill>
                <a:latin typeface="Arial" pitchFamily="34" charset="0"/>
              </a:rPr>
              <a:t>Dentists often uncomfortable working with young children and those with special health care needs</a:t>
            </a:r>
          </a:p>
          <a:p>
            <a:pPr>
              <a:spcBef>
                <a:spcPts val="600"/>
              </a:spcBef>
              <a:buFont typeface="Arial" pitchFamily="34" charset="0"/>
              <a:buChar char="•"/>
            </a:pPr>
            <a:r>
              <a:rPr lang="en-US" sz="2800" b="0" i="0" dirty="0">
                <a:solidFill>
                  <a:srgbClr val="000000"/>
                </a:solidFill>
                <a:effectLst/>
                <a:latin typeface="Arial" panose="020B0604020202020204" pitchFamily="34" charset="0"/>
              </a:rPr>
              <a:t>13% of 2-19 year olds have untreated dental decay</a:t>
            </a:r>
            <a:endParaRPr lang="en-US" altLang="en-US" sz="2800" dirty="0">
              <a:solidFill>
                <a:prstClr val="black"/>
              </a:solidFill>
              <a:latin typeface="Arial" panose="020B0604020202020204" pitchFamily="34" charset="0"/>
            </a:endParaRPr>
          </a:p>
          <a:p>
            <a:pPr>
              <a:spcBef>
                <a:spcPts val="600"/>
              </a:spcBef>
              <a:buFont typeface="Arial" pitchFamily="34" charset="0"/>
              <a:buChar char="•"/>
            </a:pPr>
            <a:endParaRPr lang="en-US" altLang="en-US" sz="2800" dirty="0">
              <a:solidFill>
                <a:prstClr val="black"/>
              </a:solidFill>
              <a:latin typeface="Arial" panose="020B0604020202020204" pitchFamily="34" charset="0"/>
            </a:endParaRPr>
          </a:p>
          <a:p>
            <a:pPr lvl="1">
              <a:spcBef>
                <a:spcPct val="20000"/>
              </a:spcBef>
            </a:pPr>
            <a:endParaRPr lang="en-US" altLang="en-US" sz="2800" dirty="0">
              <a:solidFill>
                <a:prstClr val="black"/>
              </a:solidFill>
              <a:latin typeface="Arial" panose="020B0604020202020204" pitchFamily="34" charset="0"/>
            </a:endParaRPr>
          </a:p>
          <a:p>
            <a:pPr lvl="1">
              <a:spcBef>
                <a:spcPct val="20000"/>
              </a:spcBef>
              <a:buFont typeface="Arial" pitchFamily="34" charset="0"/>
              <a:buNone/>
            </a:pPr>
            <a:endParaRPr lang="en-US" altLang="en-US" sz="2800" dirty="0">
              <a:solidFill>
                <a:prstClr val="black"/>
              </a:solidFill>
              <a:latin typeface="Arial" panose="020B0604020202020204" pitchFamily="34" charset="0"/>
            </a:endParaRPr>
          </a:p>
          <a:p>
            <a:pPr lvl="1">
              <a:spcBef>
                <a:spcPct val="20000"/>
              </a:spcBef>
              <a:buFont typeface="Arial" pitchFamily="34" charset="0"/>
              <a:buNone/>
            </a:pPr>
            <a:endParaRPr lang="en-US" altLang="en-US" sz="2800" dirty="0">
              <a:solidFill>
                <a:prstClr val="black"/>
              </a:solidFill>
              <a:latin typeface="Arial" panose="020B0604020202020204" pitchFamily="34" charset="0"/>
            </a:endParaRPr>
          </a:p>
        </p:txBody>
      </p:sp>
      <p:sp>
        <p:nvSpPr>
          <p:cNvPr id="20484" name="Slide Number Placeholder 1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rgbClr val="FFFFFF"/>
                </a:solidFill>
                <a:latin typeface="Calibri" pitchFamily="34" charset="0"/>
                <a:cs typeface="Arial" pitchFamily="34" charset="0"/>
              </a:defRPr>
            </a:lvl1pPr>
            <a:lvl2pPr marL="742950" indent="-285750">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pPr algn="ctr"/>
            <a:fld id="{4984FE61-E2CC-44E6-9677-5A922CC4CA32}" type="slidenum">
              <a:rPr lang="en-US" altLang="en-US" sz="1200">
                <a:solidFill>
                  <a:prstClr val="white"/>
                </a:solidFill>
                <a:latin typeface="Arial" pitchFamily="34" charset="0"/>
              </a:rPr>
              <a:pPr algn="ctr"/>
              <a:t>7</a:t>
            </a:fld>
            <a:endParaRPr lang="en-US" altLang="en-US" sz="1200">
              <a:solidFill>
                <a:prstClr val="white"/>
              </a:solidFill>
              <a:latin typeface="Arial" pitchFamily="34" charset="0"/>
            </a:endParaRPr>
          </a:p>
        </p:txBody>
      </p:sp>
      <p:sp>
        <p:nvSpPr>
          <p:cNvPr id="2" name="Down Arrow 1"/>
          <p:cNvSpPr/>
          <p:nvPr/>
        </p:nvSpPr>
        <p:spPr>
          <a:xfrm>
            <a:off x="6582655" y="3595237"/>
            <a:ext cx="272476" cy="401345"/>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1491505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77118" y="0"/>
            <a:ext cx="9144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rgbClr val="FFFFFF"/>
                </a:solidFill>
                <a:latin typeface="Calibri" pitchFamily="34" charset="0"/>
                <a:cs typeface="Arial" pitchFamily="34" charset="0"/>
              </a:defRPr>
            </a:lvl1pPr>
            <a:lvl2pPr marL="742950" indent="-285750">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r>
              <a:rPr lang="en-US" altLang="en-US" sz="4400" dirty="0">
                <a:solidFill>
                  <a:prstClr val="white"/>
                </a:solidFill>
                <a:latin typeface="Tahoma" pitchFamily="34" charset="0"/>
                <a:cs typeface="Tahoma" pitchFamily="34" charset="0"/>
              </a:rPr>
              <a:t> Healthy Teeth</a:t>
            </a:r>
          </a:p>
        </p:txBody>
      </p:sp>
      <p:sp>
        <p:nvSpPr>
          <p:cNvPr id="28675" name="Slide Number Placeholder 9"/>
          <p:cNvSpPr>
            <a:spLocks noGrp="1"/>
          </p:cNvSpPr>
          <p:nvPr>
            <p:ph type="sldNum" sz="quarter" idx="10"/>
          </p:nvPr>
        </p:nvSpPr>
        <p:spPr bwMode="auto">
          <a:xfrm>
            <a:off x="8686800" y="444906"/>
            <a:ext cx="4572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rgbClr val="FFFFFF"/>
                </a:solidFill>
                <a:latin typeface="Calibri" pitchFamily="34" charset="0"/>
                <a:cs typeface="Arial" pitchFamily="34" charset="0"/>
              </a:defRPr>
            </a:lvl1pPr>
            <a:lvl2pPr marL="742950" indent="-285750">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pPr algn="ctr"/>
            <a:fld id="{8EBA0A07-402E-4CA7-A8AA-B28228D4FF92}" type="slidenum">
              <a:rPr lang="en-US" altLang="en-US" sz="1200">
                <a:solidFill>
                  <a:prstClr val="white"/>
                </a:solidFill>
                <a:latin typeface="Arial" pitchFamily="34" charset="0"/>
              </a:rPr>
              <a:pPr algn="ctr"/>
              <a:t>8</a:t>
            </a:fld>
            <a:endParaRPr lang="en-US" altLang="en-US" sz="1200">
              <a:solidFill>
                <a:prstClr val="white"/>
              </a:solidFill>
              <a:latin typeface="Arial" pitchFamily="34" charset="0"/>
            </a:endParaRPr>
          </a:p>
        </p:txBody>
      </p:sp>
      <p:pic>
        <p:nvPicPr>
          <p:cNvPr id="28677" name="Picture 3" descr="healthy teeth"/>
          <p:cNvPicPr>
            <a:picLocks noChangeAspect="1" noChangeArrowheads="1"/>
          </p:cNvPicPr>
          <p:nvPr/>
        </p:nvPicPr>
        <p:blipFill rotWithShape="1">
          <a:blip r:embed="rId3">
            <a:extLst>
              <a:ext uri="{28A0092B-C50C-407E-A947-70E740481C1C}">
                <a14:useLocalDpi xmlns:a14="http://schemas.microsoft.com/office/drawing/2010/main" val="0"/>
              </a:ext>
            </a:extLst>
          </a:blip>
          <a:srcRect t="9556"/>
          <a:stretch/>
        </p:blipFill>
        <p:spPr bwMode="auto">
          <a:xfrm>
            <a:off x="237529" y="1175158"/>
            <a:ext cx="4642900" cy="23584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78" name="Picture 4" descr="Healthy linguals"/>
          <p:cNvPicPr>
            <a:picLocks noChangeAspect="1" noChangeArrowheads="1"/>
          </p:cNvPicPr>
          <p:nvPr/>
        </p:nvPicPr>
        <p:blipFill>
          <a:blip r:embed="rId4">
            <a:extLst>
              <a:ext uri="{28A0092B-C50C-407E-A947-70E740481C1C}">
                <a14:useLocalDpi xmlns:a14="http://schemas.microsoft.com/office/drawing/2010/main" val="0"/>
              </a:ext>
            </a:extLst>
          </a:blip>
          <a:srcRect l="18103" t="14261" r="7813" b="14438"/>
          <a:stretch>
            <a:fillRect/>
          </a:stretch>
        </p:blipFill>
        <p:spPr bwMode="auto">
          <a:xfrm>
            <a:off x="4583017" y="3612477"/>
            <a:ext cx="4332383" cy="24273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9" name="Text Box 10"/>
          <p:cNvSpPr txBox="1">
            <a:spLocks noChangeArrowheads="1"/>
          </p:cNvSpPr>
          <p:nvPr/>
        </p:nvSpPr>
        <p:spPr bwMode="auto">
          <a:xfrm>
            <a:off x="2604618" y="6180318"/>
            <a:ext cx="297180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rgbClr val="FFFFFF"/>
                </a:solidFill>
                <a:latin typeface="Calibri" pitchFamily="34" charset="0"/>
                <a:cs typeface="Arial" pitchFamily="34" charset="0"/>
              </a:defRPr>
            </a:lvl1pPr>
            <a:lvl2pPr marL="742950" indent="-285750">
              <a:defRPr sz="1000">
                <a:solidFill>
                  <a:srgbClr val="FFFFFF"/>
                </a:solidFill>
                <a:latin typeface="Calibri" pitchFamily="34" charset="0"/>
                <a:cs typeface="Arial" pitchFamily="34" charset="0"/>
              </a:defRPr>
            </a:lvl2pPr>
            <a:lvl3pPr marL="1143000" indent="-228600">
              <a:defRPr sz="1000">
                <a:solidFill>
                  <a:srgbClr val="FFFFFF"/>
                </a:solidFill>
                <a:latin typeface="Calibri" pitchFamily="34" charset="0"/>
                <a:cs typeface="Arial" pitchFamily="34" charset="0"/>
              </a:defRPr>
            </a:lvl3pPr>
            <a:lvl4pPr marL="1600200" indent="-228600">
              <a:defRPr sz="1000">
                <a:solidFill>
                  <a:srgbClr val="FFFFFF"/>
                </a:solidFill>
                <a:latin typeface="Calibri" pitchFamily="34" charset="0"/>
                <a:cs typeface="Arial" pitchFamily="34" charset="0"/>
              </a:defRPr>
            </a:lvl4pPr>
            <a:lvl5pPr marL="2057400" indent="-228600">
              <a:defRPr sz="1000">
                <a:solidFill>
                  <a:srgbClr val="FFFFFF"/>
                </a:solidFill>
                <a:latin typeface="Calibri" pitchFamily="34" charset="0"/>
                <a:cs typeface="Arial" pitchFamily="34" charset="0"/>
              </a:defRPr>
            </a:lvl5pPr>
            <a:lvl6pPr marL="2514600" indent="-228600" eaLnBrk="0" fontAlgn="base" hangingPunct="0">
              <a:spcBef>
                <a:spcPct val="0"/>
              </a:spcBef>
              <a:spcAft>
                <a:spcPct val="0"/>
              </a:spcAft>
              <a:defRPr sz="1000">
                <a:solidFill>
                  <a:srgbClr val="FFFFFF"/>
                </a:solidFill>
                <a:latin typeface="Calibri" pitchFamily="34" charset="0"/>
                <a:cs typeface="Arial" pitchFamily="34" charset="0"/>
              </a:defRPr>
            </a:lvl6pPr>
            <a:lvl7pPr marL="2971800" indent="-228600" eaLnBrk="0" fontAlgn="base" hangingPunct="0">
              <a:spcBef>
                <a:spcPct val="0"/>
              </a:spcBef>
              <a:spcAft>
                <a:spcPct val="0"/>
              </a:spcAft>
              <a:defRPr sz="1000">
                <a:solidFill>
                  <a:srgbClr val="FFFFFF"/>
                </a:solidFill>
                <a:latin typeface="Calibri" pitchFamily="34" charset="0"/>
                <a:cs typeface="Arial" pitchFamily="34" charset="0"/>
              </a:defRPr>
            </a:lvl7pPr>
            <a:lvl8pPr marL="3429000" indent="-228600" eaLnBrk="0" fontAlgn="base" hangingPunct="0">
              <a:spcBef>
                <a:spcPct val="0"/>
              </a:spcBef>
              <a:spcAft>
                <a:spcPct val="0"/>
              </a:spcAft>
              <a:defRPr sz="1000">
                <a:solidFill>
                  <a:srgbClr val="FFFFFF"/>
                </a:solidFill>
                <a:latin typeface="Calibri" pitchFamily="34" charset="0"/>
                <a:cs typeface="Arial" pitchFamily="34" charset="0"/>
              </a:defRPr>
            </a:lvl8pPr>
            <a:lvl9pPr marL="3886200" indent="-228600" eaLnBrk="0" fontAlgn="base" hangingPunct="0">
              <a:spcBef>
                <a:spcPct val="0"/>
              </a:spcBef>
              <a:spcAft>
                <a:spcPct val="0"/>
              </a:spcAft>
              <a:defRPr sz="1000">
                <a:solidFill>
                  <a:srgbClr val="FFFFFF"/>
                </a:solidFill>
                <a:latin typeface="Calibri" pitchFamily="34" charset="0"/>
                <a:cs typeface="Arial" pitchFamily="34" charset="0"/>
              </a:defRPr>
            </a:lvl9pPr>
          </a:lstStyle>
          <a:p>
            <a:pPr algn="r">
              <a:spcBef>
                <a:spcPct val="50000"/>
              </a:spcBef>
            </a:pPr>
            <a:r>
              <a:rPr lang="en-US" altLang="en-US" dirty="0">
                <a:solidFill>
                  <a:prstClr val="black"/>
                </a:solidFill>
                <a:latin typeface="Arial" pitchFamily="34" charset="0"/>
              </a:rPr>
              <a:t>Photos: Joanna Douglass, BDS, DDS</a:t>
            </a:r>
            <a:r>
              <a:rPr lang="en-US" altLang="en-US" dirty="0">
                <a:latin typeface="Arial" pitchFamily="34" charset="0"/>
              </a:rPr>
              <a:t> </a:t>
            </a:r>
          </a:p>
        </p:txBody>
      </p:sp>
      <p:sp>
        <p:nvSpPr>
          <p:cNvPr id="2" name="TextBox 1"/>
          <p:cNvSpPr txBox="1"/>
          <p:nvPr/>
        </p:nvSpPr>
        <p:spPr>
          <a:xfrm>
            <a:off x="4880429" y="1283106"/>
            <a:ext cx="4263571" cy="1938992"/>
          </a:xfrm>
          <a:prstGeom prst="rect">
            <a:avLst/>
          </a:prstGeom>
          <a:noFill/>
        </p:spPr>
        <p:txBody>
          <a:bodyPr wrap="square" rtlCol="0">
            <a:spAutoFit/>
          </a:bodyPr>
          <a:lstStyle/>
          <a:p>
            <a:pPr algn="ctr"/>
            <a:r>
              <a:rPr lang="en-US" sz="6000" dirty="0">
                <a:latin typeface="Arial" panose="020B0604020202020204" pitchFamily="34" charset="0"/>
                <a:cs typeface="Arial" panose="020B0604020202020204" pitchFamily="34" charset="0"/>
              </a:rPr>
              <a:t>What do you notice?</a:t>
            </a:r>
          </a:p>
        </p:txBody>
      </p:sp>
    </p:spTree>
    <p:extLst>
      <p:ext uri="{BB962C8B-B14F-4D97-AF65-F5344CB8AC3E}">
        <p14:creationId xmlns:p14="http://schemas.microsoft.com/office/powerpoint/2010/main" val="412515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1494" y="83308"/>
            <a:ext cx="8912506" cy="1143000"/>
          </a:xfrm>
        </p:spPr>
        <p:txBody>
          <a:bodyPr/>
          <a:lstStyle/>
          <a:p>
            <a:r>
              <a:rPr lang="en-US" sz="4000" dirty="0"/>
              <a:t>Primary Teeth Are Important</a:t>
            </a:r>
          </a:p>
        </p:txBody>
      </p:sp>
      <p:sp>
        <p:nvSpPr>
          <p:cNvPr id="2" name="Slide Number Placeholder 1"/>
          <p:cNvSpPr>
            <a:spLocks noGrp="1"/>
          </p:cNvSpPr>
          <p:nvPr>
            <p:ph type="sldNum" sz="quarter" idx="12"/>
          </p:nvPr>
        </p:nvSpPr>
        <p:spPr/>
        <p:txBody>
          <a:bodyPr/>
          <a:lstStyle/>
          <a:p>
            <a:pPr>
              <a:defRPr/>
            </a:pPr>
            <a:fld id="{11CBC267-A29C-4ECF-82D8-465D5EB58AF4}" type="slidenum">
              <a:rPr lang="en-US" altLang="en-US" smtClean="0">
                <a:solidFill>
                  <a:prstClr val="white"/>
                </a:solidFill>
              </a:rPr>
              <a:pPr>
                <a:defRPr/>
              </a:pPr>
              <a:t>9</a:t>
            </a:fld>
            <a:endParaRPr lang="en-US" altLang="en-US" dirty="0">
              <a:solidFill>
                <a:prstClr val="white"/>
              </a:solidFill>
            </a:endParaRPr>
          </a:p>
        </p:txBody>
      </p:sp>
      <p:sp>
        <p:nvSpPr>
          <p:cNvPr id="4" name="Content Placeholder 3"/>
          <p:cNvSpPr>
            <a:spLocks noGrp="1"/>
          </p:cNvSpPr>
          <p:nvPr>
            <p:ph idx="1"/>
          </p:nvPr>
        </p:nvSpPr>
        <p:spPr>
          <a:xfrm>
            <a:off x="283120" y="1060305"/>
            <a:ext cx="8629385" cy="4525963"/>
          </a:xfrm>
        </p:spPr>
        <p:txBody>
          <a:bodyPr>
            <a:normAutofit/>
          </a:bodyPr>
          <a:lstStyle/>
          <a:p>
            <a:r>
              <a:rPr lang="en-US" sz="4000" dirty="0"/>
              <a:t>Speech development</a:t>
            </a:r>
          </a:p>
          <a:p>
            <a:r>
              <a:rPr lang="en-US" sz="4000" dirty="0"/>
              <a:t>Appearance and self-esteem</a:t>
            </a:r>
          </a:p>
          <a:p>
            <a:r>
              <a:rPr lang="en-US" sz="4000" dirty="0"/>
              <a:t>Chewing and nutrition</a:t>
            </a:r>
          </a:p>
          <a:p>
            <a:r>
              <a:rPr lang="en-US" sz="4000" dirty="0"/>
              <a:t>Save space for permanent teeth</a:t>
            </a:r>
          </a:p>
          <a:p>
            <a:endParaRPr lang="en-US" sz="4000" dirty="0"/>
          </a:p>
          <a:p>
            <a:endParaRPr lang="en-US" dirty="0"/>
          </a:p>
          <a:p>
            <a:pPr marL="0" indent="0">
              <a:buNone/>
            </a:pPr>
            <a:endParaRPr lang="en-US" sz="2400" dirty="0"/>
          </a:p>
        </p:txBody>
      </p:sp>
      <p:pic>
        <p:nvPicPr>
          <p:cNvPr id="6" name="Picture 5">
            <a:extLst>
              <a:ext uri="{FF2B5EF4-FFF2-40B4-BE49-F238E27FC236}">
                <a16:creationId xmlns:a16="http://schemas.microsoft.com/office/drawing/2014/main" id="{493DC9D5-8A68-44F0-9891-1F7027AD9FBB}"/>
              </a:ext>
            </a:extLst>
          </p:cNvPr>
          <p:cNvPicPr>
            <a:picLocks noChangeAspect="1"/>
          </p:cNvPicPr>
          <p:nvPr/>
        </p:nvPicPr>
        <p:blipFill rotWithShape="1">
          <a:blip r:embed="rId3"/>
          <a:srcRect t="5193" r="36620"/>
          <a:stretch/>
        </p:blipFill>
        <p:spPr>
          <a:xfrm>
            <a:off x="3368232" y="4105534"/>
            <a:ext cx="2257063" cy="2250816"/>
          </a:xfrm>
          <a:prstGeom prst="rect">
            <a:avLst/>
          </a:prstGeom>
        </p:spPr>
      </p:pic>
      <p:sp>
        <p:nvSpPr>
          <p:cNvPr id="8" name="Text Box 12">
            <a:extLst>
              <a:ext uri="{FF2B5EF4-FFF2-40B4-BE49-F238E27FC236}">
                <a16:creationId xmlns:a16="http://schemas.microsoft.com/office/drawing/2014/main" id="{C1B23AF8-D6D8-4D12-BFC2-F46E8308A323}"/>
              </a:ext>
            </a:extLst>
          </p:cNvPr>
          <p:cNvSpPr txBox="1">
            <a:spLocks noChangeArrowheads="1"/>
          </p:cNvSpPr>
          <p:nvPr/>
        </p:nvSpPr>
        <p:spPr bwMode="auto">
          <a:xfrm>
            <a:off x="3368232" y="6356350"/>
            <a:ext cx="2257064" cy="169277"/>
          </a:xfrm>
          <a:prstGeom prst="rect">
            <a:avLst/>
          </a:prstGeom>
          <a:solidFill>
            <a:srgbClr val="FFFFFF">
              <a:alpha val="2705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rgbClr val="FFFFFF"/>
                </a:solidFill>
                <a:latin typeface="Calibri" panose="020F0502020204030204" pitchFamily="34" charset="0"/>
                <a:cs typeface="Arial" panose="020B0604020202020204" pitchFamily="34" charset="0"/>
              </a:defRPr>
            </a:lvl1pPr>
            <a:lvl2pPr marL="742950" indent="-285750">
              <a:defRPr sz="1000">
                <a:solidFill>
                  <a:srgbClr val="FFFFFF"/>
                </a:solidFill>
                <a:latin typeface="Calibri" panose="020F0502020204030204" pitchFamily="34" charset="0"/>
                <a:cs typeface="Arial" panose="020B0604020202020204" pitchFamily="34" charset="0"/>
              </a:defRPr>
            </a:lvl2pPr>
            <a:lvl3pPr marL="1143000" indent="-228600">
              <a:defRPr sz="1000">
                <a:solidFill>
                  <a:srgbClr val="FFFFFF"/>
                </a:solidFill>
                <a:latin typeface="Calibri" panose="020F0502020204030204" pitchFamily="34" charset="0"/>
                <a:cs typeface="Arial" panose="020B0604020202020204" pitchFamily="34" charset="0"/>
              </a:defRPr>
            </a:lvl3pPr>
            <a:lvl4pPr marL="1600200" indent="-228600">
              <a:defRPr sz="1000">
                <a:solidFill>
                  <a:srgbClr val="FFFFFF"/>
                </a:solidFill>
                <a:latin typeface="Calibri" panose="020F0502020204030204" pitchFamily="34" charset="0"/>
                <a:cs typeface="Arial" panose="020B0604020202020204" pitchFamily="34" charset="0"/>
              </a:defRPr>
            </a:lvl4pPr>
            <a:lvl5pPr marL="2057400" indent="-228600">
              <a:defRPr sz="1000">
                <a:solidFill>
                  <a:srgbClr val="FFFFFF"/>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1000">
                <a:solidFill>
                  <a:srgbClr val="FFFFFF"/>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1000">
                <a:solidFill>
                  <a:srgbClr val="FFFFFF"/>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1000">
                <a:solidFill>
                  <a:srgbClr val="FFFFFF"/>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1000">
                <a:solidFill>
                  <a:srgbClr val="FFFFFF"/>
                </a:solidFill>
                <a:latin typeface="Calibri" panose="020F0502020204030204" pitchFamily="34" charset="0"/>
                <a:cs typeface="Arial" panose="020B0604020202020204" pitchFamily="34" charset="0"/>
              </a:defRPr>
            </a:lvl9pPr>
          </a:lstStyle>
          <a:p>
            <a:pPr algn="ctr" eaLnBrk="1" hangingPunct="1">
              <a:lnSpc>
                <a:spcPts val="600"/>
              </a:lnSpc>
            </a:pPr>
            <a:r>
              <a:rPr lang="en-US" altLang="en-US" sz="800" dirty="0">
                <a:solidFill>
                  <a:schemeClr val="tx1"/>
                </a:solidFill>
                <a:latin typeface="Arial" panose="020B0604020202020204" pitchFamily="34" charset="0"/>
              </a:rPr>
              <a:t>Image: Thinkstock.com</a:t>
            </a:r>
            <a:endParaRPr lang="en-US" altLang="en-US" sz="800" dirty="0">
              <a:solidFill>
                <a:schemeClr val="tx1"/>
              </a:solidFill>
            </a:endParaRPr>
          </a:p>
        </p:txBody>
      </p:sp>
    </p:spTree>
    <p:extLst>
      <p:ext uri="{BB962C8B-B14F-4D97-AF65-F5344CB8AC3E}">
        <p14:creationId xmlns:p14="http://schemas.microsoft.com/office/powerpoint/2010/main" val="2255527560"/>
      </p:ext>
    </p:extLst>
  </p:cSld>
  <p:clrMapOvr>
    <a:masterClrMapping/>
  </p:clrMapOvr>
  <p:transition spd="slow">
    <p:push dir="u"/>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22366</TotalTime>
  <Words>11531</Words>
  <Application>Microsoft Office PowerPoint</Application>
  <PresentationFormat>On-screen Show (4:3)</PresentationFormat>
  <Paragraphs>1062</Paragraphs>
  <Slides>47</Slides>
  <Notes>47</Notes>
  <HiddenSlides>0</HiddenSlides>
  <MMClips>1</MMClips>
  <ScaleCrop>false</ScaleCrop>
  <HeadingPairs>
    <vt:vector size="4" baseType="variant">
      <vt:variant>
        <vt:lpstr>Theme</vt:lpstr>
      </vt:variant>
      <vt:variant>
        <vt:i4>3</vt:i4>
      </vt:variant>
      <vt:variant>
        <vt:lpstr>Slide Titles</vt:lpstr>
      </vt:variant>
      <vt:variant>
        <vt:i4>47</vt:i4>
      </vt:variant>
    </vt:vector>
  </HeadingPairs>
  <TitlesOfParts>
    <vt:vector size="50" baseType="lpstr">
      <vt:lpstr>1_Office Theme</vt:lpstr>
      <vt:lpstr>2_Office Theme</vt:lpstr>
      <vt:lpstr>5_Office Theme</vt:lpstr>
      <vt:lpstr>PowerPoint Presentation</vt:lpstr>
      <vt:lpstr>PowerPoint Presentation</vt:lpstr>
      <vt:lpstr>PowerPoint Presentation</vt:lpstr>
      <vt:lpstr>True or False? </vt:lpstr>
      <vt:lpstr>True or False? Continued</vt:lpstr>
      <vt:lpstr>   The Big Picture</vt:lpstr>
      <vt:lpstr>Consider these National Statistics</vt:lpstr>
      <vt:lpstr>PowerPoint Presentation</vt:lpstr>
      <vt:lpstr>Primary Teeth Are Important</vt:lpstr>
      <vt:lpstr>     Tooth Decay</vt:lpstr>
      <vt:lpstr>PowerPoint Presentation</vt:lpstr>
      <vt:lpstr>Child Oral Health</vt:lpstr>
      <vt:lpstr>PowerPoint Presentation</vt:lpstr>
      <vt:lpstr>Cause of Tooth Decay</vt:lpstr>
      <vt:lpstr>Bacteria: A Closer Look </vt:lpstr>
      <vt:lpstr>It’s not just what we eat, but how often</vt:lpstr>
      <vt:lpstr>Risk Factors for Tooth Decay</vt:lpstr>
      <vt:lpstr>PowerPoint Presentation</vt:lpstr>
      <vt:lpstr>Oral Bacteria Can Spread…</vt:lpstr>
      <vt:lpstr>   Dental Pain</vt:lpstr>
      <vt:lpstr>Prevention</vt:lpstr>
      <vt:lpstr>PowerPoint Presentation</vt:lpstr>
      <vt:lpstr>Tooth Brushing  </vt:lpstr>
      <vt:lpstr>PowerPoint Presentation</vt:lpstr>
      <vt:lpstr>PowerPoint Presentation</vt:lpstr>
      <vt:lpstr>Fluoride</vt:lpstr>
      <vt:lpstr>PowerPoint Presentation</vt:lpstr>
      <vt:lpstr>Diet and Oral Health </vt:lpstr>
      <vt:lpstr>Fruit and Fruit Juice</vt:lpstr>
      <vt:lpstr>Diet and Oral Health </vt:lpstr>
      <vt:lpstr>PowerPoint Presentation</vt:lpstr>
      <vt:lpstr>Dental Home</vt:lpstr>
      <vt:lpstr>Special Care Needs Considerations</vt:lpstr>
      <vt:lpstr>Common Oral Health Questions </vt:lpstr>
      <vt:lpstr>PowerPoint Presentation</vt:lpstr>
      <vt:lpstr>Teething </vt:lpstr>
      <vt:lpstr>Oral Injury</vt:lpstr>
      <vt:lpstr>Injury Prevention </vt:lpstr>
      <vt:lpstr>PowerPoint Presentation</vt:lpstr>
      <vt:lpstr>PowerPoint Presentation</vt:lpstr>
      <vt:lpstr>PowerPoint Presentation</vt:lpstr>
      <vt:lpstr>PowerPoint Presentation</vt:lpstr>
      <vt:lpstr>Take Home Messages </vt:lpstr>
      <vt:lpstr>True or False?</vt:lpstr>
      <vt:lpstr>Case #1</vt:lpstr>
      <vt:lpstr>Case #2</vt:lpstr>
      <vt:lpstr>Questions?</vt:lpstr>
    </vt:vector>
  </TitlesOfParts>
  <Company>University of Colorado Denver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Anita Glicken</dc:creator>
  <cp:lastModifiedBy>Clark, Melinda</cp:lastModifiedBy>
  <cp:revision>457</cp:revision>
  <cp:lastPrinted>2017-02-20T16:54:26Z</cp:lastPrinted>
  <dcterms:created xsi:type="dcterms:W3CDTF">2017-02-04T00:05:01Z</dcterms:created>
  <dcterms:modified xsi:type="dcterms:W3CDTF">2023-11-28T17:41:55Z</dcterms:modified>
</cp:coreProperties>
</file>